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89" r:id="rId3"/>
    <p:sldId id="290" r:id="rId4"/>
    <p:sldId id="291" r:id="rId5"/>
    <p:sldId id="281" r:id="rId6"/>
    <p:sldId id="257" r:id="rId7"/>
    <p:sldId id="279" r:id="rId8"/>
    <p:sldId id="258" r:id="rId9"/>
    <p:sldId id="259" r:id="rId10"/>
    <p:sldId id="297" r:id="rId11"/>
    <p:sldId id="262" r:id="rId12"/>
    <p:sldId id="280" r:id="rId13"/>
    <p:sldId id="298" r:id="rId14"/>
    <p:sldId id="265" r:id="rId15"/>
    <p:sldId id="284" r:id="rId16"/>
    <p:sldId id="294" r:id="rId17"/>
    <p:sldId id="268" r:id="rId18"/>
    <p:sldId id="299" r:id="rId19"/>
    <p:sldId id="267" r:id="rId20"/>
    <p:sldId id="271" r:id="rId21"/>
    <p:sldId id="296" r:id="rId22"/>
    <p:sldId id="28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5/05/2020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aitakerebmx.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anva.com/learn/100-color-combin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togetonline.com/best-google-font-combinations-currently-trending.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2</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131968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Screenshot your home page and seek written feedback from end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AND in different browsers</a:t>
            </a:r>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21</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3</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Check out their current site so you can see why they want a new design</a:t>
            </a:r>
          </a:p>
          <a:p>
            <a:r>
              <a:rPr lang="en-NZ" dirty="0">
                <a:hlinkClick r:id="rId3"/>
              </a:rPr>
              <a:t>https://www.waitakerebmx.com/</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86843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10</a:t>
            </a:fld>
            <a:endParaRPr lang="en-NZ"/>
          </a:p>
        </p:txBody>
      </p:sp>
    </p:spTree>
    <p:extLst>
      <p:ext uri="{BB962C8B-B14F-4D97-AF65-F5344CB8AC3E}">
        <p14:creationId xmlns:p14="http://schemas.microsoft.com/office/powerpoint/2010/main" val="397546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11</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Generate 3 colour options for your client, keeping in mind he wants a clean layout (white background with a pop of colour)</a:t>
            </a:r>
          </a:p>
          <a:p>
            <a:r>
              <a:rPr lang="en-NZ" dirty="0">
                <a:hlinkClick r:id="rId3"/>
              </a:rPr>
              <a:t>https://www.canva.com/learn/100-color-combinations/</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1899245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https://howtogetonline.com/best-google-font-combinations-currently-trending.php</a:t>
            </a:r>
            <a:endParaRPr lang="en-NZ" dirty="0"/>
          </a:p>
          <a:p>
            <a:r>
              <a:rPr lang="en-NZ" dirty="0"/>
              <a:t>Select 3 different font options that you wish to present to your client and trial when you are coding</a:t>
            </a:r>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10767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Screenshot your folder in Dreamweaver showing that your files are named correctly(lower case and underscores)</a:t>
            </a:r>
          </a:p>
        </p:txBody>
      </p:sp>
      <p:sp>
        <p:nvSpPr>
          <p:cNvPr id="4" name="Slide Number Placeholder 3"/>
          <p:cNvSpPr>
            <a:spLocks noGrp="1"/>
          </p:cNvSpPr>
          <p:nvPr>
            <p:ph type="sldNum" sz="quarter" idx="5"/>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126661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54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98087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6521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58087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3168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4227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5/05/2020</a:t>
            </a:fld>
            <a:endParaRPr lang="en-NZ"/>
          </a:p>
        </p:txBody>
      </p:sp>
      <p:sp>
        <p:nvSpPr>
          <p:cNvPr id="11" name="Footer Placeholder 10"/>
          <p:cNvSpPr>
            <a:spLocks noGrp="1"/>
          </p:cNvSpPr>
          <p:nvPr>
            <p:ph type="ftr" sz="quarter" idx="11"/>
          </p:nvPr>
        </p:nvSpPr>
        <p:spPr/>
        <p:txBody>
          <a:bodyPr/>
          <a:lstStyle/>
          <a:p>
            <a:endParaRPr lang="en-NZ"/>
          </a:p>
        </p:txBody>
      </p:sp>
      <p:sp>
        <p:nvSpPr>
          <p:cNvPr id="12" name="Slide Number Placeholder 11"/>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139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5/05/2020</a:t>
            </a:fld>
            <a:endParaRPr lang="en-NZ"/>
          </a:p>
        </p:txBody>
      </p:sp>
      <p:sp>
        <p:nvSpPr>
          <p:cNvPr id="7" name="Footer Placeholder 6"/>
          <p:cNvSpPr>
            <a:spLocks noGrp="1"/>
          </p:cNvSpPr>
          <p:nvPr>
            <p:ph type="ftr" sz="quarter" idx="11"/>
          </p:nvPr>
        </p:nvSpPr>
        <p:spPr/>
        <p:txBody>
          <a:bodyPr/>
          <a:lstStyle/>
          <a:p>
            <a:endParaRPr lang="en-NZ"/>
          </a:p>
        </p:txBody>
      </p:sp>
      <p:sp>
        <p:nvSpPr>
          <p:cNvPr id="8" name="Slide Number Placeholder 7"/>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183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FB06DCC-D8C5-4C31-9799-F290D7CE4553}" type="datetimeFigureOut">
              <a:rPr lang="en-NZ" smtClean="0"/>
              <a:t>5/05/2020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94491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8674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a:xfrm>
            <a:off x="3499101" y="6356350"/>
            <a:ext cx="5911517" cy="365125"/>
          </a:xfrm>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250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FB06DCC-D8C5-4C31-9799-F290D7CE4553}" type="datetimeFigureOut">
              <a:rPr lang="en-NZ" smtClean="0"/>
              <a:t>5/05/2020</a:t>
            </a:fld>
            <a:endParaRPr lang="en-NZ"/>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NZ"/>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02C319A-9075-4616-8FF5-756D6A1A7A78}" type="slidenum">
              <a:rPr lang="en-NZ" smtClean="0"/>
              <a:t>‹#›</a:t>
            </a:fld>
            <a:endParaRPr lang="en-NZ"/>
          </a:p>
        </p:txBody>
      </p:sp>
    </p:spTree>
    <p:extLst>
      <p:ext uri="{BB962C8B-B14F-4D97-AF65-F5344CB8AC3E}">
        <p14:creationId xmlns:p14="http://schemas.microsoft.com/office/powerpoint/2010/main" val="4205802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1069849" y="1298448"/>
            <a:ext cx="7056444" cy="3255264"/>
          </a:xfrm>
        </p:spPr>
        <p:txBody>
          <a:bodyPr>
            <a:normAutofit/>
          </a:bodyPr>
          <a:lstStyle/>
          <a:p>
            <a:pPr algn="r"/>
            <a:r>
              <a:rPr lang="en-NZ" dirty="0">
                <a:solidFill>
                  <a:schemeClr val="accent1"/>
                </a:solidFill>
              </a:rPr>
              <a:t>Waitakere BMX Club</a:t>
            </a:r>
            <a:br>
              <a:rPr lang="en-NZ" dirty="0">
                <a:solidFill>
                  <a:schemeClr val="accent1"/>
                </a:solidFill>
              </a:rPr>
            </a:br>
            <a:r>
              <a:rPr lang="en-NZ" dirty="0">
                <a:solidFill>
                  <a:schemeClr val="accent1"/>
                </a:solidFill>
              </a:rPr>
              <a:t>2.4 (Practice task)</a:t>
            </a:r>
          </a:p>
        </p:txBody>
      </p:sp>
      <p:sp>
        <p:nvSpPr>
          <p:cNvPr id="3" name="Subtitle 2">
            <a:extLst>
              <a:ext uri="{FF2B5EF4-FFF2-40B4-BE49-F238E27FC236}">
                <a16:creationId xmlns:a16="http://schemas.microsoft.com/office/drawing/2014/main" id="{D45B74B0-45E1-4104-9BE2-9111E805FB45}"/>
              </a:ext>
            </a:extLst>
          </p:cNvPr>
          <p:cNvSpPr>
            <a:spLocks noGrp="1"/>
          </p:cNvSpPr>
          <p:nvPr>
            <p:ph type="subTitle" idx="1"/>
          </p:nvPr>
        </p:nvSpPr>
        <p:spPr>
          <a:xfrm>
            <a:off x="8528702" y="4084889"/>
            <a:ext cx="3021621" cy="1709159"/>
          </a:xfrm>
        </p:spPr>
        <p:txBody>
          <a:bodyPr>
            <a:normAutofit/>
          </a:bodyPr>
          <a:lstStyle/>
          <a:p>
            <a:pPr algn="r"/>
            <a:r>
              <a:rPr lang="en-NZ" sz="1800">
                <a:solidFill>
                  <a:srgbClr val="FFFFFF"/>
                </a:solidFill>
              </a:rPr>
              <a:t>(Your name)</a:t>
            </a:r>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6B288C-F4C4-4C62-A0EC-363D3383FC1D}"/>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b="1" spc="-100"/>
              <a:t>Low fidelity mock up of the home page</a:t>
            </a:r>
          </a:p>
        </p:txBody>
      </p:sp>
      <p:pic>
        <p:nvPicPr>
          <p:cNvPr id="5" name="Content Placeholder 4" descr="A screenshot of a cell phone&#10;&#10;Description automatically generated">
            <a:extLst>
              <a:ext uri="{FF2B5EF4-FFF2-40B4-BE49-F238E27FC236}">
                <a16:creationId xmlns:a16="http://schemas.microsoft.com/office/drawing/2014/main" id="{B723A514-65DA-4DE0-9373-68673707C50D}"/>
              </a:ext>
            </a:extLst>
          </p:cNvPr>
          <p:cNvPicPr>
            <a:picLocks noGrp="1" noChangeAspect="1"/>
          </p:cNvPicPr>
          <p:nvPr>
            <p:ph idx="1"/>
          </p:nvPr>
        </p:nvPicPr>
        <p:blipFill>
          <a:blip r:embed="rId3"/>
          <a:stretch>
            <a:fillRect/>
          </a:stretch>
        </p:blipFill>
        <p:spPr>
          <a:xfrm>
            <a:off x="5120640" y="1108829"/>
            <a:ext cx="6367271" cy="4632189"/>
          </a:xfrm>
          <a:prstGeom prst="rect">
            <a:avLst/>
          </a:prstGeom>
        </p:spPr>
      </p:pic>
      <p:sp>
        <p:nvSpPr>
          <p:cNvPr id="18" name="Rectangle 17">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78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a:t>Image compression</a:t>
            </a:r>
            <a:endParaRPr lang="en-NZ" b="1" dirty="0"/>
          </a:p>
        </p:txBody>
      </p:sp>
      <p:pic>
        <p:nvPicPr>
          <p:cNvPr id="4" name="Picture 3">
            <a:extLst>
              <a:ext uri="{FF2B5EF4-FFF2-40B4-BE49-F238E27FC236}">
                <a16:creationId xmlns:a16="http://schemas.microsoft.com/office/drawing/2014/main" id="{2A71BA0A-BA60-4F38-A4A8-D1DFEBD5E0A9}"/>
              </a:ext>
            </a:extLst>
          </p:cNvPr>
          <p:cNvPicPr>
            <a:picLocks noChangeAspect="1"/>
          </p:cNvPicPr>
          <p:nvPr/>
        </p:nvPicPr>
        <p:blipFill>
          <a:blip r:embed="rId3"/>
          <a:stretch>
            <a:fillRect/>
          </a:stretch>
        </p:blipFill>
        <p:spPr>
          <a:xfrm>
            <a:off x="3722445" y="751577"/>
            <a:ext cx="4425800" cy="2865829"/>
          </a:xfrm>
          <a:prstGeom prst="rect">
            <a:avLst/>
          </a:prstGeom>
        </p:spPr>
      </p:pic>
      <p:pic>
        <p:nvPicPr>
          <p:cNvPr id="5" name="Picture 4">
            <a:extLst>
              <a:ext uri="{FF2B5EF4-FFF2-40B4-BE49-F238E27FC236}">
                <a16:creationId xmlns:a16="http://schemas.microsoft.com/office/drawing/2014/main" id="{CD81456B-E4F0-4D12-A909-7CC98983FDE4}"/>
              </a:ext>
            </a:extLst>
          </p:cNvPr>
          <p:cNvPicPr>
            <a:picLocks noChangeAspect="1"/>
          </p:cNvPicPr>
          <p:nvPr/>
        </p:nvPicPr>
        <p:blipFill>
          <a:blip r:embed="rId4"/>
          <a:stretch>
            <a:fillRect/>
          </a:stretch>
        </p:blipFill>
        <p:spPr>
          <a:xfrm>
            <a:off x="7346724" y="3424428"/>
            <a:ext cx="4371769" cy="2687563"/>
          </a:xfrm>
          <a:prstGeom prst="rect">
            <a:avLst/>
          </a:prstGeom>
        </p:spPr>
      </p:pic>
    </p:spTree>
    <p:extLst>
      <p:ext uri="{BB962C8B-B14F-4D97-AF65-F5344CB8AC3E}">
        <p14:creationId xmlns:p14="http://schemas.microsoft.com/office/powerpoint/2010/main" val="255078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49E6-27B0-498C-A777-E48C761EBDBD}"/>
              </a:ext>
            </a:extLst>
          </p:cNvPr>
          <p:cNvSpPr>
            <a:spLocks noGrp="1"/>
          </p:cNvSpPr>
          <p:nvPr>
            <p:ph type="ctrTitle"/>
          </p:nvPr>
        </p:nvSpPr>
        <p:spPr/>
        <p:txBody>
          <a:bodyPr/>
          <a:lstStyle/>
          <a:p>
            <a:r>
              <a:rPr lang="en-NZ" sz="6000" dirty="0"/>
              <a:t>Step 3 : Ideate</a:t>
            </a:r>
            <a:endParaRPr lang="en-NZ" dirty="0"/>
          </a:p>
        </p:txBody>
      </p:sp>
    </p:spTree>
    <p:extLst>
      <p:ext uri="{BB962C8B-B14F-4D97-AF65-F5344CB8AC3E}">
        <p14:creationId xmlns:p14="http://schemas.microsoft.com/office/powerpoint/2010/main" val="35527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458F-1465-4647-B8BD-F6A4C45EDC7F}"/>
              </a:ext>
            </a:extLst>
          </p:cNvPr>
          <p:cNvSpPr>
            <a:spLocks noGrp="1"/>
          </p:cNvSpPr>
          <p:nvPr>
            <p:ph type="title"/>
          </p:nvPr>
        </p:nvSpPr>
        <p:spPr/>
        <p:txBody>
          <a:bodyPr/>
          <a:lstStyle/>
          <a:p>
            <a:r>
              <a:rPr lang="en-NZ" b="1" dirty="0"/>
              <a:t>Colour palette</a:t>
            </a:r>
          </a:p>
        </p:txBody>
      </p:sp>
      <p:sp>
        <p:nvSpPr>
          <p:cNvPr id="3" name="Content Placeholder 2">
            <a:extLst>
              <a:ext uri="{FF2B5EF4-FFF2-40B4-BE49-F238E27FC236}">
                <a16:creationId xmlns:a16="http://schemas.microsoft.com/office/drawing/2014/main" id="{5C51AFAB-A3DB-4D86-ABCC-6151445A1A1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3240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FE36E6B-E57F-4E3A-B49F-CB501BF83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8A488EB-8B70-467D-92D2-EA1336FFC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rgbClr val="3959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b="1" spc="-100"/>
              <a:t>Font Combinations</a:t>
            </a:r>
          </a:p>
        </p:txBody>
      </p:sp>
    </p:spTree>
    <p:extLst>
      <p:ext uri="{BB962C8B-B14F-4D97-AF65-F5344CB8AC3E}">
        <p14:creationId xmlns:p14="http://schemas.microsoft.com/office/powerpoint/2010/main" val="400191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71C8-D345-4B40-B557-69080BCD3BC6}"/>
              </a:ext>
            </a:extLst>
          </p:cNvPr>
          <p:cNvSpPr>
            <a:spLocks noGrp="1"/>
          </p:cNvSpPr>
          <p:nvPr>
            <p:ph type="ctrTitle"/>
          </p:nvPr>
        </p:nvSpPr>
        <p:spPr/>
        <p:txBody>
          <a:bodyPr/>
          <a:lstStyle/>
          <a:p>
            <a:r>
              <a:rPr lang="en-NZ" sz="6000" dirty="0"/>
              <a:t>Step 4 : Protype/ Testing</a:t>
            </a:r>
            <a:endParaRPr lang="en-NZ" dirty="0"/>
          </a:p>
        </p:txBody>
      </p:sp>
    </p:spTree>
    <p:extLst>
      <p:ext uri="{BB962C8B-B14F-4D97-AF65-F5344CB8AC3E}">
        <p14:creationId xmlns:p14="http://schemas.microsoft.com/office/powerpoint/2010/main" val="134758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p:txBody>
          <a:bodyPr/>
          <a:lstStyle/>
          <a:p>
            <a:r>
              <a:rPr lang="en-NZ" dirty="0"/>
              <a:t>Site setup</a:t>
            </a:r>
          </a:p>
        </p:txBody>
      </p:sp>
      <p:sp>
        <p:nvSpPr>
          <p:cNvPr id="3" name="Content Placeholder 2">
            <a:extLst>
              <a:ext uri="{FF2B5EF4-FFF2-40B4-BE49-F238E27FC236}">
                <a16:creationId xmlns:a16="http://schemas.microsoft.com/office/drawing/2014/main" id="{F2B05E77-C482-4B59-A23C-2F853D1F3D6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04178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(colours)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(fonts)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23084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a:lstStyle/>
          <a:p>
            <a:r>
              <a:rPr lang="en-NZ" b="1" dirty="0"/>
              <a:t>Feedback from client / stakeholders</a:t>
            </a:r>
          </a:p>
        </p:txBody>
      </p:sp>
      <p:sp>
        <p:nvSpPr>
          <p:cNvPr id="3" name="Content Placeholder 2">
            <a:extLst>
              <a:ext uri="{FF2B5EF4-FFF2-40B4-BE49-F238E27FC236}">
                <a16:creationId xmlns:a16="http://schemas.microsoft.com/office/drawing/2014/main" id="{274C89D9-0B80-423A-8551-436827DC8BF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Usability</a:t>
            </a:r>
          </a:p>
          <a:p>
            <a:r>
              <a:rPr lang="en-NZ" dirty="0">
                <a:solidFill>
                  <a:schemeClr val="tx1"/>
                </a:solidFill>
              </a:rPr>
              <a:t>Usability is the ease of use of a website. To make my website easy for the end user to use and adhere to the current standards, I will have a sticky navbar that will sit at the top of the page to allow the user easy access to the rest of the site. My nav will have an active class to identify the current page to the user as well as a hover effect to give the user feedback when they hover over the hyperlinks.</a:t>
            </a:r>
          </a:p>
          <a:p>
            <a:r>
              <a:rPr lang="en-NZ" dirty="0">
                <a:solidFill>
                  <a:schemeClr val="tx1"/>
                </a:solidFill>
              </a:rPr>
              <a:t>Important information such as the originations name will and logo will be placed in the top left in the navbar so that it is almost always visible. The footer will contain hyperlinks to various pages as well as a copyright statement.</a:t>
            </a:r>
          </a:p>
        </p:txBody>
      </p:sp>
    </p:spTree>
    <p:extLst>
      <p:ext uri="{BB962C8B-B14F-4D97-AF65-F5344CB8AC3E}">
        <p14:creationId xmlns:p14="http://schemas.microsoft.com/office/powerpoint/2010/main" val="293930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Cross browser testing</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92656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Procedures:</a:t>
            </a:r>
            <a:br>
              <a:rPr lang="en-NZ" b="1" dirty="0"/>
            </a:br>
            <a:br>
              <a:rPr lang="en-NZ" b="1" dirty="0"/>
            </a:br>
            <a:r>
              <a:rPr lang="en-NZ" b="1" dirty="0"/>
              <a:t>Validating the HTML/CSS</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563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D6499F-DFF4-486E-BF0A-E8C2F2FA5461}"/>
              </a:ext>
            </a:extLst>
          </p:cNvPr>
          <p:cNvSpPr>
            <a:spLocks noGrp="1"/>
          </p:cNvSpPr>
          <p:nvPr>
            <p:ph type="ctrTitle"/>
          </p:nvPr>
        </p:nvSpPr>
        <p:spPr/>
        <p:txBody>
          <a:bodyPr/>
          <a:lstStyle/>
          <a:p>
            <a:endParaRPr lang="en-NZ"/>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subTitle" idx="1"/>
          </p:nvPr>
        </p:nvSpPr>
        <p:spPr/>
        <p:txBody>
          <a:bodyPr>
            <a:normAutofit fontScale="55000" lnSpcReduction="20000"/>
          </a:bodyPr>
          <a:lstStyle/>
          <a:p>
            <a:pPr marL="0" indent="0">
              <a:buNone/>
            </a:pPr>
            <a:r>
              <a:rPr lang="en-NZ" sz="6000" dirty="0"/>
              <a:t>Explain how your final design addressed the relevant implications </a:t>
            </a:r>
          </a:p>
        </p:txBody>
      </p:sp>
    </p:spTree>
    <p:extLst>
      <p:ext uri="{BB962C8B-B14F-4D97-AF65-F5344CB8AC3E}">
        <p14:creationId xmlns:p14="http://schemas.microsoft.com/office/powerpoint/2010/main" val="368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a:t>
            </a:r>
            <a:br>
              <a:rPr lang="en-NZ" b="1" dirty="0"/>
            </a:br>
            <a:r>
              <a:rPr lang="en-NZ" b="1" dirty="0"/>
              <a:t>Usability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a:xfrm>
            <a:off x="3498111" y="864108"/>
            <a:ext cx="8187069" cy="5993892"/>
          </a:xfrm>
        </p:spPr>
        <p:txBody>
          <a:bodyPr>
            <a:normAutofit fontScale="85000" lnSpcReduction="20000"/>
          </a:bodyPr>
          <a:lstStyle/>
          <a:p>
            <a:pPr marL="0" indent="0">
              <a:buNone/>
            </a:pPr>
            <a:r>
              <a:rPr lang="en-NZ" sz="3200" dirty="0">
                <a:solidFill>
                  <a:srgbClr val="FF0000"/>
                </a:solidFill>
              </a:rPr>
              <a:t>A relevant implication that I focussed on during the creation of my website was usability. </a:t>
            </a:r>
            <a:r>
              <a:rPr lang="en-NZ" sz="3200" dirty="0">
                <a:solidFill>
                  <a:schemeClr val="tx1"/>
                </a:solidFill>
              </a:rPr>
              <a:t>Usability is the process of making my site easy for my end users to navigate. I wanted to present my information and photography in a minimalistic way so that a wide range of people could access my site. </a:t>
            </a:r>
            <a:r>
              <a:rPr lang="en-NZ" sz="3200" dirty="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3200" dirty="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3200" dirty="0">
                <a:solidFill>
                  <a:srgbClr val="0070C0"/>
                </a:solidFill>
              </a:rPr>
              <a:t> </a:t>
            </a:r>
          </a:p>
        </p:txBody>
      </p:sp>
      <p:sp>
        <p:nvSpPr>
          <p:cNvPr id="4" name="Rectangle 3">
            <a:extLst>
              <a:ext uri="{FF2B5EF4-FFF2-40B4-BE49-F238E27FC236}">
                <a16:creationId xmlns:a16="http://schemas.microsoft.com/office/drawing/2014/main" id="{34959628-F591-41F3-A0DB-934194072342}"/>
              </a:ext>
            </a:extLst>
          </p:cNvPr>
          <p:cNvSpPr/>
          <p:nvPr/>
        </p:nvSpPr>
        <p:spPr>
          <a:xfrm>
            <a:off x="2576511" y="864108"/>
            <a:ext cx="623889" cy="590931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a:t>
            </a:r>
          </a:p>
          <a:p>
            <a:pPr algn="ctr"/>
            <a:r>
              <a:rPr lang="en-US" sz="5400" b="0" cap="none" spc="0" dirty="0">
                <a:ln w="0"/>
                <a:solidFill>
                  <a:schemeClr val="tx1"/>
                </a:solidFill>
                <a:effectLst>
                  <a:outerShdw blurRad="38100" dist="19050" dir="2700000" algn="tl" rotWithShape="0">
                    <a:schemeClr val="dk1">
                      <a:alpha val="40000"/>
                    </a:schemeClr>
                  </a:outerShdw>
                </a:effectLst>
              </a:rPr>
              <a:t>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algn="ctr"/>
            <a:r>
              <a:rPr lang="en-US" sz="5400" dirty="0">
                <a:ln w="0"/>
                <a:effectLst>
                  <a:outerShdw blurRad="38100" dist="19050" dir="2700000" algn="tl" rotWithShape="0">
                    <a:schemeClr val="dk1">
                      <a:alpha val="40000"/>
                    </a:schemeClr>
                  </a:outerShdw>
                </a:effectLst>
              </a:rPr>
              <a:t>X</a:t>
            </a:r>
          </a:p>
          <a:p>
            <a:pPr algn="ctr"/>
            <a:endParaRPr lang="en-US" sz="5400" dirty="0">
              <a:ln w="0"/>
              <a:effectLst>
                <a:outerShdw blurRad="38100" dist="19050" dir="2700000" algn="tl" rotWithShape="0">
                  <a:schemeClr val="dk1">
                    <a:alpha val="40000"/>
                  </a:schemeClr>
                </a:outerShdw>
              </a:effectLst>
            </a:endParaRPr>
          </a:p>
          <a:p>
            <a:pPr algn="ct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366243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09617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Aesthetics</a:t>
            </a:r>
          </a:p>
          <a:p>
            <a:r>
              <a:rPr lang="en-NZ" dirty="0">
                <a:solidFill>
                  <a:schemeClr val="tx1"/>
                </a:solidFill>
              </a:rPr>
              <a:t>Aesthetics is the visual look and quality of a website. To make my website modern and aesthetically pleasing I will ensure that it adheres to current web design standards. To make the website catch the users eye and attention I will use an appropriate colour palette and fonts.</a:t>
            </a:r>
          </a:p>
        </p:txBody>
      </p:sp>
    </p:spTree>
    <p:extLst>
      <p:ext uri="{BB962C8B-B14F-4D97-AF65-F5344CB8AC3E}">
        <p14:creationId xmlns:p14="http://schemas.microsoft.com/office/powerpoint/2010/main" val="145286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Copyright</a:t>
            </a:r>
          </a:p>
          <a:p>
            <a:r>
              <a:rPr lang="en-NZ" dirty="0">
                <a:solidFill>
                  <a:schemeClr val="tx1"/>
                </a:solidFill>
              </a:rPr>
              <a:t>Copyright is the protection of creative work that gives the owner exclusive rights to his or her work and is governed under the copyright act 1994.</a:t>
            </a:r>
          </a:p>
          <a:p>
            <a:r>
              <a:rPr lang="en-NZ" dirty="0">
                <a:solidFill>
                  <a:schemeClr val="tx1"/>
                </a:solidFill>
              </a:rPr>
              <a:t> When sourcing images and media for the website  I will adhere to all copyright laws. I will do this by filtering my search for the appropriate copyright licence and use sites like </a:t>
            </a:r>
            <a:r>
              <a:rPr lang="en-NZ" dirty="0" err="1">
                <a:solidFill>
                  <a:schemeClr val="tx1"/>
                </a:solidFill>
              </a:rPr>
              <a:t>pixabay</a:t>
            </a:r>
            <a:r>
              <a:rPr lang="en-NZ" dirty="0">
                <a:solidFill>
                  <a:schemeClr val="tx1"/>
                </a:solidFill>
              </a:rPr>
              <a:t> to source copyright right/royalty free photos.</a:t>
            </a:r>
          </a:p>
        </p:txBody>
      </p:sp>
    </p:spTree>
    <p:extLst>
      <p:ext uri="{BB962C8B-B14F-4D97-AF65-F5344CB8AC3E}">
        <p14:creationId xmlns:p14="http://schemas.microsoft.com/office/powerpoint/2010/main" val="361720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1BF8-120D-43E4-B4A4-FDB51699A4FB}"/>
              </a:ext>
            </a:extLst>
          </p:cNvPr>
          <p:cNvSpPr>
            <a:spLocks noGrp="1"/>
          </p:cNvSpPr>
          <p:nvPr>
            <p:ph type="ctrTitle"/>
          </p:nvPr>
        </p:nvSpPr>
        <p:spPr>
          <a:xfrm>
            <a:off x="1069848" y="1298448"/>
            <a:ext cx="7315200" cy="3255264"/>
          </a:xfrm>
        </p:spPr>
        <p:txBody>
          <a:bodyPr/>
          <a:lstStyle/>
          <a:p>
            <a:r>
              <a:rPr lang="en-NZ" sz="6000" dirty="0"/>
              <a:t>Step 1 : Empathize</a:t>
            </a:r>
            <a:endParaRPr lang="en-NZ" dirty="0"/>
          </a:p>
        </p:txBody>
      </p:sp>
    </p:spTree>
    <p:extLst>
      <p:ext uri="{BB962C8B-B14F-4D97-AF65-F5344CB8AC3E}">
        <p14:creationId xmlns:p14="http://schemas.microsoft.com/office/powerpoint/2010/main" val="30054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a:lstStyle/>
          <a:p>
            <a:r>
              <a:rPr lang="en-NZ" b="1" dirty="0"/>
              <a:t>Task 1 :</a:t>
            </a:r>
            <a:br>
              <a:rPr lang="en-NZ" b="1" dirty="0"/>
            </a:br>
            <a:br>
              <a:rPr lang="en-NZ" b="1" dirty="0"/>
            </a:br>
            <a:r>
              <a:rPr lang="en-NZ" b="1" dirty="0"/>
              <a:t>Identify your client and the purpose of your website, who is your target audience?</a:t>
            </a:r>
          </a:p>
        </p:txBody>
      </p:sp>
      <p:sp>
        <p:nvSpPr>
          <p:cNvPr id="3" name="Content Placeholder 2">
            <a:extLst>
              <a:ext uri="{FF2B5EF4-FFF2-40B4-BE49-F238E27FC236}">
                <a16:creationId xmlns:a16="http://schemas.microsoft.com/office/drawing/2014/main" id="{9687C150-4ED3-4766-A015-38BB2E63E885}"/>
              </a:ext>
            </a:extLst>
          </p:cNvPr>
          <p:cNvSpPr>
            <a:spLocks noGrp="1"/>
          </p:cNvSpPr>
          <p:nvPr>
            <p:ph idx="1"/>
          </p:nvPr>
        </p:nvSpPr>
        <p:spPr/>
        <p:txBody>
          <a:bodyPr>
            <a:normAutofit fontScale="92500"/>
          </a:bodyPr>
          <a:lstStyle/>
          <a:p>
            <a:r>
              <a:rPr lang="en-NZ" sz="3600" dirty="0"/>
              <a:t>The client I will be developing a website for is Waitakere BMX Club, I have been asked by the president to design a new, modern looking site that will attract more users to site to promote the club.</a:t>
            </a:r>
          </a:p>
          <a:p>
            <a:endParaRPr lang="en-NZ" sz="3600" dirty="0"/>
          </a:p>
          <a:p>
            <a:r>
              <a:rPr lang="en-NZ" sz="3600" dirty="0"/>
              <a:t>The target audience of this site is the local community, other BMX riders from around New  Zealand. </a:t>
            </a:r>
          </a:p>
          <a:p>
            <a:r>
              <a:rPr lang="en-NZ" sz="3600" dirty="0"/>
              <a:t>Aged from 5 – 50.</a:t>
            </a:r>
          </a:p>
        </p:txBody>
      </p:sp>
    </p:spTree>
    <p:extLst>
      <p:ext uri="{BB962C8B-B14F-4D97-AF65-F5344CB8AC3E}">
        <p14:creationId xmlns:p14="http://schemas.microsoft.com/office/powerpoint/2010/main" val="208778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79E1-6294-42E0-90C9-5D3DC7B61280}"/>
              </a:ext>
            </a:extLst>
          </p:cNvPr>
          <p:cNvSpPr>
            <a:spLocks noGrp="1"/>
          </p:cNvSpPr>
          <p:nvPr>
            <p:ph type="ctrTitle"/>
          </p:nvPr>
        </p:nvSpPr>
        <p:spPr/>
        <p:txBody>
          <a:bodyPr/>
          <a:lstStyle/>
          <a:p>
            <a:r>
              <a:rPr lang="en-NZ" sz="6000" dirty="0"/>
              <a:t>Step 2 : Define</a:t>
            </a:r>
            <a:endParaRPr lang="en-NZ" dirty="0"/>
          </a:p>
        </p:txBody>
      </p:sp>
    </p:spTree>
    <p:extLst>
      <p:ext uri="{BB962C8B-B14F-4D97-AF65-F5344CB8AC3E}">
        <p14:creationId xmlns:p14="http://schemas.microsoft.com/office/powerpoint/2010/main" val="330969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a:normAutofit/>
          </a:bodyPr>
          <a:lstStyle/>
          <a:p>
            <a:r>
              <a:rPr lang="en-NZ" sz="3200" b="1" dirty="0"/>
              <a:t>What are your client’s specifications?</a:t>
            </a:r>
          </a:p>
        </p:txBody>
      </p:sp>
      <p:sp>
        <p:nvSpPr>
          <p:cNvPr id="3" name="Content Placeholder 2">
            <a:extLst>
              <a:ext uri="{FF2B5EF4-FFF2-40B4-BE49-F238E27FC236}">
                <a16:creationId xmlns:a16="http://schemas.microsoft.com/office/drawing/2014/main" id="{4CD76CAE-7110-4C3F-A6E8-3D87758B9924}"/>
              </a:ext>
            </a:extLst>
          </p:cNvPr>
          <p:cNvSpPr>
            <a:spLocks noGrp="1"/>
          </p:cNvSpPr>
          <p:nvPr>
            <p:ph idx="1"/>
          </p:nvPr>
        </p:nvSpPr>
        <p:spPr/>
        <p:txBody>
          <a:bodyPr>
            <a:normAutofit/>
          </a:bodyPr>
          <a:lstStyle/>
          <a:p>
            <a:r>
              <a:rPr lang="en-NZ" sz="3600" dirty="0"/>
              <a:t>The site must be modern</a:t>
            </a:r>
          </a:p>
          <a:p>
            <a:r>
              <a:rPr lang="en-NZ" sz="3600" dirty="0"/>
              <a:t>Clean and simple layout</a:t>
            </a:r>
          </a:p>
          <a:p>
            <a:r>
              <a:rPr lang="en-NZ" sz="3600" dirty="0"/>
              <a:t>Use of bright colours</a:t>
            </a:r>
          </a:p>
          <a:p>
            <a:r>
              <a:rPr lang="en-NZ" sz="3600" dirty="0"/>
              <a:t>Professional looking</a:t>
            </a:r>
          </a:p>
          <a:p>
            <a:r>
              <a:rPr lang="en-NZ" sz="3600" dirty="0"/>
              <a:t>Promote the club</a:t>
            </a:r>
          </a:p>
          <a:p>
            <a:r>
              <a:rPr lang="en-NZ" sz="3600" dirty="0"/>
              <a:t>4 pages</a:t>
            </a:r>
          </a:p>
          <a:p>
            <a:r>
              <a:rPr lang="en-NZ" sz="3600" dirty="0"/>
              <a:t>Image slider on the home page showing recent photographs</a:t>
            </a:r>
          </a:p>
        </p:txBody>
      </p:sp>
    </p:spTree>
    <p:extLst>
      <p:ext uri="{BB962C8B-B14F-4D97-AF65-F5344CB8AC3E}">
        <p14:creationId xmlns:p14="http://schemas.microsoft.com/office/powerpoint/2010/main" val="287192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7691CA-EB6D-4333-BABC-83846F4CB16A}"/>
              </a:ext>
            </a:extLst>
          </p:cNvPr>
          <p:cNvCxnSpPr>
            <a:cxnSpLocks/>
          </p:cNvCxnSpPr>
          <p:nvPr/>
        </p:nvCxnSpPr>
        <p:spPr>
          <a:xfrm flipH="1">
            <a:off x="7654219" y="3429000"/>
            <a:ext cx="1" cy="58751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6585752" y="1825625"/>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9233888"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results.html</a:t>
            </a:r>
          </a:p>
        </p:txBody>
      </p:sp>
      <p:sp>
        <p:nvSpPr>
          <p:cNvPr id="6" name="Rectangle 5">
            <a:extLst>
              <a:ext uri="{FF2B5EF4-FFF2-40B4-BE49-F238E27FC236}">
                <a16:creationId xmlns:a16="http://schemas.microsoft.com/office/drawing/2014/main" id="{B72D00DC-14BA-4A10-835C-E264EEEC2F5D}"/>
              </a:ext>
            </a:extLst>
          </p:cNvPr>
          <p:cNvSpPr/>
          <p:nvPr/>
        </p:nvSpPr>
        <p:spPr>
          <a:xfrm>
            <a:off x="3814443" y="3949699"/>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our-track.html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5359156" y="3209786"/>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8982726" y="3301798"/>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22484A-9BC4-4BD9-B3A3-8E59D513CEF0}"/>
              </a:ext>
            </a:extLst>
          </p:cNvPr>
          <p:cNvSpPr/>
          <p:nvPr/>
        </p:nvSpPr>
        <p:spPr>
          <a:xfrm>
            <a:off x="6451296"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gallery.html</a:t>
            </a:r>
          </a:p>
        </p:txBody>
      </p:sp>
    </p:spTree>
    <p:extLst>
      <p:ext uri="{BB962C8B-B14F-4D97-AF65-F5344CB8AC3E}">
        <p14:creationId xmlns:p14="http://schemas.microsoft.com/office/powerpoint/2010/main" val="253127834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987</Words>
  <Application>Microsoft Office PowerPoint</Application>
  <PresentationFormat>Widescreen</PresentationFormat>
  <Paragraphs>91</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Corbel</vt:lpstr>
      <vt:lpstr>Wingdings 2</vt:lpstr>
      <vt:lpstr>Frame</vt:lpstr>
      <vt:lpstr>Waitakere BMX Club 2.4 (Practice task)</vt:lpstr>
      <vt:lpstr>Relevant Implication</vt:lpstr>
      <vt:lpstr>Relevant Implication</vt:lpstr>
      <vt:lpstr>Relevant Implication</vt:lpstr>
      <vt:lpstr>Step 1 : Empathize</vt:lpstr>
      <vt:lpstr>Task 1 :  Identify your client and the purpose of your website, who is your target audience?</vt:lpstr>
      <vt:lpstr>Step 2 : Define</vt:lpstr>
      <vt:lpstr>What are your client’s specifications?</vt:lpstr>
      <vt:lpstr>Website Structure</vt:lpstr>
      <vt:lpstr>Low fidelity mock up of the home page</vt:lpstr>
      <vt:lpstr>Image compression</vt:lpstr>
      <vt:lpstr>Step 3 : Ideate</vt:lpstr>
      <vt:lpstr>Colour palette</vt:lpstr>
      <vt:lpstr>Font Combinations</vt:lpstr>
      <vt:lpstr>Step 4 : Protype/ Testing</vt:lpstr>
      <vt:lpstr>Site setup</vt:lpstr>
      <vt:lpstr>A vs B testing (colours)</vt:lpstr>
      <vt:lpstr>A vs B testing (fonts)</vt:lpstr>
      <vt:lpstr>Feedback from client / stakeholders</vt:lpstr>
      <vt:lpstr>Cross browser testing</vt:lpstr>
      <vt:lpstr>Testing Procedures:  Validating the HTML/CSS</vt:lpstr>
      <vt:lpstr>PowerPoint Presentation</vt:lpstr>
      <vt:lpstr>Addressing relevant implication : Usability  </vt:lpstr>
      <vt:lpstr>Addressing relevant implication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Waitakere BMX Club 2.4 (Practice task)</dc:title>
  <dc:creator>Matthew MacDonald</dc:creator>
  <cp:lastModifiedBy>Matthew MacDonald</cp:lastModifiedBy>
  <cp:revision>2</cp:revision>
  <dcterms:created xsi:type="dcterms:W3CDTF">2020-05-04T22:24:59Z</dcterms:created>
  <dcterms:modified xsi:type="dcterms:W3CDTF">2020-05-04T22:35:38Z</dcterms:modified>
</cp:coreProperties>
</file>