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87" r:id="rId15"/>
    <p:sldId id="269" r:id="rId16"/>
    <p:sldId id="270" r:id="rId17"/>
    <p:sldId id="271" r:id="rId18"/>
    <p:sldId id="272" r:id="rId19"/>
    <p:sldId id="273" r:id="rId20"/>
    <p:sldId id="290" r:id="rId21"/>
    <p:sldId id="291" r:id="rId22"/>
    <p:sldId id="288" r:id="rId23"/>
    <p:sldId id="28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48064FB-CE3A-4A51-80A3-12C31C730436}">
          <p14:sldIdLst>
            <p14:sldId id="256"/>
            <p14:sldId id="257"/>
            <p14:sldId id="258"/>
            <p14:sldId id="259"/>
            <p14:sldId id="286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87"/>
            <p14:sldId id="269"/>
            <p14:sldId id="270"/>
            <p14:sldId id="271"/>
            <p14:sldId id="272"/>
            <p14:sldId id="273"/>
            <p14:sldId id="290"/>
            <p14:sldId id="291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2F32-22C4-4879-BE33-D5FDD037116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D78A-D6A3-4E23-AE36-9A4C84742E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98FA7-4155-A2FA-80B6-34C3A5B0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6CBF1D-1A84-BA2B-6B9B-9350BF06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65720-4E23-51A7-6F4F-D1C51E0A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3927-3A40-46F7-B31E-75E83C00FAB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5C8CC-6D3F-8D7C-1B57-E2DE3BF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1D44DC-5E81-55FD-4228-101ADF3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67DBB-C005-9E0E-2E8F-C853C678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4239E9-6C79-33DB-948B-66697EDF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A3087-8C34-15F3-C418-4C42E85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1C51-9271-4801-A579-538E486822A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98516-C4C1-5203-C97F-3875AB5A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67196-9404-E8FF-6A46-769904CE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FDA60E-EE82-C9A8-EF2E-2DC57288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7E263C-585D-EC73-8D47-6EFED8E8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E460A-1DB9-EB4B-9D35-3C7CA4D7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A9CF-D6EE-49C1-9ECA-381FD3F2C25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28746-435D-0053-C37A-DC285FD6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AE9E0-030D-F1E7-545D-F346AA8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456EA-5DF6-5150-6618-A73C185F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74FC7-5FF3-9B49-E3B1-C01AFC89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C2D17-9708-7FEF-788A-0DBDEA08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9421-E1D5-4798-97B8-FD2EA191595C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90BAF-2ABE-BCEE-C560-1E33F220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7CC98-1D1C-1E58-7FF8-67D4857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3E78-007B-2EB8-76C2-E9B61471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992" y="3429000"/>
            <a:ext cx="7869850" cy="105527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D301E-E06F-C686-6732-16ED7A0E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438-A031-4882-9434-D3691BC181FD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7FFB3-7C24-AA93-9FD5-F7A848FB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3F0DD-1CDF-DB25-3232-35A376C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69EFC5-EE30-3379-CD4A-79030ABE0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9850" cy="31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1BD49-1E40-D8A1-DB15-DD49EDD6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0A5E7-6996-341A-2747-E9F0F3C9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77B08-DFBC-9B1D-9ADF-DDEB75453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E4B55-6C7F-80A7-2C82-1A25C8CB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7044-BFBA-4F2A-AFFB-A297BD86B15F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887CD-3D42-BA9D-4777-9D4E34F0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097630-4E05-01BD-DF8F-62C2C5C4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21923-3237-E00A-A757-4EF2E489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95A7B-CF95-9CBA-D6D8-7577033A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CA3145-460B-674C-EAA5-256DC23A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22D50A-4666-BA05-BD35-86D29BB04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7CA496-A3F6-E5BB-E30A-96E351FAE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67BA4E-46A6-40C5-AF72-2AD4ACC7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0EFB-1A72-4CE6-9524-CB0B91BA8566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472ABB-7689-D3BB-C4FD-1ADBF0A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C37DC4-7F06-C774-678D-A5639B28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620A9-8E6C-2EB3-8B06-D445EDB3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04858D-96A8-1EAB-ADEC-73CDDC4F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BD18-3395-4F85-8F2D-4525EE085E1F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24A212-1233-B57D-50A1-CBEBFC78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4A8FF-F976-8E62-D79A-AF810250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C7E62D-D7DD-324F-DD17-606234F0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E4CF-2084-4771-936C-27316CA9C889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06995E-6A1E-3900-1D8C-8B4F2DD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394E33-BF88-096D-99BF-DD7F0C35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8CD64B-8608-D879-03E1-8DE014654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02" y="0"/>
            <a:ext cx="2408398" cy="175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47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DFD17-147A-D6BE-944D-C6A77142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CFFD0-67F1-EBFF-C330-8A1D6C8E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E6DD5-EA22-6B1B-BF56-0206DAEC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DCBCC-7294-6077-8B20-87AE4BD5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7575-4190-49C2-93C2-8F3B0BCEF0A9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9EFAD5-8D1C-AAA1-0FD0-17DF3A7E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C560E-349E-18EB-418E-D0BD1C1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E485D-6BAA-C01A-80EA-D439432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649EAC-0E59-56F3-09DB-73223199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4A1419-AFC2-0E6C-300A-6CA22CD8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B394E2-8250-5F7F-DEA9-51930461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4834-83C7-466A-93E0-97780E4F8C44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E8BBC4-C64F-9963-70D0-529CC134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94E336-E0DC-0D3D-F0B3-7D0FDED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D7EFFB-0826-7771-BB1D-7E4607D1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7A26E-D03E-8F75-4214-CD8B3757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0ADE4-0F0B-9C1D-0D64-608DB89D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4001-185E-435D-9D46-21FED4214806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7ECBA8-48DD-90AA-5349-58AE85A4B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24EB1-537A-99E2-7399-788471A3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B4AD-BBAF-4439-A6F5-AF2F8C7D53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A77484-23D6-9F5B-4CD8-F9ECE92B53A6}"/>
              </a:ext>
            </a:extLst>
          </p:cNvPr>
          <p:cNvCxnSpPr/>
          <p:nvPr userDrawn="1"/>
        </p:nvCxnSpPr>
        <p:spPr>
          <a:xfrm>
            <a:off x="0" y="6356350"/>
            <a:ext cx="122361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28EF36A-E412-128E-3060-8AE8F9AD5B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42739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ture244/OC-Projet-7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iss.ai/index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kaggle.com/code/jsaguiar/lightgbm-with-simple-features/scrip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references/generated/imblearn.combine.SMOTETomek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938C6C0-1619-7763-768A-D59555C7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9850" cy="31178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1B1240-DCE2-4DFF-141E-455A14212923}"/>
              </a:ext>
            </a:extLst>
          </p:cNvPr>
          <p:cNvSpPr txBox="1"/>
          <p:nvPr/>
        </p:nvSpPr>
        <p:spPr>
          <a:xfrm rot="10800000" flipV="1">
            <a:off x="4351950" y="3740150"/>
            <a:ext cx="3517900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Credit </a:t>
            </a:r>
            <a:r>
              <a:rPr lang="en-US" sz="3600" b="1" dirty="0">
                <a:solidFill>
                  <a:schemeClr val="accent1"/>
                </a:solidFill>
                <a:latin typeface="+mj-lt"/>
              </a:rPr>
              <a:t>Scoring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B94D65-DDB9-468D-CABB-28A4213C4CDA}"/>
              </a:ext>
            </a:extLst>
          </p:cNvPr>
          <p:cNvSpPr txBox="1"/>
          <p:nvPr/>
        </p:nvSpPr>
        <p:spPr>
          <a:xfrm>
            <a:off x="95250" y="64262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2025/01/17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19C8F1-AA16-9544-19E0-5BD4EC880B86}"/>
              </a:ext>
            </a:extLst>
          </p:cNvPr>
          <p:cNvSpPr txBox="1"/>
          <p:nvPr/>
        </p:nvSpPr>
        <p:spPr>
          <a:xfrm>
            <a:off x="10191750" y="6426200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Ovidiu PASCAL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B722DF-9065-C277-A7F9-958E8294F400}"/>
              </a:ext>
            </a:extLst>
          </p:cNvPr>
          <p:cNvSpPr txBox="1"/>
          <p:nvPr/>
        </p:nvSpPr>
        <p:spPr>
          <a:xfrm>
            <a:off x="5134890" y="5843082"/>
            <a:ext cx="19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10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D9E503-5AD9-8A2A-7FD2-67B56C2B9EBE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  <a:latin typeface="+mj-lt"/>
              </a:rPr>
              <a:t>LightGBM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0B05B-1F51-13D6-70A9-EC290E3E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3" y="1339564"/>
            <a:ext cx="11412613" cy="4251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3498E7-99D8-F77A-2F2F-77F17DD3A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5" y="1281437"/>
            <a:ext cx="9770307" cy="4368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9E60AB-BA4D-5EAB-18DE-4ACEC007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6" y="1281437"/>
            <a:ext cx="9770307" cy="4361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CF356E-11AA-A0A6-5146-1D7C99862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04" y="1208412"/>
            <a:ext cx="9213792" cy="4587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6B54F6-E1CE-5519-FE46-25F22C0F8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53" y="1304612"/>
            <a:ext cx="9742030" cy="4348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99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B44FD2-B0F4-1D3C-2EF6-5F2E72F809D2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Feature Importance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094052-16F4-2B6E-8DBD-A196A9E36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8" y="996692"/>
            <a:ext cx="5186733" cy="4864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E75D72-1911-03BC-A2C0-6BC49593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0" y="1008992"/>
            <a:ext cx="5186732" cy="4852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F96FA1-CB26-8EF3-3D09-2660FBAAE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80" y="996692"/>
            <a:ext cx="7132242" cy="5240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95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0C1B52-309A-2A0D-2ECB-096D8266F5E3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Summary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D93FE8-B14C-E8C2-E0F4-282910D5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" y="962283"/>
            <a:ext cx="12192000" cy="1284038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406EA61A-DD70-E94B-D7B3-5D193D2D7224}"/>
              </a:ext>
            </a:extLst>
          </p:cNvPr>
          <p:cNvGrpSpPr/>
          <p:nvPr/>
        </p:nvGrpSpPr>
        <p:grpSpPr>
          <a:xfrm>
            <a:off x="213263" y="979251"/>
            <a:ext cx="11763983" cy="5138668"/>
            <a:chOff x="0" y="994610"/>
            <a:chExt cx="12222619" cy="546891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695D3D3-AD84-C2FA-3B24-97E2D4F7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782" y="994610"/>
              <a:ext cx="6105837" cy="2725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EC39D6F-5582-8A51-7CEA-F28BE8EF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4611"/>
              <a:ext cx="6096000" cy="2725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F979C08-2692-94EE-7B60-F297C57E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20037"/>
              <a:ext cx="6105837" cy="2725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FADD307-92E7-44D6-90B8-72C1AB7A5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782" y="3738095"/>
              <a:ext cx="6105837" cy="27254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937C19A-FD19-4F02-AA77-BED39E8BB889}"/>
              </a:ext>
            </a:extLst>
          </p:cNvPr>
          <p:cNvSpPr txBox="1"/>
          <p:nvPr/>
        </p:nvSpPr>
        <p:spPr>
          <a:xfrm>
            <a:off x="64851" y="2484752"/>
            <a:ext cx="898187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faces convergence issues &amp; cannot be fitted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is the best in terms of pure FN reduction but negative profits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LightGBM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XGBoost</a:t>
            </a:r>
            <a:r>
              <a:rPr lang="en-US" dirty="0">
                <a:sym typeface="Wingdings" panose="05000000000000000000" pitchFamily="2" charset="2"/>
              </a:rPr>
              <a:t> Decent balance between FN reduction &amp; High TN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Our choice 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LightGBM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13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56A10-331A-69FD-D1D6-94EB7AB65B67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ML Flow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91E48-0D05-1C5B-D711-647C8564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4" y="1016000"/>
            <a:ext cx="9952296" cy="5048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D1A390-9DF2-102C-B162-74471073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2" y="1720128"/>
            <a:ext cx="11776364" cy="2661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E1F8E-CB8D-BAAF-7C4F-20DD6CA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14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6154B-786A-1D59-2543-A01712762CC0}"/>
              </a:ext>
            </a:extLst>
          </p:cNvPr>
          <p:cNvSpPr txBox="1"/>
          <p:nvPr/>
        </p:nvSpPr>
        <p:spPr>
          <a:xfrm rot="10800000" flipV="1">
            <a:off x="2342147" y="3429000"/>
            <a:ext cx="7507706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CI/CD Pipeline 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57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15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138B6-6505-4E98-ED70-FFBB2D583D67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Code </a:t>
            </a:r>
            <a:r>
              <a:rPr lang="en-US" sz="2800" b="1" dirty="0" err="1">
                <a:solidFill>
                  <a:schemeClr val="accent1"/>
                </a:solidFill>
                <a:latin typeface="+mj-lt"/>
              </a:rPr>
              <a:t>Versionning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BE1910-3CD8-37B3-7A15-AFCCA662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27" y="1139736"/>
            <a:ext cx="9449546" cy="4414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45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6BE27F-C53A-7A15-2FBE-64E069A10AB4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Tests made with </a:t>
            </a:r>
            <a:r>
              <a:rPr lang="en-US" sz="2800" b="1" dirty="0" err="1">
                <a:solidFill>
                  <a:schemeClr val="accent1"/>
                </a:solidFill>
                <a:latin typeface="+mj-lt"/>
              </a:rPr>
              <a:t>PyTest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5D798D-447C-6EEF-5DA0-25F89FC7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3" y="1108954"/>
            <a:ext cx="5766595" cy="27530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FF8B30-4474-9DAF-0EB0-F41FDF1F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43" y="201376"/>
            <a:ext cx="4334279" cy="59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17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0A09BE-AB49-6719-3F67-CFA22546AD2F}"/>
              </a:ext>
            </a:extLst>
          </p:cNvPr>
          <p:cNvSpPr txBox="1"/>
          <p:nvPr/>
        </p:nvSpPr>
        <p:spPr>
          <a:xfrm rot="10800000" flipV="1">
            <a:off x="213263" y="281428"/>
            <a:ext cx="7251094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GitHub Actions to build, test &amp; deploy the API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7C6594-55D0-670D-9AA5-9DC299F4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3" y="1860720"/>
            <a:ext cx="9448800" cy="2518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EBA9C0-1816-B73E-1380-81712833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8" y="1084879"/>
            <a:ext cx="9992803" cy="4688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1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18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6D041D-9E2E-6238-9B0D-B78DC4BD0E51}"/>
              </a:ext>
            </a:extLst>
          </p:cNvPr>
          <p:cNvSpPr txBox="1"/>
          <p:nvPr/>
        </p:nvSpPr>
        <p:spPr>
          <a:xfrm rot="10800000" flipV="1">
            <a:off x="128956" y="294399"/>
            <a:ext cx="10104541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Used GitHub Secrets To Secure the Connection to Heroku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3472E-73DB-8AEF-530D-28EA6B42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0" y="1217875"/>
            <a:ext cx="10320401" cy="4422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69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19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CAB118-5D98-2E47-377F-B5B05B86591A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API Deployment on Heroku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747595-D7A1-E29C-0013-BAA88EA5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0" y="954658"/>
            <a:ext cx="10544783" cy="4727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0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E522CB-58F7-C6A6-CFE0-A661E1E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2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D0B46-1AB6-C51B-A351-B5D6A5B98E64}"/>
              </a:ext>
            </a:extLst>
          </p:cNvPr>
          <p:cNvSpPr txBox="1"/>
          <p:nvPr/>
        </p:nvSpPr>
        <p:spPr>
          <a:xfrm>
            <a:off x="168275" y="1817533"/>
            <a:ext cx="118554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</a:rPr>
              <a:t>"Prêt à </a:t>
            </a:r>
            <a:r>
              <a:rPr lang="en-US" b="1" dirty="0" err="1">
                <a:solidFill>
                  <a:schemeClr val="accent1"/>
                </a:solidFill>
              </a:rPr>
              <a:t>Dépenser</a:t>
            </a:r>
            <a:r>
              <a:rPr lang="en-US" b="1" dirty="0">
                <a:solidFill>
                  <a:schemeClr val="accent1"/>
                </a:solidFill>
              </a:rPr>
              <a:t>" </a:t>
            </a:r>
            <a:r>
              <a:rPr lang="en-US" dirty="0"/>
              <a:t>is a financial company offering consumer credit to individuals with minimal or no loan history. The company aims to broaden the financial inclusion for the unbanked population.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this intent in mind, financial, statutory &amp; behavioral data were acquired to bridge the lack of loan history to:</a:t>
            </a:r>
          </a:p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Build a classifier model </a:t>
            </a:r>
            <a:r>
              <a:rPr lang="en-US" dirty="0"/>
              <a:t>which accepts or reject a credit application</a:t>
            </a:r>
          </a:p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Make the model inference available through an </a:t>
            </a:r>
            <a:r>
              <a:rPr lang="en-US" dirty="0">
                <a:solidFill>
                  <a:schemeClr val="accent2"/>
                </a:solidFill>
              </a:rPr>
              <a:t>API </a:t>
            </a:r>
          </a:p>
          <a:p>
            <a:pPr marL="285750" indent="-2857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(Future Work) provide a Dashboard </a:t>
            </a:r>
            <a:r>
              <a:rPr lang="en-US" dirty="0"/>
              <a:t>which: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the model decision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Assist customer relation managers in transparency by explaining the main factors that influenced the model decision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navigation through </a:t>
            </a:r>
            <a:r>
              <a:rPr lang="en-US" dirty="0" err="1"/>
              <a:t>customers's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92EFC4-1912-2096-1A5E-883B97FF730F}"/>
              </a:ext>
            </a:extLst>
          </p:cNvPr>
          <p:cNvSpPr txBox="1"/>
          <p:nvPr/>
        </p:nvSpPr>
        <p:spPr>
          <a:xfrm rot="10800000" flipV="1">
            <a:off x="168275" y="602703"/>
            <a:ext cx="4601411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Context &amp; Mission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43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E1F8E-CB8D-BAAF-7C4F-20DD6CA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20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6154B-786A-1D59-2543-A01712762CC0}"/>
              </a:ext>
            </a:extLst>
          </p:cNvPr>
          <p:cNvSpPr txBox="1"/>
          <p:nvPr/>
        </p:nvSpPr>
        <p:spPr>
          <a:xfrm rot="10800000" flipV="1">
            <a:off x="2342147" y="3429000"/>
            <a:ext cx="7507706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Data Drift</a:t>
            </a:r>
          </a:p>
        </p:txBody>
      </p:sp>
    </p:spTree>
    <p:extLst>
      <p:ext uri="{BB962C8B-B14F-4D97-AF65-F5344CB8AC3E}">
        <p14:creationId xmlns:p14="http://schemas.microsoft.com/office/powerpoint/2010/main" val="36034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679F16-267D-6097-4472-E256EE1F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21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AB6150-DB7E-73F3-317E-73BD141F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72" y="1211534"/>
            <a:ext cx="9262056" cy="4165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1C0C428-97CC-015F-8700-E618DB17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106634"/>
            <a:ext cx="11836400" cy="4375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31D060-E6B1-B2A7-8FB4-D131F8DD6F6A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Data Drift</a:t>
            </a:r>
          </a:p>
        </p:txBody>
      </p:sp>
    </p:spTree>
    <p:extLst>
      <p:ext uri="{BB962C8B-B14F-4D97-AF65-F5344CB8AC3E}">
        <p14:creationId xmlns:p14="http://schemas.microsoft.com/office/powerpoint/2010/main" val="2149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E1F8E-CB8D-BAAF-7C4F-20DD6CA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22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6154B-786A-1D59-2543-A01712762CC0}"/>
              </a:ext>
            </a:extLst>
          </p:cNvPr>
          <p:cNvSpPr txBox="1"/>
          <p:nvPr/>
        </p:nvSpPr>
        <p:spPr>
          <a:xfrm rot="10800000" flipV="1">
            <a:off x="2342147" y="3429000"/>
            <a:ext cx="7507706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Live Demonstration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E1356-6C4E-DB78-142D-93113D1FFE69}"/>
              </a:ext>
            </a:extLst>
          </p:cNvPr>
          <p:cNvSpPr txBox="1"/>
          <p:nvPr/>
        </p:nvSpPr>
        <p:spPr>
          <a:xfrm>
            <a:off x="142672" y="4615676"/>
            <a:ext cx="5869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Flow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test of the API + Heroku Log of the app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E1F8E-CB8D-BAAF-7C4F-20DD6CA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23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6154B-786A-1D59-2543-A01712762CC0}"/>
              </a:ext>
            </a:extLst>
          </p:cNvPr>
          <p:cNvSpPr txBox="1"/>
          <p:nvPr/>
        </p:nvSpPr>
        <p:spPr>
          <a:xfrm rot="10800000" flipV="1">
            <a:off x="2342147" y="3429000"/>
            <a:ext cx="7507706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5550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9E8AA9-C249-E664-D91B-174EB0DC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3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560D75-2FA2-CB60-1BE3-837D06F29878}"/>
              </a:ext>
            </a:extLst>
          </p:cNvPr>
          <p:cNvSpPr txBox="1"/>
          <p:nvPr/>
        </p:nvSpPr>
        <p:spPr>
          <a:xfrm rot="10800000" flipV="1">
            <a:off x="168275" y="602703"/>
            <a:ext cx="4601411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Constraints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A5EEF4-9652-C6C1-F45F-E1246CE1962D}"/>
              </a:ext>
            </a:extLst>
          </p:cNvPr>
          <p:cNvSpPr txBox="1"/>
          <p:nvPr/>
        </p:nvSpPr>
        <p:spPr>
          <a:xfrm>
            <a:off x="168275" y="1817533"/>
            <a:ext cx="11855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Embrace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MLOps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ML Flow  </a:t>
            </a:r>
            <a:r>
              <a:rPr lang="en-US" dirty="0"/>
              <a:t>Track experiments, store models in a registry, and test ML serving.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Git &amp; </a:t>
            </a:r>
            <a:r>
              <a:rPr lang="en-US" dirty="0" err="1">
                <a:solidFill>
                  <a:schemeClr val="accent2"/>
                </a:solidFill>
                <a:sym typeface="Wingdings" panose="05000000000000000000" pitchFamily="2" charset="2"/>
              </a:rPr>
              <a:t>Github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 </a:t>
            </a:r>
            <a:r>
              <a:rPr lang="en-US" dirty="0"/>
              <a:t>Manage and share code, integrate continuously.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CI/CD with GitHub Actions  </a:t>
            </a:r>
            <a:r>
              <a:rPr lang="en-US" dirty="0"/>
              <a:t>Automate API deployment in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Testing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Design and automate unit tests using </a:t>
            </a:r>
            <a:r>
              <a:rPr lang="en-US" dirty="0" err="1"/>
              <a:t>PyTest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Logging </a:t>
            </a:r>
            <a:r>
              <a:rPr lang="en-US" dirty="0">
                <a:sym typeface="Wingdings" panose="05000000000000000000" pitchFamily="2" charset="2"/>
              </a:rPr>
              <a:t> Through the </a:t>
            </a:r>
            <a:r>
              <a:rPr lang="en-US" dirty="0" err="1">
                <a:sym typeface="Wingdings" panose="05000000000000000000" pitchFamily="2" charset="2"/>
              </a:rPr>
              <a:t>Loguru</a:t>
            </a:r>
            <a:r>
              <a:rPr lang="en-US" dirty="0">
                <a:sym typeface="Wingdings" panose="05000000000000000000" pitchFamily="2" charset="2"/>
              </a:rPr>
              <a:t>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Deploy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the API 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Test evidently  </a:t>
            </a:r>
            <a:r>
              <a:rPr lang="en-US" dirty="0">
                <a:sym typeface="Wingdings" panose="05000000000000000000" pitchFamily="2" charset="2"/>
              </a:rPr>
              <a:t>As a tool to detect </a:t>
            </a:r>
            <a:r>
              <a:rPr lang="en-US" dirty="0" err="1">
                <a:sym typeface="Wingdings" panose="05000000000000000000" pitchFamily="2" charset="2"/>
              </a:rPr>
              <a:t>datadrift</a:t>
            </a:r>
            <a:r>
              <a:rPr lang="en-US" dirty="0">
                <a:sym typeface="Wingdings" panose="05000000000000000000" pitchFamily="2" charset="2"/>
              </a:rPr>
              <a:t> when the model is in production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Document the steps explored to build the classifier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A476B-8CDD-3C1B-800F-58310DEFB03D}"/>
              </a:ext>
            </a:extLst>
          </p:cNvPr>
          <p:cNvSpPr txBox="1"/>
          <p:nvPr/>
        </p:nvSpPr>
        <p:spPr>
          <a:xfrm rot="10800000" flipV="1">
            <a:off x="168275" y="602703"/>
            <a:ext cx="4601411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Plan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24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E1F8E-CB8D-BAAF-7C4F-20DD6CA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5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6154B-786A-1D59-2543-A01712762CC0}"/>
              </a:ext>
            </a:extLst>
          </p:cNvPr>
          <p:cNvSpPr txBox="1"/>
          <p:nvPr/>
        </p:nvSpPr>
        <p:spPr>
          <a:xfrm rot="10800000" flipV="1">
            <a:off x="2342147" y="3429000"/>
            <a:ext cx="7507706" cy="64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Modeling Approach &amp; Results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5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D1AB59-AF16-9C34-7901-6F7BE77FEC94}"/>
              </a:ext>
            </a:extLst>
          </p:cNvPr>
          <p:cNvSpPr txBox="1"/>
          <p:nvPr/>
        </p:nvSpPr>
        <p:spPr>
          <a:xfrm rot="10800000" flipV="1">
            <a:off x="187324" y="283996"/>
            <a:ext cx="6518276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Feature engineering + Data Preparation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C45C-1E6F-7C6C-AD15-3CEB2D9A8F55}"/>
              </a:ext>
            </a:extLst>
          </p:cNvPr>
          <p:cNvSpPr txBox="1"/>
          <p:nvPr/>
        </p:nvSpPr>
        <p:spPr>
          <a:xfrm>
            <a:off x="187324" y="1104900"/>
            <a:ext cx="62005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LightGBM</a:t>
            </a:r>
            <a:r>
              <a:rPr lang="en-US" dirty="0">
                <a:sym typeface="Wingdings" panose="05000000000000000000" pitchFamily="2" charset="2"/>
                <a:hlinkClick r:id="rId2"/>
              </a:rPr>
              <a:t> with Simple Features (Kaggle)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categorical, Numerical Aggregation/Group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(356 000 individuals, 800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Retained the 80 most important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correlated pairs deleted through lowest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Imputation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Facebook AI Similarity Search (FAISS) KNN</a:t>
            </a:r>
            <a:r>
              <a:rPr lang="en-US" dirty="0">
                <a:sym typeface="Wingdings" panose="05000000000000000000" pitchFamily="2" charset="2"/>
              </a:rPr>
              <a:t> + median because of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( 356 000 individuals, 50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Only numerical variables, no categorical 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Skewed Distributions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High Range between Min/Max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High count of outliers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BA3A6C-8502-9B46-5829-2AE61D8D4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30" y="283995"/>
            <a:ext cx="4175946" cy="5213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B2E4F7-A2F5-F5DC-C375-CAF7FE95D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85" y="1363352"/>
            <a:ext cx="4939291" cy="3178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B1989E8-1F04-C15B-7BFE-CD0178D58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39" y="978675"/>
            <a:ext cx="5371137" cy="4387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EC0791-DA60-2F71-9752-18429C694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23" y="2978569"/>
            <a:ext cx="5757153" cy="3125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1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7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0804B6-DEBF-B7A7-8D65-1C9B01E9765F}"/>
              </a:ext>
            </a:extLst>
          </p:cNvPr>
          <p:cNvSpPr txBox="1"/>
          <p:nvPr/>
        </p:nvSpPr>
        <p:spPr>
          <a:xfrm rot="10800000" flipV="1">
            <a:off x="187323" y="283996"/>
            <a:ext cx="3684285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Target Distribution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55CA89-ED8E-4AD2-CAA4-F0E6E26D0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65" y="283995"/>
            <a:ext cx="7651947" cy="2855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85A2FA-6370-66E1-AD67-7D9FE94C846C}"/>
              </a:ext>
            </a:extLst>
          </p:cNvPr>
          <p:cNvSpPr txBox="1"/>
          <p:nvPr/>
        </p:nvSpPr>
        <p:spPr>
          <a:xfrm>
            <a:off x="187323" y="1385304"/>
            <a:ext cx="4858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Imbalance ratio </a:t>
            </a:r>
            <a:r>
              <a:rPr lang="en-US" dirty="0">
                <a:sym typeface="Wingdings" panose="05000000000000000000" pitchFamily="2" charset="2"/>
              </a:rPr>
              <a:t> 11.38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u="sng" dirty="0">
                <a:solidFill>
                  <a:schemeClr val="accent1"/>
                </a:solidFill>
                <a:sym typeface="Wingdings" panose="05000000000000000000" pitchFamily="2" charset="2"/>
              </a:rPr>
              <a:t>Problem 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Classifiers tend to predict the dominant class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3 Techniques used to address this issue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8EABF1-2FFD-8D5A-A040-D601F6475A89}"/>
              </a:ext>
            </a:extLst>
          </p:cNvPr>
          <p:cNvSpPr txBox="1"/>
          <p:nvPr/>
        </p:nvSpPr>
        <p:spPr>
          <a:xfrm>
            <a:off x="187323" y="3405204"/>
            <a:ext cx="1178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Weight Class Errors 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Increase the impact of errors made on the minority class when evaluating &amp; decrease the ones made on the majority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Ressampling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through </a:t>
            </a:r>
            <a:r>
              <a:rPr lang="en-US" dirty="0" err="1">
                <a:sym typeface="Wingdings" panose="05000000000000000000" pitchFamily="2" charset="2"/>
                <a:hlinkClick r:id="rId3"/>
              </a:rPr>
              <a:t>SMOTETomek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Combine over-sampling on the minority class using SMOTE &amp; under-sampling on the majority class using Tomek links to get closer to class balance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Threshold optimization 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Finding the best threshold value to decide the cutoff class from probability prediction which default to 0,5.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8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5839EA-7B4D-BF5D-8A19-D4027F5CAF83}"/>
              </a:ext>
            </a:extLst>
          </p:cNvPr>
          <p:cNvSpPr txBox="1"/>
          <p:nvPr/>
        </p:nvSpPr>
        <p:spPr>
          <a:xfrm rot="10800000" flipV="1">
            <a:off x="213263" y="277511"/>
            <a:ext cx="8003366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Model Evaluation &amp; Business Considerations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F17691-E197-7D56-E6A0-92077A4635DD}"/>
              </a:ext>
            </a:extLst>
          </p:cNvPr>
          <p:cNvSpPr txBox="1"/>
          <p:nvPr/>
        </p:nvSpPr>
        <p:spPr>
          <a:xfrm>
            <a:off x="298315" y="1054422"/>
            <a:ext cx="1029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False Negative (FN)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/>
              <a:t>Real loss of money, a client wrongly seen as capable of paying </a:t>
            </a:r>
          </a:p>
          <a:p>
            <a:r>
              <a:rPr lang="en-US" b="1" dirty="0">
                <a:solidFill>
                  <a:schemeClr val="accent1"/>
                </a:solidFill>
              </a:rPr>
              <a:t>False Positive (FP)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Hypothetical loss of money, a client capable of paying but seen as not capable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Assumption 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"The cost incurred by a FN is ten times that of the cost incurred by a FP"</a:t>
            </a:r>
            <a:endParaRPr lang="en-US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618D13-FD3D-46AD-E512-1E77CF87BCA9}"/>
              </a:ext>
            </a:extLst>
          </p:cNvPr>
          <p:cNvSpPr txBox="1"/>
          <p:nvPr/>
        </p:nvSpPr>
        <p:spPr>
          <a:xfrm>
            <a:off x="298315" y="3039317"/>
            <a:ext cx="1159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For the finetuning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i="1" dirty="0"/>
              <a:t>We adjusted the cost function to dynamically increase false negative penalties when recall is low, ensuring accurate identification of default risks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5ED6DF16-78F6-DCF6-1C1C-D1898CB92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63" y="5623555"/>
            <a:ext cx="2075980" cy="529375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584CA35B-3C44-741F-3B3B-82EC25B6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5923" y="5817140"/>
            <a:ext cx="2560340" cy="195183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468ECE6-F2BF-81BC-2558-4FC194710718}"/>
              </a:ext>
            </a:extLst>
          </p:cNvPr>
          <p:cNvGrpSpPr/>
          <p:nvPr/>
        </p:nvGrpSpPr>
        <p:grpSpPr>
          <a:xfrm>
            <a:off x="1705583" y="2394723"/>
            <a:ext cx="5486400" cy="578077"/>
            <a:chOff x="1705583" y="2394723"/>
            <a:chExt cx="5486400" cy="5780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B9A85F-059F-492E-B344-D5B6F998BF08}"/>
                </a:ext>
              </a:extLst>
            </p:cNvPr>
            <p:cNvSpPr/>
            <p:nvPr/>
          </p:nvSpPr>
          <p:spPr>
            <a:xfrm>
              <a:off x="1705583" y="2394723"/>
              <a:ext cx="5486400" cy="578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que 29">
              <a:extLst>
                <a:ext uri="{FF2B5EF4-FFF2-40B4-BE49-F238E27FC236}">
                  <a16:creationId xmlns:a16="http://schemas.microsoft.com/office/drawing/2014/main" id="{98B412B5-04C1-ECFF-467D-DCC0CFDA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03897" y="2532064"/>
              <a:ext cx="4315595" cy="297627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38041F21-15A3-73E3-DF77-59353DBFD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64" y="4238499"/>
            <a:ext cx="3241889" cy="1914431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553A27B6-65EA-3397-E206-9FCA633DFED5}"/>
              </a:ext>
            </a:extLst>
          </p:cNvPr>
          <p:cNvGrpSpPr/>
          <p:nvPr/>
        </p:nvGrpSpPr>
        <p:grpSpPr>
          <a:xfrm>
            <a:off x="1238655" y="3782333"/>
            <a:ext cx="7462784" cy="1645701"/>
            <a:chOff x="1238655" y="3782333"/>
            <a:chExt cx="7462784" cy="16457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4EF641-AD86-5929-956D-B2637407407D}"/>
                </a:ext>
              </a:extLst>
            </p:cNvPr>
            <p:cNvSpPr/>
            <p:nvPr/>
          </p:nvSpPr>
          <p:spPr>
            <a:xfrm>
              <a:off x="1238655" y="3782333"/>
              <a:ext cx="7462784" cy="164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que 27">
              <a:extLst>
                <a:ext uri="{FF2B5EF4-FFF2-40B4-BE49-F238E27FC236}">
                  <a16:creationId xmlns:a16="http://schemas.microsoft.com/office/drawing/2014/main" id="{CE4F32E6-FE95-20A7-4F6F-29A432D77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03897" y="3892909"/>
              <a:ext cx="5614319" cy="691179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74E3557D-4BE7-EC6C-DC91-3B73A802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22315" y="4980985"/>
              <a:ext cx="6240655" cy="27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9059E-3A5A-4954-7CE6-DE5208F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B4AD-BBAF-4439-A6F5-AF2F8C7D53AC}" type="slidenum">
              <a:rPr lang="en-US" smtClean="0"/>
              <a:t>9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9C33F5-64A0-B7F0-23C2-617840824008}"/>
              </a:ext>
            </a:extLst>
          </p:cNvPr>
          <p:cNvSpPr txBox="1"/>
          <p:nvPr/>
        </p:nvSpPr>
        <p:spPr>
          <a:xfrm rot="10800000" flipV="1">
            <a:off x="213263" y="261973"/>
            <a:ext cx="5616848" cy="52322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</a:rPr>
              <a:t>Finding the Best Model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12127B-BC67-52DB-8A35-37BD032D3315}"/>
              </a:ext>
            </a:extLst>
          </p:cNvPr>
          <p:cNvSpPr txBox="1"/>
          <p:nvPr/>
        </p:nvSpPr>
        <p:spPr>
          <a:xfrm>
            <a:off x="343711" y="1115438"/>
            <a:ext cx="11264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Tested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Dummy Classifier (Baseline)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(solver: saga/sag &amp; Penalty :Lasso, Ridge, </a:t>
            </a:r>
            <a:r>
              <a:rPr lang="en-US" dirty="0" err="1"/>
              <a:t>ElacticNet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RandomForest</a:t>
            </a:r>
            <a:r>
              <a:rPr lang="en-US" dirty="0"/>
              <a:t>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LightGBM</a:t>
            </a:r>
            <a:r>
              <a:rPr lang="en-US" dirty="0"/>
              <a:t>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Best Hyperparameters Search with </a:t>
            </a:r>
            <a:r>
              <a:rPr lang="en-US" b="1" dirty="0" err="1">
                <a:solidFill>
                  <a:srgbClr val="FF0000"/>
                </a:solidFill>
              </a:rPr>
              <a:t>Optuna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ym typeface="Wingdings" panose="05000000000000000000" pitchFamily="2" charset="2"/>
              </a:rPr>
              <a:t> Sampled 20% </a:t>
            </a:r>
            <a:r>
              <a:rPr lang="en-US" dirty="0">
                <a:sym typeface="Wingdings" panose="05000000000000000000" pitchFamily="2" charset="2"/>
              </a:rPr>
              <a:t>of the original dataset = 61 501 individuals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Preprocessing Pipeline :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RobustScaler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SMOTETomek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"Sampling Strategy" : [0.15, 0.25, 0.30, 0.35]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Evaluation: </a:t>
            </a:r>
            <a:r>
              <a:rPr lang="en-US" dirty="0" err="1">
                <a:sym typeface="Wingdings" panose="05000000000000000000" pitchFamily="2" charset="2"/>
              </a:rPr>
              <a:t>StratifiedKFold</a:t>
            </a:r>
            <a:r>
              <a:rPr lang="en-US" dirty="0">
                <a:sym typeface="Wingdings" panose="05000000000000000000" pitchFamily="2" charset="2"/>
              </a:rPr>
              <a:t> (5 splits) + Cross Validation Score 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Scorer: </a:t>
            </a:r>
            <a:r>
              <a:rPr lang="en-US" dirty="0">
                <a:sym typeface="Wingdings" panose="05000000000000000000" pitchFamily="2" charset="2"/>
              </a:rPr>
              <a:t>Maximized (ROC AUC;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- Business Cost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Sampler: </a:t>
            </a:r>
            <a:r>
              <a:rPr lang="en-US" i="1" dirty="0">
                <a:solidFill>
                  <a:schemeClr val="accent2"/>
                </a:solidFill>
              </a:rPr>
              <a:t>TPE</a:t>
            </a:r>
            <a:r>
              <a:rPr lang="en-US" dirty="0"/>
              <a:t> (Tree-structured </a:t>
            </a:r>
            <a:r>
              <a:rPr lang="en-US" dirty="0" err="1"/>
              <a:t>Parzen</a:t>
            </a:r>
            <a:r>
              <a:rPr lang="en-US" dirty="0"/>
              <a:t> Estimator) algorithm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/>
              <a:t>Trials: </a:t>
            </a:r>
            <a:r>
              <a:rPr lang="en-US" dirty="0"/>
              <a:t>15 &amp; 45 for the Best Model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ML Flow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Recorded each run, save plots as artifacts and register the fitted model inside the Model Registry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Metrics </a:t>
            </a:r>
            <a:r>
              <a:rPr lang="en-US" dirty="0">
                <a:sym typeface="Wingdings" panose="05000000000000000000" pitchFamily="2" charset="2"/>
              </a:rPr>
              <a:t> Precision/Recall, FNR, F2 Beta Score (Beta =2), ROC AUC,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FN, FP,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Business Cost</a:t>
            </a:r>
            <a:r>
              <a:rPr lang="en-US" dirty="0">
                <a:sym typeface="Wingdings" panose="05000000000000000000" pitchFamily="2" charset="2"/>
              </a:rPr>
              <a:t>, Profit,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Business Cost Std 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01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778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Helvetica 75 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Ovidiu INNOV/DATAAI</dc:creator>
  <cp:lastModifiedBy>PASCAL Ovidiu INNOV/DATAAI</cp:lastModifiedBy>
  <cp:revision>7</cp:revision>
  <dcterms:created xsi:type="dcterms:W3CDTF">2025-01-17T11:47:36Z</dcterms:created>
  <dcterms:modified xsi:type="dcterms:W3CDTF">2025-01-22T15:41:27Z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Office:10</vt:lpwstr>
  </property>
  <property fmtid="{D5CDD505-2E9C-101B-9397-08002B2CF9AE}" pid="3" name="ClassificationContentMarkingFooterText">
    <vt:lpwstr>Orange Restricted</vt:lpwstr>
  </property>
</Properties>
</file>