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9" r:id="rId4"/>
    <p:sldId id="275" r:id="rId5"/>
    <p:sldId id="324" r:id="rId6"/>
    <p:sldId id="257" r:id="rId7"/>
    <p:sldId id="326" r:id="rId8"/>
    <p:sldId id="327" r:id="rId9"/>
    <p:sldId id="310" r:id="rId10"/>
    <p:sldId id="277" r:id="rId11"/>
    <p:sldId id="321" r:id="rId12"/>
    <p:sldId id="325" r:id="rId13"/>
    <p:sldId id="322" r:id="rId14"/>
    <p:sldId id="323" r:id="rId15"/>
    <p:sldId id="272" r:id="rId16"/>
    <p:sldId id="311" r:id="rId17"/>
    <p:sldId id="312" r:id="rId18"/>
    <p:sldId id="313" r:id="rId19"/>
    <p:sldId id="314" r:id="rId20"/>
    <p:sldId id="315" r:id="rId21"/>
    <p:sldId id="316" r:id="rId22"/>
    <p:sldId id="309" r:id="rId23"/>
    <p:sldId id="308" r:id="rId24"/>
    <p:sldId id="274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9" userDrawn="1">
          <p15:clr>
            <a:srgbClr val="A4A3A4"/>
          </p15:clr>
        </p15:guide>
        <p15:guide id="2" pos="2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749"/>
        <p:guide pos="2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8019" y="2801238"/>
            <a:ext cx="323596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2150" y="1149032"/>
            <a:ext cx="9267698" cy="172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49914" y="6292881"/>
            <a:ext cx="419100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l="16958" t="17539" r="17046" b="17630"/>
          <a:stretch>
            <a:fillRect/>
          </a:stretch>
        </p:blipFill>
        <p:spPr>
          <a:xfrm>
            <a:off x="0" y="-635"/>
            <a:ext cx="12192635" cy="68732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99615" y="650875"/>
            <a:ext cx="8193405" cy="2778760"/>
          </a:xfrm>
          <a:prstGeom prst="rect">
            <a:avLst/>
          </a:prstGeom>
        </p:spPr>
        <p:txBody>
          <a:bodyPr vert="horz" wrap="square" lIns="0" tIns="15875" rIns="0" bIns="0" rtlCol="0" anchor="t" anchorCtr="0">
            <a:noAutofit/>
          </a:bodyPr>
          <a:lstStyle/>
          <a:p>
            <a:pPr marL="12700" marR="5080" lvl="0" algn="ctr">
              <a:lnSpc>
                <a:spcPct val="100000"/>
              </a:lnSpc>
              <a:spcBef>
                <a:spcPts val="125"/>
              </a:spcBef>
            </a:pPr>
            <a:r>
              <a:rPr lang="en-IN" altLang="en-US" sz="4800" spc="-570" dirty="0"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IN" altLang="en-US" sz="5400" b="1" i="1" spc="-570" dirty="0"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 h a d o w C r y p t</a:t>
            </a:r>
            <a:endParaRPr lang="en-IN" altLang="en-US" sz="5400" b="1" i="1" spc="-570" dirty="0"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P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r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o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a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c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t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i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v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e   R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a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n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s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o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m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w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a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r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e    P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r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o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t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e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c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t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i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o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n</a:t>
            </a:r>
            <a:r>
              <a:rPr lang="en-IN" alt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:</a:t>
            </a:r>
            <a:r>
              <a:rPr lang="en-US" sz="44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 </a:t>
            </a:r>
            <a:endParaRPr lang="en-US" sz="4400" spc="-570" dirty="0"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Imprint MT Shadow" panose="04020605060303030202" charset="0"/>
              <a:cs typeface="Imprint MT Shadow" panose="04020605060303030202" charset="0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lang="en-US" sz="32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E</a:t>
            </a:r>
            <a:r>
              <a:rPr lang="en-IN" altLang="en-US" sz="32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Imprint MT Shadow" panose="04020605060303030202" charset="0"/>
                <a:cs typeface="Imprint MT Shadow" panose="04020605060303030202" charset="0"/>
              </a:rPr>
              <a:t> 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m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p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l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o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y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i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n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g  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C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a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m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o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u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f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l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a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g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e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a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n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d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C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o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n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c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e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a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l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m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e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n</a:t>
            </a:r>
            <a:r>
              <a:rPr lang="en-IN" alt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 </a:t>
            </a:r>
            <a:r>
              <a:rPr lang="en-US" sz="3600" spc="-570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igh Tower Text" panose="02040502050506030303" charset="0"/>
                <a:cs typeface="High Tower Text" panose="02040502050506030303" charset="0"/>
              </a:rPr>
              <a:t>t</a:t>
            </a:r>
            <a:endParaRPr lang="en-US" sz="3600" spc="-570" dirty="0"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igh Tower Text" panose="02040502050506030303" charset="0"/>
              <a:cs typeface="High Tower Text" panose="02040502050506030303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45" y="546100"/>
            <a:ext cx="919480" cy="1009650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2532380" y="3124200"/>
            <a:ext cx="7117080" cy="3142615"/>
          </a:xfrm>
          <a:prstGeom prst="round2DiagRect">
            <a:avLst>
              <a:gd name="adj1" fmla="val 13055"/>
              <a:gd name="adj2" fmla="val 146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29000" y="3124200"/>
            <a:ext cx="5323840" cy="175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3200" b="1" u="sng">
                <a:solidFill>
                  <a:schemeClr val="tx1"/>
                </a:solidFill>
                <a:latin typeface="High Tower Text" panose="02040502050506030303" charset="0"/>
                <a:cs typeface="High Tower Text" panose="02040502050506030303" charset="0"/>
              </a:rPr>
              <a:t>Under the Guidance of</a:t>
            </a:r>
            <a:endParaRPr lang="en-IN" altLang="en-US" sz="3200" b="1" u="sng">
              <a:solidFill>
                <a:schemeClr val="tx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IN" altLang="en-US" sz="2800" b="1">
                <a:solidFill>
                  <a:schemeClr val="tx1"/>
                </a:solidFill>
                <a:latin typeface="High Tower Text" panose="02040502050506030303" charset="0"/>
                <a:cs typeface="High Tower Text" panose="02040502050506030303" charset="0"/>
              </a:rPr>
              <a:t>Ms. Sariya Jabeen Duriya</a:t>
            </a:r>
            <a:endParaRPr lang="en-IN" altLang="en-US" sz="2800" b="1">
              <a:solidFill>
                <a:schemeClr val="tx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IN" altLang="en-US" sz="2800" b="1">
                <a:solidFill>
                  <a:schemeClr val="tx1"/>
                </a:solidFill>
                <a:latin typeface="High Tower Text" panose="02040502050506030303" charset="0"/>
                <a:cs typeface="High Tower Text" panose="02040502050506030303" charset="0"/>
              </a:rPr>
              <a:t>Assistant Professor, CSE - ( IoT )</a:t>
            </a:r>
            <a:endParaRPr lang="en-IN" altLang="en-US" sz="2800" b="1">
              <a:solidFill>
                <a:schemeClr val="tx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IN" altLang="en-US" sz="2000" b="1">
                <a:solidFill>
                  <a:schemeClr val="tx1"/>
                </a:solidFill>
                <a:latin typeface="High Tower Text" panose="02040502050506030303" charset="0"/>
                <a:cs typeface="High Tower Text" panose="02040502050506030303" charset="0"/>
              </a:rPr>
              <a:t>*****</a:t>
            </a:r>
            <a:endParaRPr lang="en-IN" altLang="en-US" sz="2000" b="1">
              <a:solidFill>
                <a:schemeClr val="tx1"/>
              </a:solidFill>
              <a:latin typeface="High Tower Text" panose="02040502050506030303" charset="0"/>
              <a:cs typeface="High Tower Text" panose="0204050205050603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42210" y="4800600"/>
            <a:ext cx="7297420" cy="1328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800" b="1">
                <a:latin typeface="High Tower Text" panose="02040502050506030303" charset="0"/>
                <a:cs typeface="High Tower Text" panose="02040502050506030303" charset="0"/>
                <a:sym typeface="+mn-ea"/>
              </a:rPr>
              <a:t>Abdul Samad </a:t>
            </a:r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161021749020</a:t>
            </a:r>
            <a:endParaRPr lang="en-IN" altLang="en-US" sz="2800" b="1">
              <a:solidFill>
                <a:schemeClr val="tx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IN" altLang="en-US" sz="2800" b="1">
                <a:latin typeface="High Tower Text" panose="02040502050506030303" charset="0"/>
                <a:cs typeface="High Tower Text" panose="02040502050506030303" charset="0"/>
                <a:sym typeface="+mn-ea"/>
              </a:rPr>
              <a:t>Mohammed Abdul Raqeeb </a:t>
            </a:r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161021749035</a:t>
            </a:r>
            <a:endParaRPr lang="en-IN" altLang="en-US" sz="2800" b="1">
              <a:solidFill>
                <a:schemeClr val="tx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IN" altLang="en-US" sz="2800" b="1">
                <a:latin typeface="High Tower Text" panose="02040502050506030303" charset="0"/>
                <a:cs typeface="High Tower Text" panose="02040502050506030303" charset="0"/>
                <a:sym typeface="+mn-ea"/>
              </a:rPr>
              <a:t>Mohammed FasiUddin Arsalaan </a:t>
            </a:r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161021749041</a:t>
            </a:r>
            <a:endParaRPr lang="en-IN" altLang="en-US" sz="2800" b="1">
              <a:solidFill>
                <a:schemeClr val="tx1"/>
              </a:solidFill>
              <a:latin typeface="High Tower Text" panose="02040502050506030303" charset="0"/>
              <a:cs typeface="High Tower Text" panose="02040502050506030303" charset="0"/>
              <a:sym typeface="+mn-ea"/>
            </a:endParaRPr>
          </a:p>
          <a:p>
            <a:endParaRPr lang="en-IN" altLang="en-US" sz="2800" b="1">
              <a:solidFill>
                <a:schemeClr val="tx1"/>
              </a:solidFill>
              <a:latin typeface="High Tower Text" panose="02040502050506030303" charset="0"/>
              <a:cs typeface="High Tower Text" panose="02040502050506030303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5" name="object 2"/>
          <p:cNvPicPr/>
          <p:nvPr/>
        </p:nvPicPr>
        <p:blipFill>
          <a:blip r:embed="rId1" cstate="print"/>
          <a:srcRect l="5985" t="9520" r="6487" b="9401"/>
          <a:stretch>
            <a:fillRect/>
          </a:stretch>
        </p:blipFill>
        <p:spPr>
          <a:xfrm>
            <a:off x="0" y="-45085"/>
            <a:ext cx="12200890" cy="6948170"/>
          </a:xfrm>
          <a:prstGeom prst="rect">
            <a:avLst/>
          </a:prstGeom>
        </p:spPr>
      </p:pic>
      <p:pic>
        <p:nvPicPr>
          <p:cNvPr id="42" name="Picture 41" descr="C:/Users/Abdul/Downloads/image.pngimage"/>
          <p:cNvPicPr>
            <a:picLocks noChangeAspect="1"/>
          </p:cNvPicPr>
          <p:nvPr/>
        </p:nvPicPr>
        <p:blipFill>
          <a:blip r:embed="rId2"/>
          <a:srcRect l="2390" r="2390"/>
          <a:stretch>
            <a:fillRect/>
          </a:stretch>
        </p:blipFill>
        <p:spPr>
          <a:xfrm>
            <a:off x="269240" y="1882140"/>
            <a:ext cx="1062990" cy="1115695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2" idx="1"/>
          </p:cNvCxnSpPr>
          <p:nvPr/>
        </p:nvCxnSpPr>
        <p:spPr>
          <a:xfrm flipV="1">
            <a:off x="1485900" y="2507615"/>
            <a:ext cx="1866900" cy="184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511935" y="2000885"/>
            <a:ext cx="1576070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400" b="1">
                <a:solidFill>
                  <a:schemeClr val="bg1"/>
                </a:solidFill>
              </a:rPr>
              <a:t>Initialize</a:t>
            </a:r>
            <a:endParaRPr lang="en-IN" altLang="en-US" sz="2400" b="1">
              <a:solidFill>
                <a:schemeClr val="bg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077200" y="1604645"/>
            <a:ext cx="2847340" cy="17951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Sanitize Input &amp; 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Check password requirements</a:t>
            </a:r>
            <a:endParaRPr lang="en-IN" altLang="en-US" sz="28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3376295"/>
            <a:ext cx="2097405" cy="3228340"/>
            <a:chOff x="15323" y="158"/>
            <a:chExt cx="3303" cy="5481"/>
          </a:xfrm>
        </p:grpSpPr>
        <p:pic>
          <p:nvPicPr>
            <p:cNvPr id="53" name="Picture 52" descr="C:/Users/Abdul/Downloads/image (2).pngimage (2)"/>
            <p:cNvPicPr>
              <a:picLocks noChangeAspect="1"/>
            </p:cNvPicPr>
            <p:nvPr/>
          </p:nvPicPr>
          <p:blipFill>
            <a:blip r:embed="rId3"/>
            <a:srcRect t="35" b="35"/>
            <a:stretch>
              <a:fillRect/>
            </a:stretch>
          </p:blipFill>
          <p:spPr>
            <a:xfrm>
              <a:off x="16285" y="2218"/>
              <a:ext cx="1446" cy="1798"/>
            </a:xfrm>
            <a:prstGeom prst="rect">
              <a:avLst/>
            </a:prstGeom>
          </p:spPr>
        </p:pic>
        <p:sp>
          <p:nvSpPr>
            <p:cNvPr id="54" name="Text Box 53"/>
            <p:cNvSpPr txBox="1"/>
            <p:nvPr/>
          </p:nvSpPr>
          <p:spPr>
            <a:xfrm>
              <a:off x="15323" y="340"/>
              <a:ext cx="3303" cy="1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2600" b="1" u="sng">
                  <a:solidFill>
                    <a:schemeClr val="bg1"/>
                  </a:solidFill>
                </a:rPr>
                <a:t>Encrypted Database</a:t>
              </a:r>
              <a:endParaRPr lang="en-IN" altLang="en-US" sz="2600" b="1" u="sng">
                <a:solidFill>
                  <a:schemeClr val="bg1"/>
                </a:solidFill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15552" y="4199"/>
              <a:ext cx="2834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chemeClr val="bg1"/>
                  </a:solidFill>
                  <a:sym typeface="+mn-ea"/>
                </a:rPr>
                <a:t>enc_database.dll</a:t>
              </a:r>
              <a:endParaRPr lang="en-IN" altLang="en-US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15451" y="158"/>
              <a:ext cx="3012" cy="548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72175" y="4364355"/>
            <a:ext cx="6111240" cy="2267629"/>
            <a:chOff x="7531" y="6536"/>
            <a:chExt cx="9624" cy="4078"/>
          </a:xfrm>
        </p:grpSpPr>
        <p:sp>
          <p:nvSpPr>
            <p:cNvPr id="58" name="Rectangles 57"/>
            <p:cNvSpPr/>
            <p:nvPr/>
          </p:nvSpPr>
          <p:spPr>
            <a:xfrm>
              <a:off x="7664" y="6536"/>
              <a:ext cx="9276" cy="40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7531" y="9675"/>
              <a:ext cx="9624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2800" b="1">
                  <a:solidFill>
                    <a:schemeClr val="bg1"/>
                  </a:solidFill>
                </a:rPr>
                <a:t>Database</a:t>
              </a:r>
              <a:endParaRPr lang="en-I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7966" y="7136"/>
              <a:ext cx="3452" cy="23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2800" b="1">
                  <a:solidFill>
                    <a:schemeClr val="bg1"/>
                  </a:solidFill>
                </a:rPr>
                <a:t>Hidden Paths &amp; Extensions</a:t>
              </a:r>
              <a:endParaRPr lang="en-I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4225" y="7099"/>
              <a:ext cx="2455" cy="23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2800" b="1">
                  <a:solidFill>
                    <a:schemeClr val="bg1"/>
                  </a:solidFill>
                </a:rPr>
                <a:t>Mapping Table</a:t>
              </a:r>
              <a:endParaRPr lang="en-US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11926" y="7457"/>
              <a:ext cx="1833" cy="179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sz="2800" b="1">
                  <a:solidFill>
                    <a:schemeClr val="bg1"/>
                  </a:solidFill>
                </a:rPr>
                <a:t>Hash Table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76" name="Text Box 75"/>
          <p:cNvSpPr txBox="1"/>
          <p:nvPr/>
        </p:nvSpPr>
        <p:spPr>
          <a:xfrm>
            <a:off x="34925" y="76200"/>
            <a:ext cx="1215707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ARCHITECTURE</a:t>
            </a:r>
            <a:r>
              <a:rPr lang="en-IN" altLang="en-US" sz="3200" b="1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 </a:t>
            </a:r>
            <a:endParaRPr lang="en-IN" altLang="en-US" sz="3200" b="1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endParaRPr lang="en-IN" altLang="en-US" b="1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IN" altLang="en-US" sz="32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Database Initialization Process</a:t>
            </a:r>
            <a:endParaRPr lang="en-IN" altLang="en-US" sz="32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352800" y="1774825"/>
            <a:ext cx="2440305" cy="14649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In</a:t>
            </a:r>
            <a:r>
              <a:rPr lang="en-US" altLang="en-IN" sz="3200" b="1">
                <a:solidFill>
                  <a:schemeClr val="bg1"/>
                </a:solidFill>
              </a:rPr>
              <a:t>itialization</a:t>
            </a:r>
            <a:r>
              <a:rPr lang="en-IN" altLang="en-US" sz="3200" b="1">
                <a:solidFill>
                  <a:schemeClr val="bg1"/>
                </a:solidFill>
              </a:rPr>
              <a:t> </a:t>
            </a:r>
            <a:r>
              <a:rPr lang="en-US" altLang="en-IN" sz="3200" b="1">
                <a:solidFill>
                  <a:schemeClr val="bg1"/>
                </a:solidFill>
              </a:rPr>
              <a:t>Code</a:t>
            </a:r>
            <a:endParaRPr lang="en-US" altLang="en-IN" sz="3200" b="1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" idx="3"/>
            <a:endCxn id="49" idx="1"/>
          </p:cNvCxnSpPr>
          <p:nvPr/>
        </p:nvCxnSpPr>
        <p:spPr>
          <a:xfrm flipV="1">
            <a:off x="5793105" y="2502535"/>
            <a:ext cx="2284095" cy="50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2895600" y="4523105"/>
            <a:ext cx="2096770" cy="12465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AES Encryption</a:t>
            </a:r>
            <a:endParaRPr lang="en-IN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43668" y="3810318"/>
            <a:ext cx="18415" cy="7092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45600" y="3795600"/>
            <a:ext cx="5579110" cy="14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9" idx="2"/>
          </p:cNvCxnSpPr>
          <p:nvPr/>
        </p:nvCxnSpPr>
        <p:spPr>
          <a:xfrm>
            <a:off x="9500870" y="3399525"/>
            <a:ext cx="24130" cy="410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92370" y="5105400"/>
            <a:ext cx="1059485" cy="412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</p:cNvCxnSpPr>
          <p:nvPr/>
        </p:nvCxnSpPr>
        <p:spPr>
          <a:xfrm flipH="1">
            <a:off x="2133600" y="5146675"/>
            <a:ext cx="762000" cy="349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982335" y="3347085"/>
            <a:ext cx="1576070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400" b="1">
                <a:solidFill>
                  <a:schemeClr val="bg1"/>
                </a:solidFill>
              </a:rPr>
              <a:t>Password</a:t>
            </a:r>
            <a:endParaRPr lang="en-IN" altLang="en-US" sz="24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58535" y="1670685"/>
            <a:ext cx="1576070" cy="829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IN" sz="2400" b="1">
                <a:solidFill>
                  <a:schemeClr val="bg1"/>
                </a:solidFill>
              </a:rPr>
              <a:t>Input</a:t>
            </a:r>
            <a:endParaRPr lang="en-US" altLang="en-IN" sz="2400" b="1">
              <a:solidFill>
                <a:schemeClr val="bg1"/>
              </a:solidFill>
            </a:endParaRPr>
          </a:p>
          <a:p>
            <a:pPr algn="ctr"/>
            <a:r>
              <a:rPr lang="en-US" altLang="en-IN" sz="2400" b="1">
                <a:solidFill>
                  <a:schemeClr val="bg1"/>
                </a:solidFill>
              </a:rPr>
              <a:t>Password</a:t>
            </a:r>
            <a:endParaRPr lang="en-US" altLang="en-IN" sz="2400" b="1">
              <a:solidFill>
                <a:schemeClr val="bg1"/>
              </a:solidFill>
            </a:endParaRPr>
          </a:p>
        </p:txBody>
      </p:sp>
      <p:pic>
        <p:nvPicPr>
          <p:cNvPr id="10" name="Picture 9" descr="ShadowCrypt_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76200"/>
            <a:ext cx="735330" cy="808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5" name="object 2"/>
          <p:cNvPicPr/>
          <p:nvPr/>
        </p:nvPicPr>
        <p:blipFill>
          <a:blip r:embed="rId1" cstate="print"/>
          <a:srcRect l="5985" t="9520" r="6487" b="9401"/>
          <a:stretch>
            <a:fillRect/>
          </a:stretch>
        </p:blipFill>
        <p:spPr>
          <a:xfrm>
            <a:off x="0" y="-45085"/>
            <a:ext cx="12200890" cy="6948170"/>
          </a:xfrm>
          <a:prstGeom prst="rect">
            <a:avLst/>
          </a:prstGeom>
        </p:spPr>
      </p:pic>
      <p:pic>
        <p:nvPicPr>
          <p:cNvPr id="42" name="Picture 41" descr="C:/Users/Abdul/Downloads/image.pngimage"/>
          <p:cNvPicPr>
            <a:picLocks noChangeAspect="1"/>
          </p:cNvPicPr>
          <p:nvPr/>
        </p:nvPicPr>
        <p:blipFill>
          <a:blip r:embed="rId2"/>
          <a:srcRect l="2390" r="2390"/>
          <a:stretch>
            <a:fillRect/>
          </a:stretch>
        </p:blipFill>
        <p:spPr>
          <a:xfrm>
            <a:off x="40640" y="1272540"/>
            <a:ext cx="1062990" cy="1115695"/>
          </a:xfrm>
          <a:prstGeom prst="rect">
            <a:avLst/>
          </a:prstGeom>
        </p:spPr>
      </p:pic>
      <p:pic>
        <p:nvPicPr>
          <p:cNvPr id="43" name="Picture 42" descr="C:/Users/Abdul/Downloads/image (3).pngimage (3)"/>
          <p:cNvPicPr>
            <a:picLocks noChangeAspect="1"/>
          </p:cNvPicPr>
          <p:nvPr/>
        </p:nvPicPr>
        <p:blipFill>
          <a:blip r:embed="rId3"/>
          <a:srcRect t="3523" b="3523"/>
          <a:stretch>
            <a:fillRect/>
          </a:stretch>
        </p:blipFill>
        <p:spPr>
          <a:xfrm>
            <a:off x="2303145" y="1272540"/>
            <a:ext cx="1072515" cy="1125220"/>
          </a:xfrm>
          <a:prstGeom prst="rect">
            <a:avLst/>
          </a:prstGeom>
        </p:spPr>
      </p:pic>
      <p:sp>
        <p:nvSpPr>
          <p:cNvPr id="44" name="Rectangles 43"/>
          <p:cNvSpPr/>
          <p:nvPr/>
        </p:nvSpPr>
        <p:spPr>
          <a:xfrm>
            <a:off x="1894205" y="100330"/>
            <a:ext cx="1912620" cy="3480435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1950720" y="215900"/>
            <a:ext cx="18002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600" b="1" u="sng">
                <a:solidFill>
                  <a:schemeClr val="bg1"/>
                </a:solidFill>
              </a:rPr>
              <a:t>User Layer</a:t>
            </a:r>
            <a:endParaRPr lang="en-IN" altLang="en-US" sz="2600" b="1" u="sng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43" idx="1"/>
          </p:cNvCxnSpPr>
          <p:nvPr/>
        </p:nvCxnSpPr>
        <p:spPr>
          <a:xfrm>
            <a:off x="1028700" y="1828800"/>
            <a:ext cx="1274445" cy="63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069975" y="1471295"/>
            <a:ext cx="1000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Hide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1950720" y="242760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privacy.docx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5914390" y="1015365"/>
            <a:ext cx="2096770" cy="16395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Hiding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Code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375660" y="1919605"/>
            <a:ext cx="2538730" cy="368300"/>
            <a:chOff x="5316" y="3023"/>
            <a:chExt cx="3998" cy="58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5316" y="3603"/>
              <a:ext cx="399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Text Box 51"/>
            <p:cNvSpPr txBox="1"/>
            <p:nvPr/>
          </p:nvSpPr>
          <p:spPr>
            <a:xfrm>
              <a:off x="5947" y="3023"/>
              <a:ext cx="33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chemeClr val="bg1"/>
                  </a:solidFill>
                </a:rPr>
                <a:t>privacy.docx</a:t>
              </a:r>
              <a:endParaRPr lang="en-IN" altLang="en-US" b="1">
                <a:solidFill>
                  <a:schemeClr val="bg1"/>
                </a:solidFill>
              </a:endParaRPr>
            </a:p>
          </p:txBody>
        </p:sp>
      </p:grpSp>
      <p:pic>
        <p:nvPicPr>
          <p:cNvPr id="53" name="Picture 52" descr="C:/Users/Abdul/Downloads/image (2).pngimage (2)"/>
          <p:cNvPicPr>
            <a:picLocks noChangeAspect="1"/>
          </p:cNvPicPr>
          <p:nvPr/>
        </p:nvPicPr>
        <p:blipFill>
          <a:blip r:embed="rId4"/>
          <a:srcRect t="35" b="35"/>
          <a:stretch>
            <a:fillRect/>
          </a:stretch>
        </p:blipFill>
        <p:spPr>
          <a:xfrm>
            <a:off x="10340975" y="1256030"/>
            <a:ext cx="918210" cy="1141730"/>
          </a:xfrm>
          <a:prstGeom prst="rect">
            <a:avLst/>
          </a:prstGeom>
        </p:spPr>
      </p:pic>
      <p:sp>
        <p:nvSpPr>
          <p:cNvPr id="54" name="Text Box 53"/>
          <p:cNvSpPr txBox="1"/>
          <p:nvPr/>
        </p:nvSpPr>
        <p:spPr>
          <a:xfrm>
            <a:off x="9730105" y="215900"/>
            <a:ext cx="20974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600" b="1" u="sng">
                <a:solidFill>
                  <a:schemeClr val="bg1"/>
                </a:solidFill>
              </a:rPr>
              <a:t>Hidden Path</a:t>
            </a:r>
            <a:endParaRPr lang="en-IN" altLang="en-US" sz="2600" b="1" u="sng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49" idx="3"/>
          </p:cNvCxnSpPr>
          <p:nvPr/>
        </p:nvCxnSpPr>
        <p:spPr>
          <a:xfrm flipV="1">
            <a:off x="8011160" y="1830705"/>
            <a:ext cx="2179955" cy="44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9875520" y="243776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  <a:sym typeface="+mn-ea"/>
              </a:rPr>
              <a:t>mar27q35.dll</a:t>
            </a:r>
            <a:endParaRPr lang="en-I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8187055" y="1460500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mar27q35.dll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3153410" y="4150360"/>
            <a:ext cx="7603490" cy="25730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5150485" y="6230620"/>
            <a:ext cx="360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Encrypted Database</a:t>
            </a: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9811385" y="100330"/>
            <a:ext cx="1912620" cy="3480435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3552825" y="4507865"/>
            <a:ext cx="2184400" cy="1522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Hidden Paths &amp; Extensions</a:t>
            </a: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62" name="Rectangles 61"/>
          <p:cNvSpPr/>
          <p:nvPr/>
        </p:nvSpPr>
        <p:spPr>
          <a:xfrm>
            <a:off x="8156575" y="4507865"/>
            <a:ext cx="2184400" cy="1522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Mapping Table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ctr"/>
            <a:endParaRPr lang="en-IN" altLang="en-US" sz="600" b="1">
              <a:solidFill>
                <a:schemeClr val="bg1"/>
              </a:solidFill>
            </a:endParaRPr>
          </a:p>
          <a:p>
            <a:pPr algn="ctr"/>
            <a:r>
              <a:rPr lang="en-US" altLang="en-US" sz="1600" b="1">
                <a:solidFill>
                  <a:schemeClr val="bg1"/>
                </a:solidFill>
              </a:rPr>
              <a:t>mar27q35.dll</a:t>
            </a:r>
            <a:endParaRPr lang="en-US" altLang="en-US" sz="1600" b="1">
              <a:solidFill>
                <a:schemeClr val="bg1"/>
              </a:solidFill>
            </a:endParaRPr>
          </a:p>
          <a:p>
            <a:pPr algn="ctr"/>
            <a:r>
              <a:rPr lang="en-IN" altLang="en-US" sz="1600" b="1">
                <a:solidFill>
                  <a:schemeClr val="bg1"/>
                </a:solidFill>
              </a:rPr>
              <a:t> --&gt; </a:t>
            </a:r>
            <a:r>
              <a:rPr lang="en-US" altLang="en-US" sz="1600" b="1">
                <a:solidFill>
                  <a:schemeClr val="bg1"/>
                </a:solidFill>
              </a:rPr>
              <a:t>privacy.docx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63" name="Rectangles 62"/>
          <p:cNvSpPr/>
          <p:nvPr/>
        </p:nvSpPr>
        <p:spPr>
          <a:xfrm>
            <a:off x="6027420" y="4678045"/>
            <a:ext cx="1840230" cy="11366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Hash Table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ctr"/>
            <a:endParaRPr lang="en-IN" altLang="en-US" sz="700" b="1">
              <a:solidFill>
                <a:schemeClr val="bg1"/>
              </a:solidFill>
            </a:endParaRPr>
          </a:p>
          <a:p>
            <a:pPr algn="ctr"/>
            <a:r>
              <a:rPr lang="en-IN" altLang="en-US" sz="1600" b="1">
                <a:solidFill>
                  <a:schemeClr val="bg1"/>
                </a:solidFill>
              </a:rPr>
              <a:t>H(mar27q35.dll) --&gt; mar27q35.dll</a:t>
            </a:r>
            <a:endParaRPr lang="en-IN" altLang="en-US" sz="1600" b="1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233160" y="2651760"/>
            <a:ext cx="7620" cy="15011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>
            <a:off x="7640320" y="2654935"/>
            <a:ext cx="7620" cy="15011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462145" y="3035300"/>
            <a:ext cx="2109470" cy="629285"/>
            <a:chOff x="7049" y="5000"/>
            <a:chExt cx="3322" cy="991"/>
          </a:xfrm>
        </p:grpSpPr>
        <p:sp>
          <p:nvSpPr>
            <p:cNvPr id="67" name="Text Box 66"/>
            <p:cNvSpPr txBox="1"/>
            <p:nvPr/>
          </p:nvSpPr>
          <p:spPr>
            <a:xfrm>
              <a:off x="7049" y="5000"/>
              <a:ext cx="33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chemeClr val="bg1"/>
                  </a:solidFill>
                </a:rPr>
                <a:t>privacy.docx</a:t>
              </a:r>
              <a:endParaRPr lang="en-IN" altLang="en-US" b="1">
                <a:solidFill>
                  <a:schemeClr val="bg1"/>
                </a:solidFill>
              </a:endParaRPr>
            </a:p>
          </p:txBody>
        </p:sp>
        <p:sp>
          <p:nvSpPr>
            <p:cNvPr id="68" name="Text Box 67"/>
            <p:cNvSpPr txBox="1"/>
            <p:nvPr/>
          </p:nvSpPr>
          <p:spPr>
            <a:xfrm>
              <a:off x="7239" y="5411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chemeClr val="bg1"/>
                  </a:solidFill>
                </a:rPr>
                <a:t>mar27q35.docx</a:t>
              </a:r>
              <a:endParaRPr lang="en-IN" altLang="en-US" b="1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rot="10800000">
            <a:off x="3385820" y="1567815"/>
            <a:ext cx="253873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3786505" y="907415"/>
            <a:ext cx="211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  <a:sym typeface="+mn-ea"/>
              </a:rPr>
              <a:t>Hash(</a:t>
            </a:r>
            <a:r>
              <a:rPr lang="en-IN" altLang="en-US" b="1">
                <a:solidFill>
                  <a:schemeClr val="bg1"/>
                </a:solidFill>
                <a:sym typeface="+mn-ea"/>
              </a:rPr>
              <a:t>mar27q35.dll</a:t>
            </a:r>
            <a:r>
              <a:rPr lang="en-IN" altLang="en-US" b="1">
                <a:solidFill>
                  <a:schemeClr val="bg1"/>
                </a:solidFill>
                <a:sym typeface="+mn-ea"/>
              </a:rPr>
              <a:t>)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3825875" y="1180465"/>
            <a:ext cx="211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  <a:sym typeface="+mn-ea"/>
              </a:rPr>
              <a:t>privacy.docx.lnk</a:t>
            </a:r>
            <a:endParaRPr lang="en-IN" altLang="en-US" b="1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590790" y="2957830"/>
            <a:ext cx="2097405" cy="892810"/>
            <a:chOff x="11930" y="4658"/>
            <a:chExt cx="3303" cy="1406"/>
          </a:xfrm>
        </p:grpSpPr>
        <p:sp>
          <p:nvSpPr>
            <p:cNvPr id="73" name="Text Box 72"/>
            <p:cNvSpPr txBox="1"/>
            <p:nvPr/>
          </p:nvSpPr>
          <p:spPr>
            <a:xfrm>
              <a:off x="12366" y="5056"/>
              <a:ext cx="22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chemeClr val="bg1"/>
                  </a:solidFill>
                </a:rPr>
                <a:t>mar27q35.dll</a:t>
              </a:r>
              <a:endParaRPr lang="en-IN" altLang="en-US" b="1">
                <a:solidFill>
                  <a:schemeClr val="bg1"/>
                </a:solidFill>
              </a:endParaRPr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11930" y="5484"/>
              <a:ext cx="33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chemeClr val="bg1"/>
                  </a:solidFill>
                </a:rPr>
                <a:t>Hash(</a:t>
              </a:r>
              <a:r>
                <a:rPr lang="en-IN" altLang="en-US" b="1">
                  <a:solidFill>
                    <a:schemeClr val="bg1"/>
                  </a:solidFill>
                  <a:sym typeface="+mn-ea"/>
                </a:rPr>
                <a:t>mar27q35.dll</a:t>
              </a:r>
              <a:r>
                <a:rPr lang="en-IN" altLang="en-US" b="1">
                  <a:solidFill>
                    <a:schemeClr val="bg1"/>
                  </a:solidFill>
                </a:rPr>
                <a:t>)</a:t>
              </a:r>
              <a:endParaRPr lang="en-IN" altLang="en-US" b="1">
                <a:solidFill>
                  <a:schemeClr val="bg1"/>
                </a:solidFill>
              </a:endParaRPr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12366" y="4658"/>
              <a:ext cx="22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chemeClr val="bg1"/>
                  </a:solidFill>
                </a:rPr>
                <a:t>Hidden Path\</a:t>
              </a:r>
              <a:endParaRPr lang="en-I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76" name="Text Box 75"/>
          <p:cNvSpPr txBox="1"/>
          <p:nvPr/>
        </p:nvSpPr>
        <p:spPr>
          <a:xfrm>
            <a:off x="5410200" y="85090"/>
            <a:ext cx="2886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Hiding Process</a:t>
            </a:r>
            <a:endParaRPr lang="en-IN" altLang="en-US" sz="32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object 2"/>
          <p:cNvPicPr/>
          <p:nvPr/>
        </p:nvPicPr>
        <p:blipFill>
          <a:blip r:embed="rId1" cstate="print"/>
          <a:srcRect l="5985" t="9520" r="6487" b="9401"/>
          <a:stretch>
            <a:fillRect/>
          </a:stretch>
        </p:blipFill>
        <p:spPr>
          <a:xfrm>
            <a:off x="0" y="-45085"/>
            <a:ext cx="12200890" cy="6948170"/>
          </a:xfrm>
          <a:prstGeom prst="rect">
            <a:avLst/>
          </a:prstGeom>
        </p:spPr>
      </p:pic>
      <p:pic>
        <p:nvPicPr>
          <p:cNvPr id="4" name="Picture 3" descr="C:/Users/Abdul/Downloads/image.pngimage"/>
          <p:cNvPicPr>
            <a:picLocks noChangeAspect="1"/>
          </p:cNvPicPr>
          <p:nvPr/>
        </p:nvPicPr>
        <p:blipFill>
          <a:blip r:embed="rId2"/>
          <a:srcRect l="2390" r="2390"/>
          <a:stretch>
            <a:fillRect/>
          </a:stretch>
        </p:blipFill>
        <p:spPr>
          <a:xfrm>
            <a:off x="40640" y="1272540"/>
            <a:ext cx="1062990" cy="1115695"/>
          </a:xfrm>
          <a:prstGeom prst="rect">
            <a:avLst/>
          </a:prstGeom>
        </p:spPr>
      </p:pic>
      <p:pic>
        <p:nvPicPr>
          <p:cNvPr id="2" name="Picture 1" descr="C:/Users/Abdul/Downloads/image (1).pngimage (1)"/>
          <p:cNvPicPr>
            <a:picLocks noChangeAspect="1"/>
          </p:cNvPicPr>
          <p:nvPr/>
        </p:nvPicPr>
        <p:blipFill>
          <a:blip r:embed="rId3"/>
          <a:srcRect l="2370" r="2370"/>
          <a:stretch>
            <a:fillRect/>
          </a:stretch>
        </p:blipFill>
        <p:spPr>
          <a:xfrm>
            <a:off x="2303145" y="1272540"/>
            <a:ext cx="1072515" cy="11252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894205" y="100330"/>
            <a:ext cx="1912620" cy="3480435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50720" y="215900"/>
            <a:ext cx="18002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600" b="1" u="sng">
                <a:solidFill>
                  <a:schemeClr val="bg1"/>
                </a:solidFill>
              </a:rPr>
              <a:t>User Layer</a:t>
            </a:r>
            <a:endParaRPr lang="en-IN" altLang="en-US" sz="2600" b="1" u="sng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>
          <a:xfrm>
            <a:off x="1028700" y="1828800"/>
            <a:ext cx="1274445" cy="63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69975" y="1471295"/>
            <a:ext cx="1000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Open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950720" y="242760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privacy.docx.lnk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914390" y="1015365"/>
            <a:ext cx="2096770" cy="16395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Linker Code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2" idx="3"/>
            <a:endCxn id="13" idx="1"/>
          </p:cNvCxnSpPr>
          <p:nvPr/>
        </p:nvCxnSpPr>
        <p:spPr>
          <a:xfrm>
            <a:off x="3375660" y="1835150"/>
            <a:ext cx="253873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776345" y="1466850"/>
            <a:ext cx="211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Hash(mar27q35.dll)</a:t>
            </a:r>
            <a:endParaRPr lang="en-IN" altLang="en-US" b="1">
              <a:solidFill>
                <a:schemeClr val="bg1"/>
              </a:solidFill>
            </a:endParaRPr>
          </a:p>
        </p:txBody>
      </p:sp>
      <p:pic>
        <p:nvPicPr>
          <p:cNvPr id="18" name="Picture 17" descr="C:/Users/Abdul/Downloads/image (2).pngimage (2)"/>
          <p:cNvPicPr>
            <a:picLocks noChangeAspect="1"/>
          </p:cNvPicPr>
          <p:nvPr/>
        </p:nvPicPr>
        <p:blipFill>
          <a:blip r:embed="rId4"/>
          <a:srcRect t="35" b="35"/>
          <a:stretch>
            <a:fillRect/>
          </a:stretch>
        </p:blipFill>
        <p:spPr>
          <a:xfrm>
            <a:off x="10340975" y="1256030"/>
            <a:ext cx="918210" cy="11417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9730105" y="215900"/>
            <a:ext cx="20974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600" b="1" u="sng">
                <a:solidFill>
                  <a:schemeClr val="bg1"/>
                </a:solidFill>
              </a:rPr>
              <a:t>Hidden Layer</a:t>
            </a:r>
            <a:endParaRPr lang="en-IN" altLang="en-US" sz="2600" b="1" u="sng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8011160" y="1830705"/>
            <a:ext cx="2179955" cy="44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9875520" y="243776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  <a:sym typeface="+mn-ea"/>
              </a:rPr>
              <a:t>mar27q35.dll</a:t>
            </a:r>
            <a:endParaRPr lang="en-I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187055" y="1460500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mar27q35.dll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8007350" y="118173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[WINWORD.EXE]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3153410" y="4150360"/>
            <a:ext cx="7603490" cy="25730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150485" y="6230620"/>
            <a:ext cx="360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Encrypted Database</a:t>
            </a: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9811385" y="100330"/>
            <a:ext cx="1912620" cy="3480435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3552825" y="4507865"/>
            <a:ext cx="2184400" cy="1522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Hidden Paths &amp; Extensions</a:t>
            </a:r>
            <a:endParaRPr lang="en-IN" altLang="en-US" sz="2800" b="1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233160" y="2651760"/>
            <a:ext cx="7620" cy="15011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7640320" y="2654935"/>
            <a:ext cx="7620" cy="15011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99255" y="3218815"/>
            <a:ext cx="211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Hash(mar27q35.dll)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636510" y="2987675"/>
            <a:ext cx="144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mar27q35.dll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7283450" y="3238500"/>
            <a:ext cx="211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[type: docx]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027420" y="4678045"/>
            <a:ext cx="1840230" cy="11366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Hash Table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ctr"/>
            <a:endParaRPr lang="en-IN" altLang="en-US" sz="700" b="1">
              <a:solidFill>
                <a:schemeClr val="bg1"/>
              </a:solidFill>
            </a:endParaRPr>
          </a:p>
          <a:p>
            <a:pPr algn="ctr"/>
            <a:r>
              <a:rPr lang="en-IN" altLang="en-US" sz="1600" b="1">
                <a:solidFill>
                  <a:schemeClr val="bg1"/>
                </a:solidFill>
              </a:rPr>
              <a:t>H(mar27q35.dll) --&gt; mar27q35.dll</a:t>
            </a:r>
            <a:endParaRPr lang="en-IN" altLang="en-US" sz="1600" b="1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156575" y="4507865"/>
            <a:ext cx="2184400" cy="1522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Mapping Table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ctr"/>
            <a:endParaRPr lang="en-IN" altLang="en-US" sz="600" b="1">
              <a:solidFill>
                <a:schemeClr val="bg1"/>
              </a:solidFill>
            </a:endParaRPr>
          </a:p>
          <a:p>
            <a:pPr algn="ctr"/>
            <a:r>
              <a:rPr lang="en-US" altLang="en-US" sz="1600" b="1">
                <a:solidFill>
                  <a:schemeClr val="bg1"/>
                </a:solidFill>
              </a:rPr>
              <a:t>mar27q35.dll</a:t>
            </a:r>
            <a:endParaRPr lang="en-US" altLang="en-US" sz="1600" b="1">
              <a:solidFill>
                <a:schemeClr val="bg1"/>
              </a:solidFill>
            </a:endParaRPr>
          </a:p>
          <a:p>
            <a:pPr algn="ctr"/>
            <a:r>
              <a:rPr lang="en-IN" altLang="en-US" sz="1600" b="1">
                <a:solidFill>
                  <a:schemeClr val="bg1"/>
                </a:solidFill>
              </a:rPr>
              <a:t> --&gt; </a:t>
            </a:r>
            <a:r>
              <a:rPr lang="en-US" altLang="en-US" sz="1600" b="1">
                <a:solidFill>
                  <a:schemeClr val="bg1"/>
                </a:solidFill>
              </a:rPr>
              <a:t>privacy.docx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76" name="Text Box 75"/>
          <p:cNvSpPr txBox="1"/>
          <p:nvPr/>
        </p:nvSpPr>
        <p:spPr>
          <a:xfrm>
            <a:off x="5334000" y="76200"/>
            <a:ext cx="3036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Linking Process</a:t>
            </a:r>
            <a:endParaRPr lang="en-IN" altLang="en-US" sz="32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object 2"/>
          <p:cNvPicPr/>
          <p:nvPr/>
        </p:nvPicPr>
        <p:blipFill>
          <a:blip r:embed="rId1" cstate="print"/>
          <a:srcRect l="5985" t="9520" r="6487" b="9401"/>
          <a:stretch>
            <a:fillRect/>
          </a:stretch>
        </p:blipFill>
        <p:spPr>
          <a:xfrm>
            <a:off x="0" y="-45085"/>
            <a:ext cx="12200890" cy="6948170"/>
          </a:xfrm>
          <a:prstGeom prst="rect">
            <a:avLst/>
          </a:prstGeom>
        </p:spPr>
      </p:pic>
      <p:pic>
        <p:nvPicPr>
          <p:cNvPr id="4" name="Picture 3" descr="C:/Users/Abdul/Downloads/image.pngimage"/>
          <p:cNvPicPr>
            <a:picLocks noChangeAspect="1"/>
          </p:cNvPicPr>
          <p:nvPr/>
        </p:nvPicPr>
        <p:blipFill>
          <a:blip r:embed="rId2"/>
          <a:srcRect l="2390" r="2390"/>
          <a:stretch>
            <a:fillRect/>
          </a:stretch>
        </p:blipFill>
        <p:spPr>
          <a:xfrm>
            <a:off x="40640" y="1272540"/>
            <a:ext cx="1062990" cy="1115695"/>
          </a:xfrm>
          <a:prstGeom prst="rect">
            <a:avLst/>
          </a:prstGeom>
        </p:spPr>
      </p:pic>
      <p:pic>
        <p:nvPicPr>
          <p:cNvPr id="2" name="Picture 1" descr="C:/Users/Abdul/Downloads/image (1).pngimage (1)"/>
          <p:cNvPicPr>
            <a:picLocks noChangeAspect="1"/>
          </p:cNvPicPr>
          <p:nvPr/>
        </p:nvPicPr>
        <p:blipFill>
          <a:blip r:embed="rId3"/>
          <a:srcRect l="2370" r="2370"/>
          <a:stretch>
            <a:fillRect/>
          </a:stretch>
        </p:blipFill>
        <p:spPr>
          <a:xfrm>
            <a:off x="2303145" y="1272540"/>
            <a:ext cx="1072515" cy="11252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894205" y="100330"/>
            <a:ext cx="1912620" cy="3480435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50720" y="215900"/>
            <a:ext cx="18002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600" b="1" u="sng">
                <a:solidFill>
                  <a:schemeClr val="bg1"/>
                </a:solidFill>
              </a:rPr>
              <a:t>User Layer</a:t>
            </a:r>
            <a:endParaRPr lang="en-IN" altLang="en-US" sz="2600" b="1" u="sng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>
          <a:xfrm>
            <a:off x="1028700" y="1828800"/>
            <a:ext cx="1274445" cy="63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897255" y="1471295"/>
            <a:ext cx="117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Recover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950720" y="242760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privacy.docx.lnk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914390" y="1015365"/>
            <a:ext cx="2096770" cy="16395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Recovery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Code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75660" y="1919605"/>
            <a:ext cx="2538730" cy="368300"/>
            <a:chOff x="5316" y="3023"/>
            <a:chExt cx="3998" cy="58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316" y="3603"/>
              <a:ext cx="399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5947" y="3023"/>
              <a:ext cx="33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chemeClr val="bg1"/>
                  </a:solidFill>
                  <a:sym typeface="+mn-ea"/>
                </a:rPr>
                <a:t>Hash(mar27q35.dll)</a:t>
              </a:r>
              <a:endParaRPr lang="en-IN" altLang="en-US" b="1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 descr="C:/Users/Abdul/Downloads/image (2).pngimage (2)"/>
          <p:cNvPicPr>
            <a:picLocks noChangeAspect="1"/>
          </p:cNvPicPr>
          <p:nvPr/>
        </p:nvPicPr>
        <p:blipFill>
          <a:blip r:embed="rId4"/>
          <a:srcRect t="35" b="35"/>
          <a:stretch>
            <a:fillRect/>
          </a:stretch>
        </p:blipFill>
        <p:spPr>
          <a:xfrm>
            <a:off x="10340975" y="1256030"/>
            <a:ext cx="918210" cy="11417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9730105" y="215900"/>
            <a:ext cx="20974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600" b="1" u="sng">
                <a:solidFill>
                  <a:schemeClr val="bg1"/>
                </a:solidFill>
              </a:rPr>
              <a:t>Hidden Path</a:t>
            </a:r>
            <a:endParaRPr lang="en-IN" altLang="en-US" sz="2600" b="1" u="sng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3" idx="3"/>
          </p:cNvCxnSpPr>
          <p:nvPr/>
        </p:nvCxnSpPr>
        <p:spPr>
          <a:xfrm rot="10800000" flipV="1">
            <a:off x="8011160" y="1830705"/>
            <a:ext cx="2179955" cy="44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9875520" y="243776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  <a:sym typeface="+mn-ea"/>
              </a:rPr>
              <a:t>mar27q35.dll</a:t>
            </a:r>
            <a:endParaRPr lang="en-I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187055" y="1460500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mar27q35.dll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3153410" y="4150360"/>
            <a:ext cx="7603490" cy="25730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150485" y="6230620"/>
            <a:ext cx="360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Encrypted Database</a:t>
            </a: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9811385" y="100330"/>
            <a:ext cx="1912620" cy="3480435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3552825" y="4507865"/>
            <a:ext cx="2184400" cy="1522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Hidden Paths &amp; Extensions</a:t>
            </a:r>
            <a:endParaRPr lang="en-IN" altLang="en-US" sz="2800" b="1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233160" y="2651760"/>
            <a:ext cx="7620" cy="15011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7640320" y="2654935"/>
            <a:ext cx="7620" cy="15011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133850" y="3240405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  <a:sym typeface="+mn-ea"/>
              </a:rPr>
              <a:t>Hash(mar27q35.dll)</a:t>
            </a:r>
            <a:endParaRPr lang="en-IN" altLang="en-US" b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385820" y="1567815"/>
            <a:ext cx="253873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3825875" y="1180465"/>
            <a:ext cx="211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  <a:sym typeface="+mn-ea"/>
              </a:rPr>
              <a:t>privacy.docx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656830" y="3060700"/>
            <a:ext cx="144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</a:rPr>
              <a:t>mar27q35.dll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7693660" y="3313430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  <a:sym typeface="+mn-ea"/>
              </a:rPr>
              <a:t>privacy.docx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027420" y="4678045"/>
            <a:ext cx="1840230" cy="11366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Hash Table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ctr"/>
            <a:endParaRPr lang="en-IN" altLang="en-US" sz="700" b="1">
              <a:solidFill>
                <a:schemeClr val="bg1"/>
              </a:solidFill>
            </a:endParaRPr>
          </a:p>
          <a:p>
            <a:pPr algn="ctr"/>
            <a:r>
              <a:rPr lang="en-IN" altLang="en-US" sz="1600" b="1">
                <a:solidFill>
                  <a:schemeClr val="bg1"/>
                </a:solidFill>
              </a:rPr>
              <a:t>H(mar27q35.dll) --&gt; mar27q35.dll</a:t>
            </a:r>
            <a:endParaRPr lang="en-IN" altLang="en-US" sz="1600" b="1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156575" y="4507865"/>
            <a:ext cx="2184400" cy="15220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Mapping Table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ctr"/>
            <a:endParaRPr lang="en-IN" altLang="en-US" sz="600" b="1">
              <a:solidFill>
                <a:schemeClr val="bg1"/>
              </a:solidFill>
            </a:endParaRPr>
          </a:p>
          <a:p>
            <a:pPr algn="ctr"/>
            <a:r>
              <a:rPr lang="en-US" altLang="en-US" sz="1600" b="1">
                <a:solidFill>
                  <a:schemeClr val="bg1"/>
                </a:solidFill>
              </a:rPr>
              <a:t>mar27q35.dll</a:t>
            </a:r>
            <a:endParaRPr lang="en-US" altLang="en-US" sz="1600" b="1">
              <a:solidFill>
                <a:schemeClr val="bg1"/>
              </a:solidFill>
            </a:endParaRPr>
          </a:p>
          <a:p>
            <a:pPr algn="ctr"/>
            <a:r>
              <a:rPr lang="en-IN" altLang="en-US" sz="1600" b="1">
                <a:solidFill>
                  <a:schemeClr val="bg1"/>
                </a:solidFill>
              </a:rPr>
              <a:t> --&gt; </a:t>
            </a:r>
            <a:r>
              <a:rPr lang="en-US" altLang="en-US" sz="1600" b="1">
                <a:solidFill>
                  <a:schemeClr val="bg1"/>
                </a:solidFill>
              </a:rPr>
              <a:t>privacy.docx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76" name="Text Box 75"/>
          <p:cNvSpPr txBox="1"/>
          <p:nvPr/>
        </p:nvSpPr>
        <p:spPr>
          <a:xfrm>
            <a:off x="5257800" y="99060"/>
            <a:ext cx="3185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Recovery Process</a:t>
            </a:r>
            <a:endParaRPr lang="en-IN" altLang="en-US" sz="32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3" name="Picture 2" descr="C:/Users/Abdul/Pictures/Screenshots/Screenshot 2025-05-21 171435.pngScreenshot 2025-05-21 171435"/>
          <p:cNvPicPr>
            <a:picLocks noChangeAspect="1"/>
          </p:cNvPicPr>
          <p:nvPr/>
        </p:nvPicPr>
        <p:blipFill>
          <a:blip r:embed="rId2"/>
          <a:srcRect t="5" b="5"/>
          <a:stretch>
            <a:fillRect/>
          </a:stretch>
        </p:blipFill>
        <p:spPr>
          <a:xfrm>
            <a:off x="1181735" y="304800"/>
            <a:ext cx="6475730" cy="642429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4800600" y="5105400"/>
            <a:ext cx="2854960" cy="1421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*Initializing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Database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20000" y="2667000"/>
            <a:ext cx="40690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Project</a:t>
            </a:r>
            <a:endParaRPr lang="en-IN" altLang="en-US" sz="44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IN" altLang="en-US" sz="44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Implementation</a:t>
            </a:r>
            <a:endParaRPr lang="en-IN" altLang="en-US" sz="44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</p:txBody>
      </p:sp>
      <p:pic>
        <p:nvPicPr>
          <p:cNvPr id="6" name="Picture 5" descr="ShadowCrypt_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404620"/>
            <a:ext cx="1057275" cy="1160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5" name="Picture 4" descr="Screenshot 2025-05-21 1715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9550"/>
            <a:ext cx="10744200" cy="6438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sp>
        <p:nvSpPr>
          <p:cNvPr id="6" name="Text Box 5"/>
          <p:cNvSpPr txBox="1"/>
          <p:nvPr/>
        </p:nvSpPr>
        <p:spPr>
          <a:xfrm>
            <a:off x="1371600" y="3200400"/>
            <a:ext cx="6313170" cy="1548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IN" altLang="en-US" sz="3200" b="1">
                <a:solidFill>
                  <a:schemeClr val="bg1"/>
                </a:solidFill>
              </a:rPr>
              <a:t>‘RightClick’  </a:t>
            </a:r>
            <a:endParaRPr lang="en-IN" altLang="en-US" sz="3200" b="1">
              <a:solidFill>
                <a:schemeClr val="bg1"/>
              </a:solidFill>
            </a:endParaRPr>
          </a:p>
          <a:p>
            <a:r>
              <a:rPr lang="en-IN" altLang="en-US" sz="3200" b="1">
                <a:solidFill>
                  <a:schemeClr val="bg1"/>
                </a:solidFill>
              </a:rPr>
              <a:t>            &gt;  ‘Send to’ </a:t>
            </a:r>
            <a:endParaRPr lang="en-IN" altLang="en-US" sz="3200" b="1">
              <a:solidFill>
                <a:schemeClr val="bg1"/>
              </a:solidFill>
            </a:endParaRPr>
          </a:p>
          <a:p>
            <a:r>
              <a:rPr lang="en-IN" altLang="en-US" sz="3200" b="1">
                <a:solidFill>
                  <a:schemeClr val="bg1"/>
                </a:solidFill>
              </a:rPr>
              <a:t>                        &gt;  ‘Hide Selected Files’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95400" y="2556510"/>
            <a:ext cx="3774440" cy="537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>
                <a:solidFill>
                  <a:schemeClr val="bg1"/>
                </a:solidFill>
              </a:rPr>
              <a:t>*Hide Multiple Files</a:t>
            </a:r>
            <a:endParaRPr lang="en-I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Picture 2" descr="C:/Users/Abdul/Pictures/Screenshots/Screenshot 2025-05-21 171604.pngScreenshot 2025-05-21 171604"/>
          <p:cNvPicPr>
            <a:picLocks noChangeAspect="1"/>
          </p:cNvPicPr>
          <p:nvPr/>
        </p:nvPicPr>
        <p:blipFill>
          <a:blip r:embed="rId2"/>
          <a:srcRect l="5" r="5"/>
          <a:stretch>
            <a:fillRect/>
          </a:stretch>
        </p:blipFill>
        <p:spPr>
          <a:xfrm>
            <a:off x="833120" y="184785"/>
            <a:ext cx="10548620" cy="65017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sp>
        <p:nvSpPr>
          <p:cNvPr id="4" name="Text Box 3"/>
          <p:cNvSpPr txBox="1"/>
          <p:nvPr/>
        </p:nvSpPr>
        <p:spPr>
          <a:xfrm>
            <a:off x="7315200" y="467360"/>
            <a:ext cx="2345690" cy="120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>
                <a:solidFill>
                  <a:schemeClr val="bg1"/>
                </a:solidFill>
              </a:rPr>
              <a:t>*Hiding</a:t>
            </a:r>
            <a:endParaRPr lang="en-IN" altLang="en-US" sz="4000" b="1">
              <a:solidFill>
                <a:schemeClr val="bg1"/>
              </a:solidFill>
            </a:endParaRPr>
          </a:p>
          <a:p>
            <a:pPr algn="ctr"/>
            <a:r>
              <a:rPr lang="en-IN" altLang="en-US" sz="4000" b="1">
                <a:solidFill>
                  <a:schemeClr val="bg1"/>
                </a:solidFill>
              </a:rPr>
              <a:t>Files</a:t>
            </a:r>
            <a:endParaRPr lang="en-IN" altLang="en-US" sz="4000" b="1">
              <a:solidFill>
                <a:schemeClr val="bg1"/>
              </a:solidFill>
            </a:endParaRPr>
          </a:p>
        </p:txBody>
      </p:sp>
      <p:pic>
        <p:nvPicPr>
          <p:cNvPr id="5" name="Picture 4" descr="Screenshot 2025-05-21 1718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33600"/>
            <a:ext cx="7015480" cy="16992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urved Left Arrow 5"/>
          <p:cNvSpPr/>
          <p:nvPr/>
        </p:nvSpPr>
        <p:spPr>
          <a:xfrm rot="11700000">
            <a:off x="5420995" y="3501390"/>
            <a:ext cx="681355" cy="925195"/>
          </a:xfrm>
          <a:prstGeom prst="curvedLeftArrow">
            <a:avLst>
              <a:gd name="adj1" fmla="val 25000"/>
              <a:gd name="adj2" fmla="val 50000"/>
              <a:gd name="adj3" fmla="val 47942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3" name="Picture 2" descr="C:/Users/Abdul/Pictures/Screenshots/Screenshot 2025-05-21 171727.pngScreenshot 2025-05-21 171727"/>
          <p:cNvPicPr>
            <a:picLocks noChangeAspect="1"/>
          </p:cNvPicPr>
          <p:nvPr/>
        </p:nvPicPr>
        <p:blipFill>
          <a:blip r:embed="rId2"/>
          <a:srcRect l="5" r="5"/>
          <a:stretch>
            <a:fillRect/>
          </a:stretch>
        </p:blipFill>
        <p:spPr>
          <a:xfrm>
            <a:off x="170815" y="316230"/>
            <a:ext cx="11752580" cy="61734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4724400" y="3886200"/>
            <a:ext cx="2147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>
                <a:solidFill>
                  <a:schemeClr val="bg1"/>
                </a:solidFill>
              </a:rPr>
              <a:t>*Linking</a:t>
            </a:r>
            <a:endParaRPr lang="en-IN" altLang="en-US" sz="3600" b="1">
              <a:solidFill>
                <a:schemeClr val="bg1"/>
              </a:solidFill>
            </a:endParaRPr>
          </a:p>
          <a:p>
            <a:pPr algn="ctr"/>
            <a:r>
              <a:rPr lang="en-IN" altLang="en-US" sz="3600" b="1">
                <a:solidFill>
                  <a:schemeClr val="bg1"/>
                </a:solidFill>
              </a:rPr>
              <a:t>File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Picture 2" descr="Screenshot 2025-05-21 1718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166370"/>
            <a:ext cx="10696575" cy="6524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sp>
        <p:nvSpPr>
          <p:cNvPr id="6" name="Text Box 5"/>
          <p:cNvSpPr txBox="1"/>
          <p:nvPr/>
        </p:nvSpPr>
        <p:spPr>
          <a:xfrm>
            <a:off x="1371600" y="3192145"/>
            <a:ext cx="6704330" cy="164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r>
              <a:rPr lang="en-IN" altLang="en-US" sz="3200" b="1">
                <a:solidFill>
                  <a:schemeClr val="bg1"/>
                </a:solidFill>
              </a:rPr>
              <a:t>‘RightClick’  </a:t>
            </a:r>
            <a:endParaRPr lang="en-IN" altLang="en-US" sz="3200" b="1">
              <a:solidFill>
                <a:schemeClr val="bg1"/>
              </a:solidFill>
            </a:endParaRPr>
          </a:p>
          <a:p>
            <a:r>
              <a:rPr lang="en-IN" altLang="en-US" sz="3200" b="1">
                <a:solidFill>
                  <a:schemeClr val="bg1"/>
                </a:solidFill>
              </a:rPr>
              <a:t>           &gt;  ‘Send to’  </a:t>
            </a:r>
            <a:endParaRPr lang="en-IN" altLang="en-US" sz="3200" b="1">
              <a:solidFill>
                <a:schemeClr val="bg1"/>
              </a:solidFill>
            </a:endParaRPr>
          </a:p>
          <a:p>
            <a:r>
              <a:rPr lang="en-IN" altLang="en-US" sz="3200" b="1">
                <a:solidFill>
                  <a:schemeClr val="bg1"/>
                </a:solidFill>
              </a:rPr>
              <a:t>                     &gt;  ‘Recover Selected Files’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19200" y="2556510"/>
            <a:ext cx="4530090" cy="537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>
                <a:solidFill>
                  <a:schemeClr val="bg1"/>
                </a:solidFill>
              </a:rPr>
              <a:t>*Recover Multiple Files</a:t>
            </a:r>
            <a:endParaRPr lang="en-I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3" name="Picture 2" descr="C:/Users/Abdul/Pictures/Screenshots/Screenshot 2025-05-21 171920.pngScreenshot 2025-05-21 1719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0625" y="518795"/>
            <a:ext cx="9810750" cy="58197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 Box 3"/>
          <p:cNvSpPr txBox="1"/>
          <p:nvPr/>
        </p:nvSpPr>
        <p:spPr>
          <a:xfrm>
            <a:off x="7848600" y="1295400"/>
            <a:ext cx="23082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*Recovering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ctr"/>
            <a:r>
              <a:rPr lang="en-IN" altLang="en-US" sz="3200" b="1">
                <a:solidFill>
                  <a:schemeClr val="bg1"/>
                </a:solidFill>
              </a:rPr>
              <a:t>Files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604770"/>
            <a:ext cx="6690360" cy="15830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urved Left Arrow 5"/>
          <p:cNvSpPr/>
          <p:nvPr/>
        </p:nvSpPr>
        <p:spPr>
          <a:xfrm rot="11700000">
            <a:off x="5594350" y="3882390"/>
            <a:ext cx="681355" cy="925195"/>
          </a:xfrm>
          <a:prstGeom prst="curvedLeftArrow">
            <a:avLst>
              <a:gd name="adj1" fmla="val 25000"/>
              <a:gd name="adj2" fmla="val 50000"/>
              <a:gd name="adj3" fmla="val 40867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sp>
        <p:nvSpPr>
          <p:cNvPr id="10" name="Text Box 9"/>
          <p:cNvSpPr txBox="1"/>
          <p:nvPr/>
        </p:nvSpPr>
        <p:spPr>
          <a:xfrm>
            <a:off x="854710" y="575310"/>
            <a:ext cx="10481945" cy="572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en-GB" sz="1400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  <a:sym typeface="+mn-ea"/>
            </a:endParaRPr>
          </a:p>
          <a:p>
            <a:pPr algn="ctr"/>
            <a:r>
              <a:rPr lang="en-US" altLang="en-GB" sz="48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  <a:sym typeface="+mn-ea"/>
              </a:rPr>
              <a:t>Ransomware Description</a:t>
            </a:r>
            <a:endParaRPr lang="en-US" altLang="en-GB" sz="48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endParaRPr lang="en-US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endParaRPr lang="en-US" sz="14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GB" sz="3000">
                <a:solidFill>
                  <a:schemeClr val="bg1"/>
                </a:solidFill>
              </a:rPr>
              <a:t>Malware encrypts files and demands ransom for decryption.</a:t>
            </a:r>
            <a:endParaRPr lang="en-US" altLang="en-GB" sz="3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GB" sz="3000">
                <a:solidFill>
                  <a:schemeClr val="bg1"/>
                </a:solidFill>
              </a:rPr>
              <a:t>Advanced variants</a:t>
            </a:r>
            <a:r>
              <a:rPr lang="en-IN" altLang="en-US" sz="3000">
                <a:solidFill>
                  <a:schemeClr val="bg1"/>
                </a:solidFill>
              </a:rPr>
              <a:t> of Ransomware</a:t>
            </a:r>
            <a:r>
              <a:rPr lang="en-US" altLang="en-GB" sz="3000">
                <a:solidFill>
                  <a:schemeClr val="bg1"/>
                </a:solidFill>
              </a:rPr>
              <a:t> evade traditional detection.</a:t>
            </a:r>
            <a:endParaRPr lang="en-US" altLang="en-GB" sz="3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endParaRPr lang="en-US" altLang="en-GB">
              <a:solidFill>
                <a:schemeClr val="bg1"/>
              </a:solidFill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IN" altLang="en-US" sz="3000" u="sng">
                <a:solidFill>
                  <a:schemeClr val="bg1"/>
                </a:solidFill>
              </a:rPr>
              <a:t>Example</a:t>
            </a:r>
            <a:r>
              <a:rPr lang="en-IN" altLang="en-US" sz="3000">
                <a:solidFill>
                  <a:schemeClr val="bg1"/>
                </a:solidFill>
              </a:rPr>
              <a:t>: </a:t>
            </a:r>
            <a:endParaRPr lang="en-IN" altLang="en-US" sz="3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3000">
                <a:solidFill>
                  <a:schemeClr val="bg1"/>
                </a:solidFill>
              </a:rPr>
              <a:t>LockBit operates as a “</a:t>
            </a:r>
            <a:r>
              <a:rPr lang="en-IN" altLang="en-US" sz="3000" i="1">
                <a:solidFill>
                  <a:schemeClr val="bg1"/>
                </a:solidFill>
              </a:rPr>
              <a:t>Ransomware-as-a-Service</a:t>
            </a:r>
            <a:r>
              <a:rPr lang="en-IN" altLang="en-US" sz="3000">
                <a:solidFill>
                  <a:schemeClr val="bg1"/>
                </a:solidFill>
              </a:rPr>
              <a:t>”</a:t>
            </a:r>
            <a:endParaRPr lang="en-IN" altLang="en-US" sz="3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3000">
                <a:solidFill>
                  <a:schemeClr val="bg1"/>
                </a:solidFill>
              </a:rPr>
              <a:t>“</a:t>
            </a:r>
            <a:r>
              <a:rPr lang="en-IN" altLang="en-US" sz="3000" i="1">
                <a:solidFill>
                  <a:schemeClr val="bg1"/>
                </a:solidFill>
              </a:rPr>
              <a:t>D</a:t>
            </a:r>
            <a:r>
              <a:rPr lang="en-US" altLang="en-US" sz="3000" i="1">
                <a:solidFill>
                  <a:schemeClr val="bg1"/>
                </a:solidFill>
              </a:rPr>
              <a:t>ouble </a:t>
            </a:r>
            <a:r>
              <a:rPr lang="en-IN" altLang="en-US" sz="3000" i="1">
                <a:solidFill>
                  <a:schemeClr val="bg1"/>
                </a:solidFill>
              </a:rPr>
              <a:t>E</a:t>
            </a:r>
            <a:r>
              <a:rPr lang="en-US" altLang="en-US" sz="3000" i="1">
                <a:solidFill>
                  <a:schemeClr val="bg1"/>
                </a:solidFill>
              </a:rPr>
              <a:t>xtortion</a:t>
            </a:r>
            <a:r>
              <a:rPr lang="en-IN" altLang="en-US" sz="3000">
                <a:solidFill>
                  <a:schemeClr val="bg1"/>
                </a:solidFill>
              </a:rPr>
              <a:t>” - Encrypt data and also threaten to publish </a:t>
            </a:r>
            <a:r>
              <a:rPr lang="en-US" altLang="en-IN" sz="3000">
                <a:solidFill>
                  <a:schemeClr val="bg1"/>
                </a:solidFill>
              </a:rPr>
              <a:t>confidential </a:t>
            </a:r>
            <a:r>
              <a:rPr lang="en-IN" altLang="en-US" sz="3000">
                <a:solidFill>
                  <a:schemeClr val="bg1"/>
                </a:solidFill>
              </a:rPr>
              <a:t>information on DarkWeb</a:t>
            </a:r>
            <a:endParaRPr lang="en-US" altLang="en-US" sz="3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endParaRPr lang="en-US" altLang="en-GB" sz="30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GB" sz="3000">
              <a:solidFill>
                <a:schemeClr val="bg1"/>
              </a:solidFill>
            </a:endParaRPr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772160" cy="8483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3" name="Picture 2" descr="Screenshot 2025-05-21 1822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0" y="1419860"/>
            <a:ext cx="3909695" cy="49371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Screenshot 2025-05-21 1824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00200"/>
            <a:ext cx="2877185" cy="27292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 descr="Screenshot 2025-05-21 1826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72000"/>
            <a:ext cx="2860675" cy="135699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4419600" y="511810"/>
            <a:ext cx="330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Other Features</a:t>
            </a:r>
            <a:endParaRPr lang="en-IN" altLang="en-US" sz="36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43000" y="1006475"/>
            <a:ext cx="3318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solidFill>
                  <a:schemeClr val="bg1"/>
                </a:solidFill>
              </a:rPr>
              <a:t>*Single File Operations</a:t>
            </a:r>
            <a:endParaRPr lang="en-IN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106410" y="848995"/>
            <a:ext cx="2880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solidFill>
                  <a:schemeClr val="bg1"/>
                </a:solidFill>
              </a:rPr>
              <a:t>*Recovery Features</a:t>
            </a:r>
            <a:endParaRPr lang="en-I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sp>
        <p:nvSpPr>
          <p:cNvPr id="6" name="Text Box 5"/>
          <p:cNvSpPr txBox="1"/>
          <p:nvPr/>
        </p:nvSpPr>
        <p:spPr>
          <a:xfrm>
            <a:off x="765810" y="584835"/>
            <a:ext cx="10902950" cy="574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FEATURES</a:t>
            </a:r>
            <a:endParaRPr lang="en-IN" altLang="en-US" sz="2800">
              <a:solidFill>
                <a:schemeClr val="bg1"/>
              </a:solidFill>
            </a:endParaRPr>
          </a:p>
          <a:p>
            <a:endParaRPr lang="en-US" altLang="en-GB" sz="12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chemeClr val="bg1"/>
                </a:solidFill>
              </a:rPr>
              <a:t>Proactive Defense</a:t>
            </a:r>
            <a:endParaRPr lang="en-US" alt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IN" altLang="en-US" sz="2800">
                <a:solidFill>
                  <a:schemeClr val="bg1"/>
                </a:solidFill>
              </a:rPr>
              <a:t>Strong Password Policy</a:t>
            </a:r>
            <a:endParaRPr lang="en-US" alt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chemeClr val="bg1"/>
                </a:solidFill>
              </a:rPr>
              <a:t>Secure File Hiding</a:t>
            </a:r>
            <a:endParaRPr lang="en-US" alt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chemeClr val="bg1"/>
                </a:solidFill>
              </a:rPr>
              <a:t>Encrypted Mappings</a:t>
            </a:r>
            <a:r>
              <a:rPr lang="en-IN" altLang="en-US" sz="2800">
                <a:solidFill>
                  <a:schemeClr val="bg1"/>
                </a:solidFill>
              </a:rPr>
              <a:t> (Confidentiality)</a:t>
            </a:r>
            <a:endParaRPr lang="en-IN" alt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IN" altLang="en-US" sz="2800">
                <a:solidFill>
                  <a:schemeClr val="bg1"/>
                </a:solidFill>
              </a:rPr>
              <a:t>I</a:t>
            </a:r>
            <a:r>
              <a:rPr lang="en-US" altLang="en-US" sz="2800">
                <a:solidFill>
                  <a:schemeClr val="bg1"/>
                </a:solidFill>
              </a:rPr>
              <a:t>dentify files without exposing their contents</a:t>
            </a:r>
            <a:r>
              <a:rPr lang="en-IN" altLang="en-US" sz="2800">
                <a:solidFill>
                  <a:schemeClr val="bg1"/>
                </a:solidFill>
              </a:rPr>
              <a:t> (by Hashing --&gt; Integrity)</a:t>
            </a:r>
            <a:endParaRPr lang="en-US" alt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IN" altLang="en-US" sz="2800">
                <a:solidFill>
                  <a:schemeClr val="bg1"/>
                </a:solidFill>
              </a:rPr>
              <a:t>Access via </a:t>
            </a:r>
            <a:r>
              <a:rPr lang="en-US" altLang="en-US" sz="2800">
                <a:solidFill>
                  <a:schemeClr val="bg1"/>
                </a:solidFill>
              </a:rPr>
              <a:t>Smart Shortcuts</a:t>
            </a:r>
            <a:r>
              <a:rPr lang="en-IN" altLang="en-US" sz="2800">
                <a:solidFill>
                  <a:schemeClr val="bg1"/>
                </a:solidFill>
              </a:rPr>
              <a:t> (Availability)</a:t>
            </a:r>
            <a:endParaRPr lang="en-US" alt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IN" altLang="en-US" sz="2800">
                <a:solidFill>
                  <a:schemeClr val="bg1"/>
                </a:solidFill>
              </a:rPr>
              <a:t>Ease of access:</a:t>
            </a:r>
            <a:endParaRPr lang="en-US" altLang="en-US" sz="2800">
              <a:solidFill>
                <a:schemeClr val="bg1"/>
              </a:solidFill>
            </a:endParaRPr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17855" cy="6788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543935" y="5083810"/>
            <a:ext cx="5408930" cy="1047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2800">
                <a:solidFill>
                  <a:schemeClr val="bg1"/>
                </a:solidFill>
              </a:rPr>
              <a:t>Rightclick Menu options</a:t>
            </a:r>
            <a:endParaRPr lang="en-IN" altLang="en-US" sz="28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9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2800">
                <a:solidFill>
                  <a:schemeClr val="bg1"/>
                </a:solidFill>
              </a:rPr>
              <a:t>Installation with `.exe`</a:t>
            </a:r>
            <a:endParaRPr lang="en-I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6640" y="1813560"/>
            <a:ext cx="9994900" cy="4069715"/>
          </a:xfrm>
          <a:prstGeom prst="rect">
            <a:avLst/>
          </a:prstGeom>
        </p:spPr>
        <p:txBody>
          <a:bodyPr vert="horz" wrap="square" lIns="0" tIns="15240" rIns="0" bIns="0" rtlCol="0">
            <a:noAutofit/>
          </a:bodyPr>
          <a:lstStyle/>
          <a:p>
            <a:pPr marL="355600" marR="11430" indent="-342900" algn="just">
              <a:lnSpc>
                <a:spcPct val="99000"/>
              </a:lnSpc>
              <a:spcBef>
                <a:spcPts val="120"/>
              </a:spcBef>
              <a:buClr>
                <a:srgbClr val="FFFFFF"/>
              </a:buClr>
              <a:buFont typeface="Wingdings" panose="05000000000000000000" charset="0"/>
              <a:buChar char="Ø"/>
              <a:tabLst>
                <a:tab pos="289560" algn="l"/>
              </a:tabLst>
            </a:pPr>
            <a:r>
              <a:rPr lang="en-IN" altLang="en-US" sz="2800" b="1" u="sng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Research Paper</a:t>
            </a:r>
            <a:endParaRPr lang="en-IN" altLang="en-US" sz="2800" b="1" u="sng">
              <a:solidFill>
                <a:schemeClr val="bg1"/>
              </a:solidFill>
              <a:latin typeface="Amiri" panose="00000500000000000000" charset="0"/>
              <a:cs typeface="Amiri" panose="00000500000000000000" charset="0"/>
            </a:endParaRPr>
          </a:p>
          <a:p>
            <a:pPr marL="12700" marR="11430" indent="0" algn="just">
              <a:lnSpc>
                <a:spcPct val="99000"/>
              </a:lnSpc>
              <a:spcBef>
                <a:spcPts val="120"/>
              </a:spcBef>
              <a:buClr>
                <a:srgbClr val="FFFFFF"/>
              </a:buClr>
              <a:buFont typeface="Wingdings" panose="05000000000000000000" charset="0"/>
              <a:buNone/>
              <a:tabLst>
                <a:tab pos="289560" algn="l"/>
              </a:tabLst>
            </a:pPr>
            <a:endParaRPr lang="en-US" altLang="en-US" b="1" u="sng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11430" indent="0" algn="l">
              <a:lnSpc>
                <a:spcPct val="99000"/>
              </a:lnSpc>
              <a:spcBef>
                <a:spcPts val="120"/>
              </a:spcBef>
              <a:buClr>
                <a:srgbClr val="FFFFFF"/>
              </a:buClr>
              <a:buFont typeface="Wingdings" panose="05000000000000000000" charset="0"/>
              <a:buNone/>
              <a:tabLst>
                <a:tab pos="289560" algn="l"/>
              </a:tabLst>
            </a:pPr>
            <a:r>
              <a:rPr lang="en-US" alt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S. Lee, S. Lee, J. Park, K. Kim and K. Lee, "Hiding in the Crowd: Ransomware Protection by Adopting Camouflage and Hiding Strategy With the Link File," </a:t>
            </a:r>
            <a:endParaRPr lang="en-US" alt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11430" indent="0" algn="l">
              <a:lnSpc>
                <a:spcPct val="99000"/>
              </a:lnSpc>
              <a:spcBef>
                <a:spcPts val="120"/>
              </a:spcBef>
              <a:buClr>
                <a:srgbClr val="FFFFFF"/>
              </a:buClr>
              <a:buFont typeface="Wingdings" panose="05000000000000000000" charset="0"/>
              <a:buNone/>
              <a:tabLst>
                <a:tab pos="289560" algn="l"/>
              </a:tabLst>
            </a:pPr>
            <a:r>
              <a:rPr lang="en-US" alt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IEEE Access, vol. 11, pp. 92693-92704, 2023, </a:t>
            </a:r>
            <a:endParaRPr lang="en-US" alt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11430" indent="0" algn="l">
              <a:lnSpc>
                <a:spcPct val="99000"/>
              </a:lnSpc>
              <a:spcBef>
                <a:spcPts val="120"/>
              </a:spcBef>
              <a:buClr>
                <a:srgbClr val="FFFFFF"/>
              </a:buClr>
              <a:buFont typeface="Wingdings" panose="05000000000000000000" charset="0"/>
              <a:buNone/>
              <a:tabLst>
                <a:tab pos="289560" algn="l"/>
              </a:tabLst>
            </a:pPr>
            <a:r>
              <a:rPr lang="en-US" altLang="en-US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doi: 10.1109/ACCESS.2023.3309879</a:t>
            </a:r>
            <a:endParaRPr lang="en-US" altLang="en-US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3400" y="746125"/>
            <a:ext cx="3652520" cy="5695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3600" b="1" u="heavy" spc="-50" dirty="0">
                <a:uFill>
                  <a:solidFill>
                    <a:srgbClr val="FFFFFF"/>
                  </a:solidFill>
                </a:uFill>
                <a:latin typeface="High Tower Text" panose="02040502050506030303" charset="0"/>
                <a:cs typeface="High Tower Text" panose="02040502050506030303" charset="0"/>
              </a:rPr>
              <a:t>REFERENCES</a:t>
            </a:r>
            <a:endParaRPr sz="3600" b="1" u="heavy" spc="-50" dirty="0">
              <a:uFill>
                <a:solidFill>
                  <a:srgbClr val="FFFFFF"/>
                </a:solidFill>
              </a:uFill>
              <a:latin typeface="High Tower Text" panose="02040502050506030303" charset="0"/>
              <a:cs typeface="High Tower Text" panose="02040502050506030303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5" name="Picture 4" descr="ShadowCryp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17855" cy="6788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675" y="3484245"/>
            <a:ext cx="6471285" cy="1697355"/>
          </a:xfrm>
          <a:prstGeom prst="rect">
            <a:avLst/>
          </a:prstGeom>
        </p:spPr>
        <p:txBody>
          <a:bodyPr vert="horz" wrap="square" lIns="0" tIns="17145" rIns="0" bIns="0" rtlCol="0">
            <a:noAutofit/>
          </a:bodyPr>
          <a:lstStyle/>
          <a:p>
            <a:pPr marL="29845" algn="ctr">
              <a:lnSpc>
                <a:spcPct val="100000"/>
              </a:lnSpc>
              <a:spcBef>
                <a:spcPts val="135"/>
              </a:spcBef>
            </a:pPr>
            <a:r>
              <a:rPr sz="8800" spc="-555" dirty="0">
                <a:latin typeface="Imprint MT Shadow" panose="04020605060303030202" charset="0"/>
                <a:cs typeface="Imprint MT Shadow" panose="04020605060303030202" charset="0"/>
              </a:rPr>
              <a:t>T</a:t>
            </a:r>
            <a:r>
              <a:rPr sz="8800" spc="-585" dirty="0">
                <a:latin typeface="Imprint MT Shadow" panose="04020605060303030202" charset="0"/>
                <a:cs typeface="Imprint MT Shadow" panose="04020605060303030202" charset="0"/>
              </a:rPr>
              <a:t>h</a:t>
            </a:r>
            <a:r>
              <a:rPr sz="8800" spc="-555" dirty="0">
                <a:latin typeface="Imprint MT Shadow" panose="04020605060303030202" charset="0"/>
                <a:cs typeface="Imprint MT Shadow" panose="04020605060303030202" charset="0"/>
              </a:rPr>
              <a:t>a</a:t>
            </a:r>
            <a:r>
              <a:rPr sz="8800" spc="-595" dirty="0">
                <a:latin typeface="Imprint MT Shadow" panose="04020605060303030202" charset="0"/>
                <a:cs typeface="Imprint MT Shadow" panose="04020605060303030202" charset="0"/>
              </a:rPr>
              <a:t>n</a:t>
            </a:r>
            <a:r>
              <a:rPr sz="8800" spc="-500" dirty="0">
                <a:latin typeface="Imprint MT Shadow" panose="04020605060303030202" charset="0"/>
                <a:cs typeface="Imprint MT Shadow" panose="04020605060303030202" charset="0"/>
              </a:rPr>
              <a:t>k</a:t>
            </a:r>
            <a:r>
              <a:rPr lang="en-IN" sz="8800" spc="-500" dirty="0">
                <a:latin typeface="Imprint MT Shadow" panose="04020605060303030202" charset="0"/>
                <a:cs typeface="Imprint MT Shadow" panose="04020605060303030202" charset="0"/>
              </a:rPr>
              <a:t> You !</a:t>
            </a:r>
            <a:endParaRPr lang="en-IN" sz="8800" spc="-500" dirty="0">
              <a:latin typeface="Imprint MT Shadow" panose="04020605060303030202" charset="0"/>
              <a:cs typeface="Imprint MT Shadow" panose="04020605060303030202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3370" y="1752600"/>
            <a:ext cx="152590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431800" y="546100"/>
            <a:ext cx="11214100" cy="574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en-US" sz="16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US" altLang="en-US" sz="48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Objective</a:t>
            </a:r>
            <a:r>
              <a:rPr lang="en-US" altLang="en-US" sz="4800" i="1" u="sng">
                <a:solidFill>
                  <a:schemeClr val="bg1"/>
                </a:solidFill>
              </a:rPr>
              <a:t> </a:t>
            </a:r>
            <a:endParaRPr lang="en-US" altLang="en-US" sz="4800" i="1" u="sng">
              <a:solidFill>
                <a:schemeClr val="bg1"/>
              </a:solidFill>
            </a:endParaRPr>
          </a:p>
          <a:p>
            <a:pPr algn="ctr"/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 sz="32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  </a:t>
            </a:r>
            <a:endParaRPr lang="en-US" altLang="en-US" sz="3200">
              <a:solidFill>
                <a:schemeClr val="bg1"/>
              </a:solidFill>
              <a:latin typeface="Imprint MT Shadow" panose="04020605060303030202" charset="0"/>
              <a:cs typeface="Imprint MT Shadow" panose="04020605060303030202" charset="0"/>
            </a:endParaRPr>
          </a:p>
          <a:p>
            <a:pPr algn="ctr"/>
            <a:endParaRPr lang="en-US" altLang="en-US" sz="2000">
              <a:solidFill>
                <a:schemeClr val="bg1"/>
              </a:solidFill>
              <a:latin typeface="Imprint MT Shadow" panose="04020605060303030202" charset="0"/>
              <a:cs typeface="Imprint MT Shadow" panose="04020605060303030202" charset="0"/>
            </a:endParaRPr>
          </a:p>
          <a:p>
            <a:pPr algn="ctr"/>
            <a:r>
              <a:rPr lang="en-IN" altLang="en-US" sz="48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“</a:t>
            </a:r>
            <a:r>
              <a:rPr lang="en-US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Ransomware</a:t>
            </a:r>
            <a:r>
              <a:rPr lang="en-IN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 Protection </a:t>
            </a:r>
            <a:endParaRPr lang="en-US" altLang="en-US" sz="5400">
              <a:solidFill>
                <a:schemeClr val="bg1"/>
              </a:solidFill>
              <a:latin typeface="Imprint MT Shadow" panose="04020605060303030202" charset="0"/>
              <a:cs typeface="Imprint MT Shadow" panose="04020605060303030202" charset="0"/>
            </a:endParaRPr>
          </a:p>
          <a:p>
            <a:pPr algn="ctr"/>
            <a:r>
              <a:rPr lang="en-IN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US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through</a:t>
            </a:r>
            <a:r>
              <a:rPr lang="en-IN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  File</a:t>
            </a:r>
            <a:r>
              <a:rPr lang="en-US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 </a:t>
            </a:r>
            <a:r>
              <a:rPr lang="en-IN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 C</a:t>
            </a:r>
            <a:r>
              <a:rPr lang="en-US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oncealment</a:t>
            </a:r>
            <a:r>
              <a:rPr lang="en-IN" altLang="en-US" sz="5400">
                <a:solidFill>
                  <a:schemeClr val="bg1"/>
                </a:solidFill>
                <a:latin typeface="Imprint MT Shadow" panose="04020605060303030202" charset="0"/>
                <a:cs typeface="Imprint MT Shadow" panose="04020605060303030202" charset="0"/>
              </a:rPr>
              <a:t>”</a:t>
            </a:r>
            <a:endParaRPr lang="en-US" altLang="en-US" sz="5400">
              <a:solidFill>
                <a:schemeClr val="bg1"/>
              </a:solidFill>
              <a:latin typeface="Imprint MT Shadow" panose="04020605060303030202" charset="0"/>
              <a:cs typeface="Imprint MT Shadow" panose="04020605060303030202" charset="0"/>
            </a:endParaRPr>
          </a:p>
          <a:p>
            <a:pPr algn="ctr"/>
            <a:endParaRPr lang="en-US" altLang="en-US" sz="3200">
              <a:solidFill>
                <a:schemeClr val="bg1"/>
              </a:solidFill>
            </a:endParaRPr>
          </a:p>
          <a:p>
            <a:pPr algn="ctr"/>
            <a:endParaRPr lang="en-US" altLang="en-US" sz="3200">
              <a:solidFill>
                <a:schemeClr val="bg1"/>
              </a:solidFill>
            </a:endParaRPr>
          </a:p>
          <a:p>
            <a:pPr algn="ctr"/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685800"/>
            <a:ext cx="617855" cy="678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0" y="609600"/>
            <a:ext cx="617855" cy="6788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13105" y="1408430"/>
            <a:ext cx="5327015" cy="40938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pPr algn="ctr"/>
            <a:r>
              <a:rPr lang="en-IN" altLang="en-US" sz="3200" b="1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Existing Systems</a:t>
            </a:r>
            <a:r>
              <a:rPr lang="en-IN" altLang="en-US" sz="3200" b="1">
                <a:solidFill>
                  <a:schemeClr val="bg1"/>
                </a:solidFill>
                <a:sym typeface="+mn-ea"/>
              </a:rPr>
              <a:t> </a:t>
            </a:r>
            <a:r>
              <a:rPr lang="en-IN" altLang="en-US" sz="3200" b="1" u="sng">
                <a:solidFill>
                  <a:schemeClr val="bg1"/>
                </a:solidFill>
                <a:sym typeface="+mn-ea"/>
              </a:rPr>
              <a:t>(</a:t>
            </a:r>
            <a:r>
              <a:rPr lang="en-IN" altLang="en-US" sz="3200" b="1" i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  <a:sym typeface="+mn-ea"/>
              </a:rPr>
              <a:t>Active</a:t>
            </a:r>
            <a:r>
              <a:rPr lang="en-IN" altLang="en-US" sz="3200" b="1" u="sng">
                <a:solidFill>
                  <a:schemeClr val="bg1"/>
                </a:solidFill>
                <a:sym typeface="+mn-ea"/>
              </a:rPr>
              <a:t>)</a:t>
            </a:r>
            <a:endParaRPr lang="en-IN" altLang="en-US" sz="3200" b="1" u="sng">
              <a:solidFill>
                <a:schemeClr val="bg1"/>
              </a:solidFill>
              <a:sym typeface="+mn-ea"/>
            </a:endParaRPr>
          </a:p>
          <a:p>
            <a:pPr algn="l"/>
            <a:endParaRPr lang="en-IN" altLang="en-US" sz="1600" b="1" u="sng">
              <a:solidFill>
                <a:schemeClr val="bg1"/>
              </a:solidFill>
            </a:endParaRPr>
          </a:p>
          <a:p>
            <a:pPr marL="342900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800">
                <a:solidFill>
                  <a:schemeClr val="bg1"/>
                </a:solidFill>
                <a:sym typeface="+mn-ea"/>
              </a:rPr>
              <a:t>F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irewalls</a:t>
            </a:r>
            <a:endParaRPr lang="en-US" altLang="en-US" sz="28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800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ntrusion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D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etection/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P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revention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S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ystems</a:t>
            </a:r>
            <a:endParaRPr lang="en-US" altLang="en-US" sz="28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800">
                <a:solidFill>
                  <a:schemeClr val="bg1"/>
                </a:solidFill>
                <a:sym typeface="+mn-ea"/>
              </a:rPr>
              <a:t>E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ndpoint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S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ecurity solutions</a:t>
            </a:r>
            <a:endParaRPr lang="en-US" altLang="en-US" sz="28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chemeClr val="bg1"/>
                </a:solidFill>
              </a:rPr>
              <a:t>Backup and Recovery</a:t>
            </a:r>
            <a:endParaRPr lang="en-US" altLang="en-US" sz="2800">
              <a:solidFill>
                <a:schemeClr val="bg1"/>
              </a:solidFill>
            </a:endParaRPr>
          </a:p>
          <a:p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44005" y="2547620"/>
            <a:ext cx="3492500" cy="3306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63310" y="1408430"/>
            <a:ext cx="5291455" cy="4094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pPr algn="ctr"/>
            <a:r>
              <a:rPr lang="en-IN" altLang="en-US" sz="3200" b="1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System</a:t>
            </a:r>
            <a:r>
              <a:rPr lang="en-IN" altLang="en-US" sz="3200" b="1">
                <a:solidFill>
                  <a:schemeClr val="bg1"/>
                </a:solidFill>
                <a:sym typeface="+mn-ea"/>
              </a:rPr>
              <a:t> (</a:t>
            </a:r>
            <a:r>
              <a:rPr lang="en-IN" altLang="en-US" sz="3200" b="1" i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  <a:sym typeface="+mn-ea"/>
              </a:rPr>
              <a:t>Proactive</a:t>
            </a:r>
            <a:r>
              <a:rPr lang="en-IN" altLang="en-US" sz="3200" b="1">
                <a:solidFill>
                  <a:schemeClr val="bg1"/>
                </a:solidFill>
                <a:sym typeface="+mn-ea"/>
              </a:rPr>
              <a:t>)</a:t>
            </a:r>
            <a:endParaRPr lang="en-IN" altLang="en-US" sz="3200" b="1">
              <a:solidFill>
                <a:schemeClr val="bg1"/>
              </a:solidFill>
              <a:sym typeface="+mn-ea"/>
            </a:endParaRPr>
          </a:p>
          <a:p>
            <a:endParaRPr lang="en-US" altLang="en-US" sz="1400" b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endParaRPr lang="en-US" altLang="en-US" sz="900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bg1"/>
                </a:solidFill>
                <a:sym typeface="+mn-ea"/>
              </a:rPr>
              <a:t>Minimize ransomware impact by </a:t>
            </a:r>
            <a:r>
              <a:rPr lang="en-US" altLang="en-US" sz="2800" u="sng">
                <a:solidFill>
                  <a:schemeClr val="bg1"/>
                </a:solidFill>
                <a:sym typeface="+mn-ea"/>
              </a:rPr>
              <a:t>hiding critical files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.</a:t>
            </a:r>
            <a:endParaRPr lang="en-US" altLang="en-US" sz="28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4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bg1"/>
                </a:solidFill>
                <a:sym typeface="+mn-ea"/>
              </a:rPr>
              <a:t>Ensure usability while preventing unauthorized encryption.</a:t>
            </a:r>
            <a:endParaRPr lang="en-US" altLang="en-US" sz="2800">
              <a:solidFill>
                <a:schemeClr val="bg1"/>
              </a:solidFill>
            </a:endParaRPr>
          </a:p>
          <a:p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l="1875" t="3333" r="2500" b="4444"/>
          <a:stretch>
            <a:fillRect/>
          </a:stretch>
        </p:blipFill>
        <p:spPr>
          <a:xfrm>
            <a:off x="0" y="0"/>
            <a:ext cx="12192000" cy="68700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sp>
        <p:nvSpPr>
          <p:cNvPr id="10" name="Text Box 9"/>
          <p:cNvSpPr txBox="1"/>
          <p:nvPr/>
        </p:nvSpPr>
        <p:spPr>
          <a:xfrm>
            <a:off x="570230" y="424815"/>
            <a:ext cx="11277600" cy="6308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IN" altLang="en-US" sz="41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IN" altLang="en-US" sz="41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Key Concept</a:t>
            </a:r>
            <a:endParaRPr lang="en-US" sz="41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endParaRPr lang="en-US" sz="1400" u="sng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IN" altLang="en-US" sz="3200">
                <a:solidFill>
                  <a:srgbClr val="FF0000"/>
                </a:solidFill>
              </a:rPr>
              <a:t>  </a:t>
            </a:r>
            <a:endParaRPr lang="en-IN" altLang="en-US" sz="3200">
              <a:solidFill>
                <a:srgbClr val="FF0000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en-US" sz="3200">
                <a:solidFill>
                  <a:srgbClr val="FF0000"/>
                </a:solidFill>
              </a:rPr>
              <a:t>✔</a:t>
            </a:r>
            <a:r>
              <a:rPr lang="en-US" altLang="en-US" sz="3200">
                <a:solidFill>
                  <a:schemeClr val="bg1"/>
                </a:solidFill>
              </a:rPr>
              <a:t>Ransomware targets the user data (i.e. </a:t>
            </a:r>
            <a:r>
              <a:rPr lang="en-IN" altLang="en-US" sz="3200">
                <a:solidFill>
                  <a:schemeClr val="bg1"/>
                </a:solidFill>
              </a:rPr>
              <a:t>“</a:t>
            </a:r>
            <a:r>
              <a:rPr lang="en-US" altLang="en-US" sz="3200">
                <a:solidFill>
                  <a:schemeClr val="bg1"/>
                </a:solidFill>
              </a:rPr>
              <a:t>C:\Users</a:t>
            </a:r>
            <a:r>
              <a:rPr lang="en-IN" altLang="en-US" sz="3200">
                <a:solidFill>
                  <a:schemeClr val="bg1"/>
                </a:solidFill>
              </a:rPr>
              <a:t>\”</a:t>
            </a:r>
            <a:r>
              <a:rPr lang="en-US" altLang="en-US" sz="3200">
                <a:solidFill>
                  <a:schemeClr val="bg1"/>
                </a:solidFill>
              </a:rPr>
              <a:t>) </a:t>
            </a:r>
            <a:endParaRPr lang="en-US" altLang="en-US" sz="32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2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IN" altLang="en-US" sz="3200">
                <a:solidFill>
                  <a:srgbClr val="00B050"/>
                </a:solidFill>
              </a:rPr>
              <a:t>  </a:t>
            </a:r>
            <a:r>
              <a:rPr lang="en-US" altLang="en-US" sz="3200">
                <a:solidFill>
                  <a:srgbClr val="00B050"/>
                </a:solidFill>
              </a:rPr>
              <a:t>✘</a:t>
            </a:r>
            <a:r>
              <a:rPr lang="en-IN" altLang="en-US" sz="3200">
                <a:solidFill>
                  <a:schemeClr val="bg1"/>
                </a:solidFill>
              </a:rPr>
              <a:t>D</a:t>
            </a:r>
            <a:r>
              <a:rPr lang="en-US" altLang="en-US" sz="3200">
                <a:solidFill>
                  <a:schemeClr val="bg1"/>
                </a:solidFill>
              </a:rPr>
              <a:t>oesn’t target the system files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US" sz="3200">
                <a:solidFill>
                  <a:schemeClr val="bg1"/>
                </a:solidFill>
              </a:rPr>
              <a:t>with extensions </a:t>
            </a:r>
            <a:r>
              <a:rPr lang="en-IN" altLang="en-US" sz="3200">
                <a:solidFill>
                  <a:schemeClr val="bg1"/>
                </a:solidFill>
              </a:rPr>
              <a:t>“</a:t>
            </a:r>
            <a:r>
              <a:rPr lang="en-US" altLang="en-US" sz="3200">
                <a:solidFill>
                  <a:schemeClr val="bg1"/>
                </a:solidFill>
              </a:rPr>
              <a:t>.dll</a:t>
            </a:r>
            <a:r>
              <a:rPr lang="en-IN" altLang="en-US" sz="3200">
                <a:solidFill>
                  <a:schemeClr val="bg1"/>
                </a:solidFill>
              </a:rPr>
              <a:t>”</a:t>
            </a:r>
            <a:r>
              <a:rPr lang="en-US" altLang="en-US" sz="3200">
                <a:solidFill>
                  <a:schemeClr val="bg1"/>
                </a:solidFill>
              </a:rPr>
              <a:t> or </a:t>
            </a:r>
            <a:r>
              <a:rPr lang="en-IN" altLang="en-US" sz="3200">
                <a:solidFill>
                  <a:schemeClr val="bg1"/>
                </a:solidFill>
              </a:rPr>
              <a:t>“</a:t>
            </a:r>
            <a:r>
              <a:rPr lang="en-US" altLang="en-US" sz="3200">
                <a:solidFill>
                  <a:schemeClr val="bg1"/>
                </a:solidFill>
              </a:rPr>
              <a:t>.exe</a:t>
            </a:r>
            <a:r>
              <a:rPr lang="en-IN" altLang="en-US" sz="3200">
                <a:solidFill>
                  <a:schemeClr val="bg1"/>
                </a:solidFill>
              </a:rPr>
              <a:t>”</a:t>
            </a:r>
            <a:endParaRPr lang="en-IN" altLang="en-US" sz="32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IN" altLang="en-US" sz="4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IN" altLang="en-US" sz="1200">
              <a:solidFill>
                <a:schemeClr val="bg1"/>
              </a:solidFill>
            </a:endParaRPr>
          </a:p>
          <a:p>
            <a:pPr algn="l"/>
            <a:endParaRPr lang="en-US" altLang="en-GB" sz="3200">
              <a:solidFill>
                <a:schemeClr val="bg1"/>
              </a:solidFill>
            </a:endParaRPr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617855" cy="678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l="1875" t="3333" r="2500" b="4444"/>
          <a:stretch>
            <a:fillRect/>
          </a:stretch>
        </p:blipFill>
        <p:spPr>
          <a:xfrm>
            <a:off x="0" y="0"/>
            <a:ext cx="12192000" cy="68700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sp>
        <p:nvSpPr>
          <p:cNvPr id="10" name="Text Box 9"/>
          <p:cNvSpPr txBox="1"/>
          <p:nvPr/>
        </p:nvSpPr>
        <p:spPr>
          <a:xfrm>
            <a:off x="393700" y="424815"/>
            <a:ext cx="11454130" cy="6308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sz="16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r>
              <a:rPr lang="en-US" sz="41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Proposed Method</a:t>
            </a:r>
            <a:endParaRPr lang="en-US" sz="41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endParaRPr lang="en-US" sz="1400" u="sng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en-US" sz="3200">
                <a:solidFill>
                  <a:schemeClr val="bg1"/>
                </a:solidFill>
              </a:rPr>
              <a:t> This project presents a proactive defense strategy that minimizes damage even after ransomware attack.</a:t>
            </a:r>
            <a:endParaRPr lang="en-US" altLang="en-US" sz="3200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endParaRPr lang="en-US" altLang="en-US" sz="1600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en-US" sz="3200">
                <a:solidFill>
                  <a:schemeClr val="bg1"/>
                </a:solidFill>
              </a:rPr>
              <a:t> To protect user data from ransomware attack, we can</a:t>
            </a:r>
            <a:r>
              <a:rPr lang="en-IN" altLang="en-US" sz="3200">
                <a:solidFill>
                  <a:schemeClr val="bg1"/>
                </a:solidFill>
              </a:rPr>
              <a:t> - </a:t>
            </a:r>
            <a:endParaRPr lang="en-US" altLang="en-US" sz="32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900">
              <a:solidFill>
                <a:schemeClr val="bg1"/>
              </a:solidFill>
            </a:endParaRPr>
          </a:p>
          <a:p>
            <a:pPr lvl="2" indent="-457200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U</a:t>
            </a:r>
            <a:r>
              <a:rPr lang="en-US" altLang="en-US" sz="3200">
                <a:solidFill>
                  <a:schemeClr val="bg1"/>
                </a:solidFill>
              </a:rPr>
              <a:t>ser data</a:t>
            </a:r>
            <a:r>
              <a:rPr lang="en-IN" altLang="en-US" sz="3200">
                <a:solidFill>
                  <a:schemeClr val="bg1"/>
                </a:solidFill>
              </a:rPr>
              <a:t>  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en-IN" sz="3200">
                <a:solidFill>
                  <a:srgbClr val="0070C0"/>
                </a:solidFill>
              </a:rPr>
              <a:t>----&gt;</a:t>
            </a:r>
            <a:r>
              <a:rPr lang="en-IN" sz="3200">
                <a:solidFill>
                  <a:schemeClr val="bg1"/>
                </a:solidFill>
              </a:rPr>
              <a:t>  Rename &amp; Move   </a:t>
            </a:r>
            <a:r>
              <a:rPr lang="en-IN" sz="3200">
                <a:solidFill>
                  <a:srgbClr val="0070C0"/>
                </a:solidFill>
              </a:rPr>
              <a:t>----&gt;</a:t>
            </a:r>
            <a:r>
              <a:rPr lang="en-IN" sz="3200">
                <a:solidFill>
                  <a:schemeClr val="bg1"/>
                </a:solidFill>
              </a:rPr>
              <a:t>  S</a:t>
            </a:r>
            <a:r>
              <a:rPr lang="en-US" altLang="en-US" sz="3200">
                <a:solidFill>
                  <a:schemeClr val="bg1"/>
                </a:solidFill>
              </a:rPr>
              <a:t>ystem </a:t>
            </a:r>
            <a:r>
              <a:rPr lang="en-IN" altLang="en-US" sz="3200">
                <a:solidFill>
                  <a:schemeClr val="bg1"/>
                </a:solidFill>
              </a:rPr>
              <a:t>Directories</a:t>
            </a:r>
            <a:endParaRPr lang="en-US" altLang="en-US" sz="3200">
              <a:solidFill>
                <a:schemeClr val="bg1"/>
              </a:solidFill>
            </a:endParaRPr>
          </a:p>
          <a:p>
            <a:pPr lvl="2" indent="-457200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   {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.docx, .xlsx, .pptx, .pdf ....}    </a:t>
            </a:r>
            <a:r>
              <a:rPr lang="en-IN" altLang="en-US" sz="3200">
                <a:solidFill>
                  <a:srgbClr val="0070C0"/>
                </a:solidFill>
              </a:rPr>
              <a:t>----&gt;</a:t>
            </a:r>
            <a:r>
              <a:rPr lang="en-IN" altLang="en-US" sz="3200">
                <a:solidFill>
                  <a:schemeClr val="bg1"/>
                </a:solidFill>
              </a:rPr>
              <a:t>  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{ </a:t>
            </a:r>
            <a:r>
              <a:rPr lang="en-US" altLang="en-US" sz="3200">
                <a:solidFill>
                  <a:schemeClr val="bg1"/>
                </a:solidFill>
              </a:rPr>
              <a:t>.dll or .exe</a:t>
            </a:r>
            <a:r>
              <a:rPr lang="en-IN" altLang="en-US" sz="3200">
                <a:solidFill>
                  <a:schemeClr val="bg1"/>
                </a:solidFill>
              </a:rPr>
              <a:t> }</a:t>
            </a:r>
            <a:endParaRPr lang="en-IN" altLang="en-US" sz="3200">
              <a:solidFill>
                <a:schemeClr val="bg1"/>
              </a:solidFill>
            </a:endParaRPr>
          </a:p>
          <a:p>
            <a:pPr lvl="2" indent="-457200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    {</a:t>
            </a:r>
            <a:r>
              <a:rPr lang="en-US" altLang="en-US" sz="3200">
                <a:solidFill>
                  <a:schemeClr val="bg1"/>
                </a:solidFill>
                <a:sym typeface="+mn-ea"/>
              </a:rPr>
              <a:t> 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.docx, .xlsx, .pptx, .pdf ....}    </a:t>
            </a:r>
            <a:r>
              <a:rPr lang="en-IN" altLang="en-US" sz="3200">
                <a:solidFill>
                  <a:srgbClr val="0070C0"/>
                </a:solidFill>
                <a:sym typeface="+mn-ea"/>
              </a:rPr>
              <a:t>&lt;----  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{ .lnk }</a:t>
            </a:r>
            <a:endParaRPr lang="en-US" altLang="en-US" sz="3200">
              <a:solidFill>
                <a:schemeClr val="bg1"/>
              </a:solidFill>
            </a:endParaRPr>
          </a:p>
          <a:p>
            <a:pPr algn="l"/>
            <a:endParaRPr lang="en-US" altLang="en-GB" sz="3200">
              <a:solidFill>
                <a:schemeClr val="bg1"/>
              </a:solidFill>
            </a:endParaRPr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617855" cy="678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l="1875" t="3333" r="2500" b="4444"/>
          <a:stretch>
            <a:fillRect/>
          </a:stretch>
        </p:blipFill>
        <p:spPr>
          <a:xfrm>
            <a:off x="76200" y="0"/>
            <a:ext cx="12192000" cy="68700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sp>
        <p:nvSpPr>
          <p:cNvPr id="10" name="Text Box 9"/>
          <p:cNvSpPr txBox="1"/>
          <p:nvPr/>
        </p:nvSpPr>
        <p:spPr>
          <a:xfrm>
            <a:off x="393700" y="258445"/>
            <a:ext cx="1145413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Algorithm</a:t>
            </a:r>
            <a:endParaRPr lang="en-US" sz="41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endParaRPr lang="en-US" sz="1400" u="sng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endParaRPr lang="en-US" altLang="en-US" sz="300">
              <a:solidFill>
                <a:schemeClr val="bg1"/>
              </a:solidFill>
            </a:endParaRPr>
          </a:p>
          <a:p>
            <a:pPr algn="l"/>
            <a:endParaRPr lang="en-US" altLang="en-GB" sz="3200">
              <a:solidFill>
                <a:schemeClr val="bg1"/>
              </a:solidFill>
            </a:endParaRPr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617855" cy="678815"/>
          </a:xfrm>
          <a:prstGeom prst="rect">
            <a:avLst/>
          </a:prstGeom>
        </p:spPr>
      </p:pic>
      <p:pic>
        <p:nvPicPr>
          <p:cNvPr id="5" name="Picture 4" descr="Screenshot 2025-06-22 1119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05" y="883285"/>
            <a:ext cx="5464175" cy="5822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751840" y="546100"/>
            <a:ext cx="10681335" cy="5795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sz="1600" b="1" i="1" u="sng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40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Project Overview</a:t>
            </a:r>
            <a:endParaRPr lang="en-US" sz="40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endParaRPr lang="en-US" sz="2400" b="1" i="1" u="sng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GB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File Concealment</a:t>
            </a:r>
            <a:r>
              <a:rPr lang="en-US" altLang="en-GB" sz="3200">
                <a:solidFill>
                  <a:schemeClr val="bg1"/>
                </a:solidFill>
              </a:rPr>
              <a:t>: Hide</a:t>
            </a:r>
            <a:r>
              <a:rPr lang="en-IN" altLang="en-US" sz="3200">
                <a:solidFill>
                  <a:schemeClr val="bg1"/>
                </a:solidFill>
              </a:rPr>
              <a:t> User</a:t>
            </a:r>
            <a:r>
              <a:rPr lang="en-US" altLang="en-GB" sz="3200">
                <a:solidFill>
                  <a:schemeClr val="bg1"/>
                </a:solidFill>
              </a:rPr>
              <a:t> files in </a:t>
            </a:r>
            <a:r>
              <a:rPr lang="en-IN" altLang="en-US" sz="3200">
                <a:solidFill>
                  <a:schemeClr val="bg1"/>
                </a:solidFill>
              </a:rPr>
              <a:t>System</a:t>
            </a:r>
            <a:r>
              <a:rPr lang="en-US" altLang="en-GB" sz="3200">
                <a:solidFill>
                  <a:schemeClr val="bg1"/>
                </a:solidFill>
              </a:rPr>
              <a:t> directories.</a:t>
            </a:r>
            <a:endParaRPr lang="en-US" altLang="en-GB" sz="32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GB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  <a:sym typeface="+mn-ea"/>
              </a:rPr>
              <a:t>Encrypted Database</a:t>
            </a:r>
            <a:r>
              <a:rPr lang="en-US" altLang="en-GB" sz="3200">
                <a:solidFill>
                  <a:schemeClr val="bg1"/>
                </a:solidFill>
                <a:sym typeface="+mn-ea"/>
              </a:rPr>
              <a:t>: Secures 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data</a:t>
            </a:r>
            <a:r>
              <a:rPr lang="en-US" altLang="en-US" sz="3200">
                <a:solidFill>
                  <a:schemeClr val="bg1"/>
                </a:solidFill>
                <a:sym typeface="+mn-ea"/>
              </a:rPr>
              <a:t> </a:t>
            </a:r>
            <a:r>
              <a:rPr lang="en-US" altLang="en-GB" sz="3200">
                <a:solidFill>
                  <a:schemeClr val="bg1"/>
                </a:solidFill>
                <a:sym typeface="+mn-ea"/>
              </a:rPr>
              <a:t>for</a:t>
            </a:r>
            <a:r>
              <a:rPr lang="en-US" altLang="en-US" sz="3200">
                <a:solidFill>
                  <a:schemeClr val="bg1"/>
                </a:solidFill>
                <a:sym typeface="+mn-ea"/>
              </a:rPr>
              <a:t> 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safe file </a:t>
            </a:r>
            <a:r>
              <a:rPr lang="en-US" altLang="en-GB" sz="3200">
                <a:solidFill>
                  <a:schemeClr val="bg1"/>
                </a:solidFill>
                <a:sym typeface="+mn-ea"/>
              </a:rPr>
              <a:t>tracking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 (Confidentiality)</a:t>
            </a:r>
            <a:endParaRPr lang="en-US" altLang="en-GB" sz="32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3200">
                <a:solidFill>
                  <a:schemeClr val="bg1"/>
                </a:solidFill>
              </a:rPr>
              <a:t>Store </a:t>
            </a: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Hash</a:t>
            </a:r>
            <a:r>
              <a:rPr lang="en-US" altLang="en-IN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e</a:t>
            </a: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s</a:t>
            </a:r>
            <a:r>
              <a:rPr lang="en-IN" altLang="en-US" sz="3200">
                <a:solidFill>
                  <a:schemeClr val="bg1"/>
                </a:solidFill>
              </a:rPr>
              <a:t> of Filepaths (Integrity)</a:t>
            </a:r>
            <a:endParaRPr lang="en-US" altLang="en-GB" sz="32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GB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Linker Mechanism</a:t>
            </a:r>
            <a:r>
              <a:rPr lang="en-US" altLang="en-GB" sz="3200">
                <a:solidFill>
                  <a:schemeClr val="bg1"/>
                </a:solidFill>
              </a:rPr>
              <a:t>: Allows access to hidden files</a:t>
            </a:r>
            <a:r>
              <a:rPr lang="en-IN" altLang="en-US" sz="3200">
                <a:solidFill>
                  <a:schemeClr val="bg1"/>
                </a:solidFill>
              </a:rPr>
              <a:t> securely (Availability)</a:t>
            </a:r>
            <a:endParaRPr lang="en-US" altLang="en-GB" sz="32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File Recovery</a:t>
            </a:r>
            <a:r>
              <a:rPr lang="en-IN" altLang="en-US" sz="3200">
                <a:solidFill>
                  <a:schemeClr val="bg1"/>
                </a:solidFill>
              </a:rPr>
              <a:t>: Recover the hidden files back.</a:t>
            </a:r>
            <a:endParaRPr lang="en-IN" altLang="en-US" sz="320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49914" y="6292881"/>
            <a:ext cx="419100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609600"/>
            <a:ext cx="617855" cy="678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811530" y="557530"/>
            <a:ext cx="10592435" cy="5732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sz="1000" u="sng">
              <a:solidFill>
                <a:schemeClr val="bg1"/>
              </a:solidFill>
              <a:latin typeface="Imprint MT Shadow" panose="04020605060303030202" charset="0"/>
              <a:cs typeface="Imprint MT Shadow" panose="04020605060303030202" charset="0"/>
            </a:endParaRPr>
          </a:p>
          <a:p>
            <a:pPr algn="ctr"/>
            <a:r>
              <a:rPr lang="en-US" sz="3600" b="1" u="sng">
                <a:solidFill>
                  <a:schemeClr val="bg1"/>
                </a:solidFill>
                <a:latin typeface="High Tower Text" panose="02040502050506030303" charset="0"/>
                <a:cs typeface="High Tower Text" panose="02040502050506030303" charset="0"/>
              </a:rPr>
              <a:t>Tools and Technologies Used</a:t>
            </a:r>
            <a:endParaRPr lang="en-US" sz="3600" b="1" u="sng">
              <a:solidFill>
                <a:schemeClr val="bg1"/>
              </a:solidFill>
              <a:latin typeface="High Tower Text" panose="02040502050506030303" charset="0"/>
              <a:cs typeface="High Tower Text" panose="02040502050506030303" charset="0"/>
            </a:endParaRPr>
          </a:p>
          <a:p>
            <a:pPr algn="ctr"/>
            <a:endParaRPr lang="en-US" sz="2000" u="sng">
              <a:solidFill>
                <a:schemeClr val="bg1"/>
              </a:solidFill>
              <a:latin typeface="Imprint MT Shadow" panose="04020605060303030202" charset="0"/>
              <a:cs typeface="Imprint MT Shadow" panose="04020605060303030202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  <a:sym typeface="+mn-ea"/>
              </a:rPr>
              <a:t>Target OS 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:  Windows</a:t>
            </a:r>
            <a:endParaRPr lang="en-US" altLang="en-GB" sz="320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en-GB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Languages</a:t>
            </a: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 </a:t>
            </a:r>
            <a:r>
              <a:rPr lang="en-US" altLang="en-GB" sz="3200">
                <a:solidFill>
                  <a:schemeClr val="bg1"/>
                </a:solidFill>
              </a:rPr>
              <a:t>: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GB" sz="3200">
                <a:solidFill>
                  <a:schemeClr val="bg1"/>
                </a:solidFill>
              </a:rPr>
              <a:t> Python</a:t>
            </a:r>
            <a:r>
              <a:rPr lang="en-IN" altLang="en-US" sz="3200">
                <a:solidFill>
                  <a:schemeClr val="bg1"/>
                </a:solidFill>
              </a:rPr>
              <a:t>, Powershell, Batch scripting</a:t>
            </a:r>
            <a:endParaRPr lang="en-IN" altLang="en-US" sz="320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Python package manager</a:t>
            </a: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:  UV</a:t>
            </a:r>
            <a:endParaRPr lang="en-US" altLang="en-US" sz="320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Encryption </a:t>
            </a:r>
            <a:r>
              <a:rPr lang="en-IN" altLang="en-US" sz="3200">
                <a:solidFill>
                  <a:schemeClr val="bg1"/>
                </a:solidFill>
              </a:rPr>
              <a:t>:  </a:t>
            </a:r>
            <a:r>
              <a:rPr lang="en-IN" altLang="en-US" sz="3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AES</a:t>
            </a:r>
            <a:endParaRPr lang="en-IN" altLang="en-US" sz="320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Version Control </a:t>
            </a:r>
            <a:r>
              <a:rPr lang="en-US" altLang="en-GB" sz="3200">
                <a:solidFill>
                  <a:schemeClr val="bg1"/>
                </a:solidFill>
              </a:rPr>
              <a:t>: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GB" sz="3200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Git, GitHub</a:t>
            </a:r>
            <a:endParaRPr lang="en-IN" altLang="en-US" sz="320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Virtualization </a:t>
            </a:r>
            <a:r>
              <a:rPr lang="en-IN" altLang="en-US" sz="3200">
                <a:solidFill>
                  <a:schemeClr val="bg1"/>
                </a:solidFill>
                <a:latin typeface="+mj-lt"/>
                <a:cs typeface="+mj-lt"/>
              </a:rPr>
              <a:t>:  VirtualBox</a:t>
            </a:r>
            <a:endParaRPr lang="en-IN" altLang="en-US" sz="320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Windows </a:t>
            </a: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I</a:t>
            </a:r>
            <a:r>
              <a:rPr lang="en-US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nstallation builder software</a:t>
            </a:r>
            <a:r>
              <a:rPr lang="en-IN" altLang="en-US" sz="3200" b="1">
                <a:solidFill>
                  <a:schemeClr val="bg1"/>
                </a:solidFill>
                <a:latin typeface="Amiri" panose="00000500000000000000" charset="0"/>
                <a:cs typeface="Amiri" panose="00000500000000000000" charset="0"/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:  InstallForge</a:t>
            </a:r>
            <a:endParaRPr lang="en-US" altLang="en-US" sz="3200">
              <a:solidFill>
                <a:schemeClr val="bg1"/>
              </a:solidFill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en-IN" altLang="en-US" sz="3200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645"/>
              </a:lnSpc>
            </a:pPr>
            <a:fld id="{81D60167-4931-47E6-BA6A-407CBD079E47}" type="slidenum">
              <a:rPr spc="-390" dirty="0"/>
            </a:fld>
            <a:endParaRPr spc="-390" dirty="0"/>
          </a:p>
        </p:txBody>
      </p:sp>
      <p:pic>
        <p:nvPicPr>
          <p:cNvPr id="4" name="Picture 3" descr="ShadowCrypt_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609600"/>
            <a:ext cx="617855" cy="678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4103</Words>
  <Application>WPS Presentation</Application>
  <PresentationFormat>On-screen Show (4:3)</PresentationFormat>
  <Paragraphs>362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Bahnschrift</vt:lpstr>
      <vt:lpstr>Lucida Sans Unicode</vt:lpstr>
      <vt:lpstr>Trebuchet MS</vt:lpstr>
      <vt:lpstr>Times New Roman</vt:lpstr>
      <vt:lpstr>Imprint MT Shadow</vt:lpstr>
      <vt:lpstr>High Tower Text</vt:lpstr>
      <vt:lpstr>Wingdings</vt:lpstr>
      <vt:lpstr>Amiri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MOHAMMED ABDUL RAQEEB</cp:lastModifiedBy>
  <cp:revision>271</cp:revision>
  <dcterms:created xsi:type="dcterms:W3CDTF">2024-03-04T20:57:00Z</dcterms:created>
  <dcterms:modified xsi:type="dcterms:W3CDTF">2025-07-03T18:30:05Z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2024-02-29T19:30:00Z</vt:filetime>
  </property>
  <property fmtid="{D5CDD505-2E9C-101B-9397-08002B2CF9AE}" pid="3" name="LastSaved">
    <vt:filetime>2024-03-08T19:30:00Z</vt:filetime>
  </property>
  <property fmtid="{D5CDD505-2E9C-101B-9397-08002B2CF9AE}" pid="4" name="ICV">
    <vt:lpwstr>EE58AF2E7632465B8A7CC2401ED37259_13</vt:lpwstr>
  </property>
  <property fmtid="{D5CDD505-2E9C-101B-9397-08002B2CF9AE}" pid="5" name="KSOProductBuildVer">
    <vt:lpwstr>1033-12.2.0.21546</vt:lpwstr>
  </property>
</Properties>
</file>