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42" r:id="rId8"/>
    <p:sldId id="339" r:id="rId9"/>
    <p:sldId id="341" r:id="rId10"/>
    <p:sldId id="348"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2" d="100"/>
          <a:sy n="72" d="100"/>
        </p:scale>
        <p:origin x="576" y="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3D42F-7FF1-45BE-B516-4EE51A7B96A2}"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IN"/>
        </a:p>
      </dgm:t>
    </dgm:pt>
    <dgm:pt modelId="{A8E74135-D0BC-459C-8AFA-7AF1AD0132BD}">
      <dgm:prSet phldrT="[Text]"/>
      <dgm:spPr/>
      <dgm:t>
        <a:bodyPr/>
        <a:lstStyle/>
        <a:p>
          <a:r>
            <a:rPr lang="en-IN" dirty="0"/>
            <a:t>Data Cleaning &amp; Preprocessing</a:t>
          </a:r>
        </a:p>
      </dgm:t>
    </dgm:pt>
    <dgm:pt modelId="{7C26CD83-C9FA-46FC-AF8B-F0D1A03C09F7}" type="parTrans" cxnId="{E1507744-9EBF-406A-966B-94A985180511}">
      <dgm:prSet/>
      <dgm:spPr/>
      <dgm:t>
        <a:bodyPr/>
        <a:lstStyle/>
        <a:p>
          <a:endParaRPr lang="en-IN"/>
        </a:p>
      </dgm:t>
    </dgm:pt>
    <dgm:pt modelId="{55B15426-7CDA-4EDC-AEE0-BC2130FDB641}" type="sibTrans" cxnId="{E1507744-9EBF-406A-966B-94A985180511}">
      <dgm:prSet/>
      <dgm:spPr/>
      <dgm:t>
        <a:bodyPr/>
        <a:lstStyle/>
        <a:p>
          <a:endParaRPr lang="en-IN"/>
        </a:p>
      </dgm:t>
    </dgm:pt>
    <dgm:pt modelId="{BB7CD8CD-DD90-4370-90B3-6FE8F30F46A2}">
      <dgm:prSet phldrT="[Text]"/>
      <dgm:spPr/>
      <dgm:t>
        <a:bodyPr/>
        <a:lstStyle/>
        <a:p>
          <a:r>
            <a:rPr lang="en-US" dirty="0"/>
            <a:t>Removed duplicated records and missing values</a:t>
          </a:r>
          <a:endParaRPr lang="en-IN" dirty="0"/>
        </a:p>
      </dgm:t>
    </dgm:pt>
    <dgm:pt modelId="{D25DEB41-B4D7-4D39-8A63-BEE7B6BF541A}" type="parTrans" cxnId="{3CF86DD4-F149-4322-A7BD-6D6DAC76F000}">
      <dgm:prSet/>
      <dgm:spPr/>
      <dgm:t>
        <a:bodyPr/>
        <a:lstStyle/>
        <a:p>
          <a:endParaRPr lang="en-IN"/>
        </a:p>
      </dgm:t>
    </dgm:pt>
    <dgm:pt modelId="{EB062091-CB83-46F2-BD61-AF65E782618D}" type="sibTrans" cxnId="{3CF86DD4-F149-4322-A7BD-6D6DAC76F000}">
      <dgm:prSet/>
      <dgm:spPr/>
      <dgm:t>
        <a:bodyPr/>
        <a:lstStyle/>
        <a:p>
          <a:endParaRPr lang="en-IN"/>
        </a:p>
      </dgm:t>
    </dgm:pt>
    <dgm:pt modelId="{098F7012-5EBC-49F7-9F3F-372B881E438D}">
      <dgm:prSet phldrT="[Text]"/>
      <dgm:spPr/>
      <dgm:t>
        <a:bodyPr/>
        <a:lstStyle/>
        <a:p>
          <a:r>
            <a:rPr lang="en-US" dirty="0"/>
            <a:t>Converted budget ,revenue etc. to numerical format</a:t>
          </a:r>
          <a:endParaRPr lang="en-IN" dirty="0"/>
        </a:p>
      </dgm:t>
    </dgm:pt>
    <dgm:pt modelId="{D39CC5EE-8442-4D24-BB55-4E33840E2691}" type="parTrans" cxnId="{DEF1BDB4-99DC-4857-BC45-5F6DDD606024}">
      <dgm:prSet/>
      <dgm:spPr/>
      <dgm:t>
        <a:bodyPr/>
        <a:lstStyle/>
        <a:p>
          <a:endParaRPr lang="en-IN"/>
        </a:p>
      </dgm:t>
    </dgm:pt>
    <dgm:pt modelId="{628A5271-9790-47E9-BC67-B07D36F3EBB7}" type="sibTrans" cxnId="{DEF1BDB4-99DC-4857-BC45-5F6DDD606024}">
      <dgm:prSet/>
      <dgm:spPr/>
      <dgm:t>
        <a:bodyPr/>
        <a:lstStyle/>
        <a:p>
          <a:endParaRPr lang="en-IN"/>
        </a:p>
      </dgm:t>
    </dgm:pt>
    <dgm:pt modelId="{27AEA30C-B9D2-475C-B526-FDA9E32A31CE}">
      <dgm:prSet phldrT="[Text]"/>
      <dgm:spPr/>
      <dgm:t>
        <a:bodyPr/>
        <a:lstStyle/>
        <a:p>
          <a:r>
            <a:rPr lang="en-US" dirty="0"/>
            <a:t>Exploratory Data Analysis (EDA)</a:t>
          </a:r>
          <a:endParaRPr lang="en-IN" dirty="0"/>
        </a:p>
      </dgm:t>
    </dgm:pt>
    <dgm:pt modelId="{5142396F-3BFA-4D67-960E-ED9A4535592A}" type="parTrans" cxnId="{6674C351-A172-4B98-86AB-34B9C4B4AF0E}">
      <dgm:prSet/>
      <dgm:spPr/>
      <dgm:t>
        <a:bodyPr/>
        <a:lstStyle/>
        <a:p>
          <a:endParaRPr lang="en-IN"/>
        </a:p>
      </dgm:t>
    </dgm:pt>
    <dgm:pt modelId="{AB6D7A01-B354-4B60-9B47-25E05487D424}" type="sibTrans" cxnId="{6674C351-A172-4B98-86AB-34B9C4B4AF0E}">
      <dgm:prSet/>
      <dgm:spPr/>
      <dgm:t>
        <a:bodyPr/>
        <a:lstStyle/>
        <a:p>
          <a:endParaRPr lang="en-IN"/>
        </a:p>
      </dgm:t>
    </dgm:pt>
    <dgm:pt modelId="{1CA8BADC-CF26-4D6B-A1CC-BBC4AC412887}">
      <dgm:prSet phldrT="[Text]"/>
      <dgm:spPr/>
      <dgm:t>
        <a:bodyPr/>
        <a:lstStyle/>
        <a:p>
          <a:r>
            <a:rPr lang="en-US" dirty="0"/>
            <a:t>Trend identification among various datasets</a:t>
          </a:r>
          <a:endParaRPr lang="en-IN" dirty="0"/>
        </a:p>
      </dgm:t>
    </dgm:pt>
    <dgm:pt modelId="{39B70E0A-6DEF-4BAB-80E4-A9452E530472}" type="parTrans" cxnId="{1DD37C87-2992-47A6-9029-B372560FF1D1}">
      <dgm:prSet/>
      <dgm:spPr/>
      <dgm:t>
        <a:bodyPr/>
        <a:lstStyle/>
        <a:p>
          <a:endParaRPr lang="en-IN"/>
        </a:p>
      </dgm:t>
    </dgm:pt>
    <dgm:pt modelId="{3B7D9070-94AE-4787-BEBC-6660A11C6A3A}" type="sibTrans" cxnId="{1DD37C87-2992-47A6-9029-B372560FF1D1}">
      <dgm:prSet/>
      <dgm:spPr/>
      <dgm:t>
        <a:bodyPr/>
        <a:lstStyle/>
        <a:p>
          <a:endParaRPr lang="en-IN"/>
        </a:p>
      </dgm:t>
    </dgm:pt>
    <dgm:pt modelId="{DE3F9766-E577-4118-96C9-AAF6D7EB87FF}">
      <dgm:prSet phldrT="[Text]"/>
      <dgm:spPr/>
      <dgm:t>
        <a:bodyPr/>
        <a:lstStyle/>
        <a:p>
          <a:r>
            <a:rPr lang="en-US" dirty="0"/>
            <a:t>Finding correlations between various attributes</a:t>
          </a:r>
          <a:endParaRPr lang="en-IN" dirty="0"/>
        </a:p>
      </dgm:t>
    </dgm:pt>
    <dgm:pt modelId="{79412ABC-77AB-4A8C-B613-C8EC782BF43B}" type="parTrans" cxnId="{5DACCF13-78A8-4E11-AAA8-DF238B23EA1F}">
      <dgm:prSet/>
      <dgm:spPr/>
      <dgm:t>
        <a:bodyPr/>
        <a:lstStyle/>
        <a:p>
          <a:endParaRPr lang="en-IN"/>
        </a:p>
      </dgm:t>
    </dgm:pt>
    <dgm:pt modelId="{E233513A-CA98-4912-97F9-1C94C0AE766C}" type="sibTrans" cxnId="{5DACCF13-78A8-4E11-AAA8-DF238B23EA1F}">
      <dgm:prSet/>
      <dgm:spPr/>
      <dgm:t>
        <a:bodyPr/>
        <a:lstStyle/>
        <a:p>
          <a:endParaRPr lang="en-IN"/>
        </a:p>
      </dgm:t>
    </dgm:pt>
    <dgm:pt modelId="{ADDCCC88-2778-4076-A4F3-BB36E851D813}">
      <dgm:prSet phldrT="[Text]"/>
      <dgm:spPr/>
      <dgm:t>
        <a:bodyPr/>
        <a:lstStyle/>
        <a:p>
          <a:r>
            <a:rPr lang="en-US" dirty="0"/>
            <a:t>Filter &amp; Selection Criteria</a:t>
          </a:r>
          <a:endParaRPr lang="en-IN" dirty="0"/>
        </a:p>
      </dgm:t>
    </dgm:pt>
    <dgm:pt modelId="{73832FA3-3CE0-4FFD-B52A-C2E73D0B1CAD}" type="sibTrans" cxnId="{CC14DD31-3235-4519-A261-D1270210CBD0}">
      <dgm:prSet/>
      <dgm:spPr/>
      <dgm:t>
        <a:bodyPr/>
        <a:lstStyle/>
        <a:p>
          <a:endParaRPr lang="en-IN"/>
        </a:p>
      </dgm:t>
    </dgm:pt>
    <dgm:pt modelId="{EAAA1B11-BC69-4A2A-B282-31F7E7789B31}" type="parTrans" cxnId="{CC14DD31-3235-4519-A261-D1270210CBD0}">
      <dgm:prSet/>
      <dgm:spPr/>
      <dgm:t>
        <a:bodyPr/>
        <a:lstStyle/>
        <a:p>
          <a:endParaRPr lang="en-IN"/>
        </a:p>
      </dgm:t>
    </dgm:pt>
    <dgm:pt modelId="{C7866984-01E1-4762-872E-5878E3CBD7A0}">
      <dgm:prSet phldrT="[Text]"/>
      <dgm:spPr/>
      <dgm:t>
        <a:bodyPr/>
        <a:lstStyle/>
        <a:p>
          <a:r>
            <a:rPr lang="en-US" dirty="0"/>
            <a:t>Applying constrains for best animes that can be streamed</a:t>
          </a:r>
          <a:endParaRPr lang="en-IN" dirty="0"/>
        </a:p>
      </dgm:t>
    </dgm:pt>
    <dgm:pt modelId="{07BCDFA9-C638-4B85-A035-25BC2EF2D791}" type="sibTrans" cxnId="{E3DF6D42-6B21-4533-BF2B-D8ECA9E0D879}">
      <dgm:prSet/>
      <dgm:spPr/>
      <dgm:t>
        <a:bodyPr/>
        <a:lstStyle/>
        <a:p>
          <a:endParaRPr lang="en-IN"/>
        </a:p>
      </dgm:t>
    </dgm:pt>
    <dgm:pt modelId="{E29F7498-4F1B-4040-B329-99F7A142A4C5}" type="parTrans" cxnId="{E3DF6D42-6B21-4533-BF2B-D8ECA9E0D879}">
      <dgm:prSet/>
      <dgm:spPr/>
      <dgm:t>
        <a:bodyPr/>
        <a:lstStyle/>
        <a:p>
          <a:endParaRPr lang="en-IN"/>
        </a:p>
      </dgm:t>
    </dgm:pt>
    <dgm:pt modelId="{69AAD11C-7152-4AEF-864C-A2D6C484A8E8}">
      <dgm:prSet phldrT="[Text]"/>
      <dgm:spPr/>
      <dgm:t>
        <a:bodyPr/>
        <a:lstStyle/>
        <a:p>
          <a:r>
            <a:rPr lang="en-US" dirty="0"/>
            <a:t>Saved the list of animes in another CSV file</a:t>
          </a:r>
          <a:endParaRPr lang="en-IN" dirty="0"/>
        </a:p>
      </dgm:t>
    </dgm:pt>
    <dgm:pt modelId="{5021A189-81D4-44C8-BDF5-7CE941CCF01A}" type="sibTrans" cxnId="{4CA1D093-1C1F-46A7-9741-67C9F6CD78DC}">
      <dgm:prSet/>
      <dgm:spPr/>
      <dgm:t>
        <a:bodyPr/>
        <a:lstStyle/>
        <a:p>
          <a:endParaRPr lang="en-IN"/>
        </a:p>
      </dgm:t>
    </dgm:pt>
    <dgm:pt modelId="{ED0BA5FD-8DE6-4831-8C68-FFEC4C67F416}" type="parTrans" cxnId="{4CA1D093-1C1F-46A7-9741-67C9F6CD78DC}">
      <dgm:prSet/>
      <dgm:spPr/>
      <dgm:t>
        <a:bodyPr/>
        <a:lstStyle/>
        <a:p>
          <a:endParaRPr lang="en-IN"/>
        </a:p>
      </dgm:t>
    </dgm:pt>
    <dgm:pt modelId="{8197B4B2-E559-4284-AF06-FA1BEED31B72}">
      <dgm:prSet/>
      <dgm:spPr/>
      <dgm:t>
        <a:bodyPr/>
        <a:lstStyle/>
        <a:p>
          <a:r>
            <a:rPr lang="en-US" dirty="0"/>
            <a:t>Visualization &amp; Decision-making</a:t>
          </a:r>
          <a:endParaRPr lang="en-IN" dirty="0"/>
        </a:p>
      </dgm:t>
    </dgm:pt>
    <dgm:pt modelId="{8608FDEF-67A6-4AA1-BEA5-EE69D0955294}" type="sibTrans" cxnId="{C2B781AC-2281-4AE6-9B21-5342544972B0}">
      <dgm:prSet/>
      <dgm:spPr/>
      <dgm:t>
        <a:bodyPr/>
        <a:lstStyle/>
        <a:p>
          <a:endParaRPr lang="en-IN"/>
        </a:p>
      </dgm:t>
    </dgm:pt>
    <dgm:pt modelId="{99CD1A4F-B716-4607-9410-71BFEE6086EA}" type="parTrans" cxnId="{C2B781AC-2281-4AE6-9B21-5342544972B0}">
      <dgm:prSet/>
      <dgm:spPr/>
      <dgm:t>
        <a:bodyPr/>
        <a:lstStyle/>
        <a:p>
          <a:endParaRPr lang="en-IN"/>
        </a:p>
      </dgm:t>
    </dgm:pt>
    <dgm:pt modelId="{8A8EC649-A0BB-4B23-87B5-DCF117A2E728}">
      <dgm:prSet/>
      <dgm:spPr/>
      <dgm:t>
        <a:bodyPr/>
        <a:lstStyle/>
        <a:p>
          <a:r>
            <a:rPr lang="en-US" dirty="0"/>
            <a:t>Used Matplotlib &amp; Seaborn for visuals                 </a:t>
          </a:r>
          <a:endParaRPr lang="en-IN" dirty="0"/>
        </a:p>
      </dgm:t>
    </dgm:pt>
    <dgm:pt modelId="{965FDF24-0177-4192-A036-3738BBD17BC6}" type="parTrans" cxnId="{28BFFE20-2ABB-48E2-AA2E-6F934A2BCA2D}">
      <dgm:prSet/>
      <dgm:spPr/>
      <dgm:t>
        <a:bodyPr/>
        <a:lstStyle/>
        <a:p>
          <a:endParaRPr lang="en-IN"/>
        </a:p>
      </dgm:t>
    </dgm:pt>
    <dgm:pt modelId="{D792CED9-25DB-483B-BA53-898A6211E58D}" type="sibTrans" cxnId="{28BFFE20-2ABB-48E2-AA2E-6F934A2BCA2D}">
      <dgm:prSet/>
      <dgm:spPr/>
      <dgm:t>
        <a:bodyPr/>
        <a:lstStyle/>
        <a:p>
          <a:endParaRPr lang="en-IN"/>
        </a:p>
      </dgm:t>
    </dgm:pt>
    <dgm:pt modelId="{0C6EB5C6-A54D-4058-95E9-AC5DB7526861}">
      <dgm:prSet/>
      <dgm:spPr/>
      <dgm:t>
        <a:bodyPr/>
        <a:lstStyle/>
        <a:p>
          <a:r>
            <a:rPr lang="en-US" dirty="0"/>
            <a:t>Ranked anime based on ROI, engagement</a:t>
          </a:r>
          <a:endParaRPr lang="en-IN" dirty="0"/>
        </a:p>
      </dgm:t>
    </dgm:pt>
    <dgm:pt modelId="{E086DB7B-E0EE-4E10-9358-1EB4942A10B4}" type="parTrans" cxnId="{FC180CF3-8003-4C87-AFAC-512916CE07C9}">
      <dgm:prSet/>
      <dgm:spPr/>
      <dgm:t>
        <a:bodyPr/>
        <a:lstStyle/>
        <a:p>
          <a:endParaRPr lang="en-IN"/>
        </a:p>
      </dgm:t>
    </dgm:pt>
    <dgm:pt modelId="{E8E04B10-E3B0-41F8-A533-556A81C358A8}" type="sibTrans" cxnId="{FC180CF3-8003-4C87-AFAC-512916CE07C9}">
      <dgm:prSet/>
      <dgm:spPr/>
      <dgm:t>
        <a:bodyPr/>
        <a:lstStyle/>
        <a:p>
          <a:endParaRPr lang="en-IN"/>
        </a:p>
      </dgm:t>
    </dgm:pt>
    <dgm:pt modelId="{5041EB9C-A3E8-4EBE-8A10-E7B67473DDFD}" type="pres">
      <dgm:prSet presAssocID="{E993D42F-7FF1-45BE-B516-4EE51A7B96A2}" presName="Name0" presStyleCnt="0">
        <dgm:presLayoutVars>
          <dgm:dir/>
          <dgm:resizeHandles val="exact"/>
        </dgm:presLayoutVars>
      </dgm:prSet>
      <dgm:spPr/>
    </dgm:pt>
    <dgm:pt modelId="{10AD2842-29BD-46ED-A209-74CB249DE45D}" type="pres">
      <dgm:prSet presAssocID="{A8E74135-D0BC-459C-8AFA-7AF1AD0132BD}" presName="composite" presStyleCnt="0"/>
      <dgm:spPr/>
    </dgm:pt>
    <dgm:pt modelId="{66725FD5-E31F-4987-BE62-C834B25FA6B7}" type="pres">
      <dgm:prSet presAssocID="{A8E74135-D0BC-459C-8AFA-7AF1AD0132BD}" presName="imagSh" presStyleLbl="bgImgPlace1" presStyleIdx="0" presStyleCnt="4"/>
      <dgm:spPr>
        <a:blipFill rotWithShape="1">
          <a:blip xmlns:r="http://schemas.openxmlformats.org/officeDocument/2006/relationships" r:embed="rId1"/>
          <a:srcRect/>
          <a:stretch>
            <a:fillRect t="-13000" b="-13000"/>
          </a:stretch>
        </a:blipFill>
      </dgm:spPr>
    </dgm:pt>
    <dgm:pt modelId="{78348F53-F133-422D-B905-F8D3DAB6AC8F}" type="pres">
      <dgm:prSet presAssocID="{A8E74135-D0BC-459C-8AFA-7AF1AD0132BD}" presName="txNode" presStyleLbl="node1" presStyleIdx="0" presStyleCnt="4" custLinFactNeighborX="22131" custLinFactNeighborY="8618">
        <dgm:presLayoutVars>
          <dgm:bulletEnabled val="1"/>
        </dgm:presLayoutVars>
      </dgm:prSet>
      <dgm:spPr/>
    </dgm:pt>
    <dgm:pt modelId="{4A7B2099-FFD8-4CD8-9437-3A27C7A5D0BE}" type="pres">
      <dgm:prSet presAssocID="{55B15426-7CDA-4EDC-AEE0-BC2130FDB641}" presName="sibTrans" presStyleLbl="sibTrans2D1" presStyleIdx="0" presStyleCnt="3"/>
      <dgm:spPr/>
    </dgm:pt>
    <dgm:pt modelId="{C34E0215-6F79-4CF4-9CEE-483290179AD9}" type="pres">
      <dgm:prSet presAssocID="{55B15426-7CDA-4EDC-AEE0-BC2130FDB641}" presName="connTx" presStyleLbl="sibTrans2D1" presStyleIdx="0" presStyleCnt="3"/>
      <dgm:spPr/>
    </dgm:pt>
    <dgm:pt modelId="{8F387C54-872B-4A32-AC9D-692E1256CA77}" type="pres">
      <dgm:prSet presAssocID="{27AEA30C-B9D2-475C-B526-FDA9E32A31CE}" presName="composite" presStyleCnt="0"/>
      <dgm:spPr/>
    </dgm:pt>
    <dgm:pt modelId="{B37F2148-ED83-4058-893B-6BE37943FA39}" type="pres">
      <dgm:prSet presAssocID="{27AEA30C-B9D2-475C-B526-FDA9E32A31CE}" presName="imagSh" presStyleLbl="bgImgPlace1" presStyleIdx="1" presStyleCnt="4"/>
      <dgm:spPr>
        <a:blipFill rotWithShape="1">
          <a:blip xmlns:r="http://schemas.openxmlformats.org/officeDocument/2006/relationships" r:embed="rId2"/>
          <a:srcRect/>
          <a:stretch>
            <a:fillRect l="-7000" r="-7000"/>
          </a:stretch>
        </a:blipFill>
      </dgm:spPr>
    </dgm:pt>
    <dgm:pt modelId="{780453F1-AB73-41AA-8B32-9C7F49CC568A}" type="pres">
      <dgm:prSet presAssocID="{27AEA30C-B9D2-475C-B526-FDA9E32A31CE}" presName="txNode" presStyleLbl="node1" presStyleIdx="1" presStyleCnt="4" custLinFactNeighborX="22131" custLinFactNeighborY="8618">
        <dgm:presLayoutVars>
          <dgm:bulletEnabled val="1"/>
        </dgm:presLayoutVars>
      </dgm:prSet>
      <dgm:spPr/>
    </dgm:pt>
    <dgm:pt modelId="{B7414366-09E0-4AE2-959A-9C67F7879403}" type="pres">
      <dgm:prSet presAssocID="{AB6D7A01-B354-4B60-9B47-25E05487D424}" presName="sibTrans" presStyleLbl="sibTrans2D1" presStyleIdx="1" presStyleCnt="3"/>
      <dgm:spPr/>
    </dgm:pt>
    <dgm:pt modelId="{FFD3327D-3741-4D23-9E0C-9FBD5DDC5D44}" type="pres">
      <dgm:prSet presAssocID="{AB6D7A01-B354-4B60-9B47-25E05487D424}" presName="connTx" presStyleLbl="sibTrans2D1" presStyleIdx="1" presStyleCnt="3"/>
      <dgm:spPr/>
    </dgm:pt>
    <dgm:pt modelId="{AD058575-794E-43DC-8352-B240E383DFEF}" type="pres">
      <dgm:prSet presAssocID="{ADDCCC88-2778-4076-A4F3-BB36E851D813}" presName="composite" presStyleCnt="0"/>
      <dgm:spPr/>
    </dgm:pt>
    <dgm:pt modelId="{00B82E1E-A9DE-4835-AF80-B86CE4F7D1D1}" type="pres">
      <dgm:prSet presAssocID="{ADDCCC88-2778-4076-A4F3-BB36E851D813}" presName="imagSh" presStyleLbl="bgImgPlace1" presStyleIdx="2" presStyleCnt="4"/>
      <dgm:spPr>
        <a:blipFill rotWithShape="1">
          <a:blip xmlns:r="http://schemas.openxmlformats.org/officeDocument/2006/relationships" r:embed="rId3"/>
          <a:srcRect/>
          <a:stretch>
            <a:fillRect l="-21000" r="-21000"/>
          </a:stretch>
        </a:blipFill>
      </dgm:spPr>
    </dgm:pt>
    <dgm:pt modelId="{5BA485FF-7425-421A-8B08-031E5F8C996E}" type="pres">
      <dgm:prSet presAssocID="{ADDCCC88-2778-4076-A4F3-BB36E851D813}" presName="txNode" presStyleLbl="node1" presStyleIdx="2" presStyleCnt="4" custLinFactNeighborX="22131" custLinFactNeighborY="8618">
        <dgm:presLayoutVars>
          <dgm:bulletEnabled val="1"/>
        </dgm:presLayoutVars>
      </dgm:prSet>
      <dgm:spPr/>
    </dgm:pt>
    <dgm:pt modelId="{E9C3189D-BC59-4DE3-A7F2-B69D9F8089BC}" type="pres">
      <dgm:prSet presAssocID="{73832FA3-3CE0-4FFD-B52A-C2E73D0B1CAD}" presName="sibTrans" presStyleLbl="sibTrans2D1" presStyleIdx="2" presStyleCnt="3"/>
      <dgm:spPr/>
    </dgm:pt>
    <dgm:pt modelId="{8280ACD9-244F-44E8-8D33-AEE3B4DD2773}" type="pres">
      <dgm:prSet presAssocID="{73832FA3-3CE0-4FFD-B52A-C2E73D0B1CAD}" presName="connTx" presStyleLbl="sibTrans2D1" presStyleIdx="2" presStyleCnt="3"/>
      <dgm:spPr/>
    </dgm:pt>
    <dgm:pt modelId="{ECD577D6-7900-4474-9849-096210F61527}" type="pres">
      <dgm:prSet presAssocID="{8197B4B2-E559-4284-AF06-FA1BEED31B72}" presName="composite" presStyleCnt="0"/>
      <dgm:spPr/>
    </dgm:pt>
    <dgm:pt modelId="{BB83976A-8AB5-4BFD-A0D3-333A3F42BB9B}" type="pres">
      <dgm:prSet presAssocID="{8197B4B2-E559-4284-AF06-FA1BEED31B72}" presName="imagSh" presStyleLbl="bgImgPlace1" presStyleIdx="3" presStyleCnt="4"/>
      <dgm:spPr>
        <a:blipFill rotWithShape="1">
          <a:blip xmlns:r="http://schemas.openxmlformats.org/officeDocument/2006/relationships" r:embed="rId4"/>
          <a:srcRect/>
          <a:stretch>
            <a:fillRect l="-2000" r="-2000"/>
          </a:stretch>
        </a:blipFill>
      </dgm:spPr>
    </dgm:pt>
    <dgm:pt modelId="{E877F6CA-7341-4FD0-82A6-6243A67615A0}" type="pres">
      <dgm:prSet presAssocID="{8197B4B2-E559-4284-AF06-FA1BEED31B72}" presName="txNode" presStyleLbl="node1" presStyleIdx="3" presStyleCnt="4" custLinFactNeighborX="22131" custLinFactNeighborY="8618">
        <dgm:presLayoutVars>
          <dgm:bulletEnabled val="1"/>
        </dgm:presLayoutVars>
      </dgm:prSet>
      <dgm:spPr/>
    </dgm:pt>
  </dgm:ptLst>
  <dgm:cxnLst>
    <dgm:cxn modelId="{5DACCF13-78A8-4E11-AAA8-DF238B23EA1F}" srcId="{27AEA30C-B9D2-475C-B526-FDA9E32A31CE}" destId="{DE3F9766-E577-4118-96C9-AAF6D7EB87FF}" srcOrd="1" destOrd="0" parTransId="{79412ABC-77AB-4A8C-B613-C8EC782BF43B}" sibTransId="{E233513A-CA98-4912-97F9-1C94C0AE766C}"/>
    <dgm:cxn modelId="{28BFFE20-2ABB-48E2-AA2E-6F934A2BCA2D}" srcId="{8197B4B2-E559-4284-AF06-FA1BEED31B72}" destId="{8A8EC649-A0BB-4B23-87B5-DCF117A2E728}" srcOrd="0" destOrd="0" parTransId="{965FDF24-0177-4192-A036-3738BBD17BC6}" sibTransId="{D792CED9-25DB-483B-BA53-898A6211E58D}"/>
    <dgm:cxn modelId="{F466A124-F897-4E29-9BB0-45F49D2C2782}" type="presOf" srcId="{69AAD11C-7152-4AEF-864C-A2D6C484A8E8}" destId="{5BA485FF-7425-421A-8B08-031E5F8C996E}" srcOrd="0" destOrd="2" presId="urn:microsoft.com/office/officeart/2005/8/layout/hProcess10"/>
    <dgm:cxn modelId="{44B91429-D6FC-4241-B96C-93C223490DAD}" type="presOf" srcId="{8197B4B2-E559-4284-AF06-FA1BEED31B72}" destId="{E877F6CA-7341-4FD0-82A6-6243A67615A0}" srcOrd="0" destOrd="0" presId="urn:microsoft.com/office/officeart/2005/8/layout/hProcess10"/>
    <dgm:cxn modelId="{CC14DD31-3235-4519-A261-D1270210CBD0}" srcId="{E993D42F-7FF1-45BE-B516-4EE51A7B96A2}" destId="{ADDCCC88-2778-4076-A4F3-BB36E851D813}" srcOrd="2" destOrd="0" parTransId="{EAAA1B11-BC69-4A2A-B282-31F7E7789B31}" sibTransId="{73832FA3-3CE0-4FFD-B52A-C2E73D0B1CAD}"/>
    <dgm:cxn modelId="{7C93F340-65B5-4AF6-87A8-65971554FB48}" type="presOf" srcId="{098F7012-5EBC-49F7-9F3F-372B881E438D}" destId="{78348F53-F133-422D-B905-F8D3DAB6AC8F}" srcOrd="0" destOrd="2" presId="urn:microsoft.com/office/officeart/2005/8/layout/hProcess10"/>
    <dgm:cxn modelId="{91CA675B-D177-48DE-A0D6-CF56AFC5A17F}" type="presOf" srcId="{73832FA3-3CE0-4FFD-B52A-C2E73D0B1CAD}" destId="{E9C3189D-BC59-4DE3-A7F2-B69D9F8089BC}" srcOrd="0" destOrd="0" presId="urn:microsoft.com/office/officeart/2005/8/layout/hProcess10"/>
    <dgm:cxn modelId="{E3DF6D42-6B21-4533-BF2B-D8ECA9E0D879}" srcId="{ADDCCC88-2778-4076-A4F3-BB36E851D813}" destId="{C7866984-01E1-4762-872E-5878E3CBD7A0}" srcOrd="0" destOrd="0" parTransId="{E29F7498-4F1B-4040-B329-99F7A142A4C5}" sibTransId="{07BCDFA9-C638-4B85-A035-25BC2EF2D791}"/>
    <dgm:cxn modelId="{E1507744-9EBF-406A-966B-94A985180511}" srcId="{E993D42F-7FF1-45BE-B516-4EE51A7B96A2}" destId="{A8E74135-D0BC-459C-8AFA-7AF1AD0132BD}" srcOrd="0" destOrd="0" parTransId="{7C26CD83-C9FA-46FC-AF8B-F0D1A03C09F7}" sibTransId="{55B15426-7CDA-4EDC-AEE0-BC2130FDB641}"/>
    <dgm:cxn modelId="{7FC8F665-A510-4BD1-835C-3AA397087ABD}" type="presOf" srcId="{BB7CD8CD-DD90-4370-90B3-6FE8F30F46A2}" destId="{78348F53-F133-422D-B905-F8D3DAB6AC8F}" srcOrd="0" destOrd="1" presId="urn:microsoft.com/office/officeart/2005/8/layout/hProcess10"/>
    <dgm:cxn modelId="{6EFE3D4C-7A28-42ED-8E80-7C287ACF086C}" type="presOf" srcId="{27AEA30C-B9D2-475C-B526-FDA9E32A31CE}" destId="{780453F1-AB73-41AA-8B32-9C7F49CC568A}" srcOrd="0" destOrd="0" presId="urn:microsoft.com/office/officeart/2005/8/layout/hProcess10"/>
    <dgm:cxn modelId="{0D637671-4003-436F-BB64-7A032F6E6945}" type="presOf" srcId="{AB6D7A01-B354-4B60-9B47-25E05487D424}" destId="{FFD3327D-3741-4D23-9E0C-9FBD5DDC5D44}" srcOrd="1" destOrd="0" presId="urn:microsoft.com/office/officeart/2005/8/layout/hProcess10"/>
    <dgm:cxn modelId="{6674C351-A172-4B98-86AB-34B9C4B4AF0E}" srcId="{E993D42F-7FF1-45BE-B516-4EE51A7B96A2}" destId="{27AEA30C-B9D2-475C-B526-FDA9E32A31CE}" srcOrd="1" destOrd="0" parTransId="{5142396F-3BFA-4D67-960E-ED9A4535592A}" sibTransId="{AB6D7A01-B354-4B60-9B47-25E05487D424}"/>
    <dgm:cxn modelId="{9B2D8653-1DA2-4762-9B7D-8A1AF2D1ACEC}" type="presOf" srcId="{ADDCCC88-2778-4076-A4F3-BB36E851D813}" destId="{5BA485FF-7425-421A-8B08-031E5F8C996E}" srcOrd="0" destOrd="0" presId="urn:microsoft.com/office/officeart/2005/8/layout/hProcess10"/>
    <dgm:cxn modelId="{4BEB4856-10E8-4626-ACAC-11BFC4580BBF}" type="presOf" srcId="{55B15426-7CDA-4EDC-AEE0-BC2130FDB641}" destId="{4A7B2099-FFD8-4CD8-9437-3A27C7A5D0BE}" srcOrd="0" destOrd="0" presId="urn:microsoft.com/office/officeart/2005/8/layout/hProcess10"/>
    <dgm:cxn modelId="{24FF1E77-63AE-4EFD-89E4-B377A7B39FB1}" type="presOf" srcId="{1CA8BADC-CF26-4D6B-A1CC-BBC4AC412887}" destId="{780453F1-AB73-41AA-8B32-9C7F49CC568A}" srcOrd="0" destOrd="1" presId="urn:microsoft.com/office/officeart/2005/8/layout/hProcess10"/>
    <dgm:cxn modelId="{F1B4AD77-2B96-4DAF-A54D-009233352794}" type="presOf" srcId="{55B15426-7CDA-4EDC-AEE0-BC2130FDB641}" destId="{C34E0215-6F79-4CF4-9CEE-483290179AD9}" srcOrd="1" destOrd="0" presId="urn:microsoft.com/office/officeart/2005/8/layout/hProcess10"/>
    <dgm:cxn modelId="{1DD37C87-2992-47A6-9029-B372560FF1D1}" srcId="{27AEA30C-B9D2-475C-B526-FDA9E32A31CE}" destId="{1CA8BADC-CF26-4D6B-A1CC-BBC4AC412887}" srcOrd="0" destOrd="0" parTransId="{39B70E0A-6DEF-4BAB-80E4-A9452E530472}" sibTransId="{3B7D9070-94AE-4787-BEBC-6660A11C6A3A}"/>
    <dgm:cxn modelId="{4FE1BB8E-2C0E-4091-B245-D60E40D7AEF5}" type="presOf" srcId="{8A8EC649-A0BB-4B23-87B5-DCF117A2E728}" destId="{E877F6CA-7341-4FD0-82A6-6243A67615A0}" srcOrd="0" destOrd="1" presId="urn:microsoft.com/office/officeart/2005/8/layout/hProcess10"/>
    <dgm:cxn modelId="{4CA1D093-1C1F-46A7-9741-67C9F6CD78DC}" srcId="{ADDCCC88-2778-4076-A4F3-BB36E851D813}" destId="{69AAD11C-7152-4AEF-864C-A2D6C484A8E8}" srcOrd="1" destOrd="0" parTransId="{ED0BA5FD-8DE6-4831-8C68-FFEC4C67F416}" sibTransId="{5021A189-81D4-44C8-BDF5-7CE941CCF01A}"/>
    <dgm:cxn modelId="{2BA9FAA6-B879-4480-AA97-CD000F612166}" type="presOf" srcId="{E993D42F-7FF1-45BE-B516-4EE51A7B96A2}" destId="{5041EB9C-A3E8-4EBE-8A10-E7B67473DDFD}" srcOrd="0" destOrd="0" presId="urn:microsoft.com/office/officeart/2005/8/layout/hProcess10"/>
    <dgm:cxn modelId="{C2B781AC-2281-4AE6-9B21-5342544972B0}" srcId="{E993D42F-7FF1-45BE-B516-4EE51A7B96A2}" destId="{8197B4B2-E559-4284-AF06-FA1BEED31B72}" srcOrd="3" destOrd="0" parTransId="{99CD1A4F-B716-4607-9410-71BFEE6086EA}" sibTransId="{8608FDEF-67A6-4AA1-BEA5-EE69D0955294}"/>
    <dgm:cxn modelId="{DEF1BDB4-99DC-4857-BC45-5F6DDD606024}" srcId="{A8E74135-D0BC-459C-8AFA-7AF1AD0132BD}" destId="{098F7012-5EBC-49F7-9F3F-372B881E438D}" srcOrd="1" destOrd="0" parTransId="{D39CC5EE-8442-4D24-BB55-4E33840E2691}" sibTransId="{628A5271-9790-47E9-BC67-B07D36F3EBB7}"/>
    <dgm:cxn modelId="{7DC02FD0-7B87-40D3-942E-A14C59D3AF07}" type="presOf" srcId="{73832FA3-3CE0-4FFD-B52A-C2E73D0B1CAD}" destId="{8280ACD9-244F-44E8-8D33-AEE3B4DD2773}" srcOrd="1" destOrd="0" presId="urn:microsoft.com/office/officeart/2005/8/layout/hProcess10"/>
    <dgm:cxn modelId="{FFC5FDD1-0531-4622-B852-2357D457B759}" type="presOf" srcId="{C7866984-01E1-4762-872E-5878E3CBD7A0}" destId="{5BA485FF-7425-421A-8B08-031E5F8C996E}" srcOrd="0" destOrd="1" presId="urn:microsoft.com/office/officeart/2005/8/layout/hProcess10"/>
    <dgm:cxn modelId="{3CF86DD4-F149-4322-A7BD-6D6DAC76F000}" srcId="{A8E74135-D0BC-459C-8AFA-7AF1AD0132BD}" destId="{BB7CD8CD-DD90-4370-90B3-6FE8F30F46A2}" srcOrd="0" destOrd="0" parTransId="{D25DEB41-B4D7-4D39-8A63-BEE7B6BF541A}" sibTransId="{EB062091-CB83-46F2-BD61-AF65E782618D}"/>
    <dgm:cxn modelId="{94BA77D9-67B8-434F-89A1-74543DD56865}" type="presOf" srcId="{DE3F9766-E577-4118-96C9-AAF6D7EB87FF}" destId="{780453F1-AB73-41AA-8B32-9C7F49CC568A}" srcOrd="0" destOrd="2" presId="urn:microsoft.com/office/officeart/2005/8/layout/hProcess10"/>
    <dgm:cxn modelId="{D8DB16DC-DF92-4B52-91D7-BE79BE65E58A}" type="presOf" srcId="{A8E74135-D0BC-459C-8AFA-7AF1AD0132BD}" destId="{78348F53-F133-422D-B905-F8D3DAB6AC8F}" srcOrd="0" destOrd="0" presId="urn:microsoft.com/office/officeart/2005/8/layout/hProcess10"/>
    <dgm:cxn modelId="{5B857BDD-CCB2-45BF-9C62-DCFE2D1E3EB7}" type="presOf" srcId="{AB6D7A01-B354-4B60-9B47-25E05487D424}" destId="{B7414366-09E0-4AE2-959A-9C67F7879403}" srcOrd="0" destOrd="0" presId="urn:microsoft.com/office/officeart/2005/8/layout/hProcess10"/>
    <dgm:cxn modelId="{F01C68F0-84D3-4771-9EDC-26FAAD813A57}" type="presOf" srcId="{0C6EB5C6-A54D-4058-95E9-AC5DB7526861}" destId="{E877F6CA-7341-4FD0-82A6-6243A67615A0}" srcOrd="0" destOrd="2" presId="urn:microsoft.com/office/officeart/2005/8/layout/hProcess10"/>
    <dgm:cxn modelId="{FC180CF3-8003-4C87-AFAC-512916CE07C9}" srcId="{8197B4B2-E559-4284-AF06-FA1BEED31B72}" destId="{0C6EB5C6-A54D-4058-95E9-AC5DB7526861}" srcOrd="1" destOrd="0" parTransId="{E086DB7B-E0EE-4E10-9358-1EB4942A10B4}" sibTransId="{E8E04B10-E3B0-41F8-A533-556A81C358A8}"/>
    <dgm:cxn modelId="{2873FBE3-A44E-422C-8A18-837230CDC563}" type="presParOf" srcId="{5041EB9C-A3E8-4EBE-8A10-E7B67473DDFD}" destId="{10AD2842-29BD-46ED-A209-74CB249DE45D}" srcOrd="0" destOrd="0" presId="urn:microsoft.com/office/officeart/2005/8/layout/hProcess10"/>
    <dgm:cxn modelId="{B47AB071-CF4D-4E2D-9964-21DF9A3F8696}" type="presParOf" srcId="{10AD2842-29BD-46ED-A209-74CB249DE45D}" destId="{66725FD5-E31F-4987-BE62-C834B25FA6B7}" srcOrd="0" destOrd="0" presId="urn:microsoft.com/office/officeart/2005/8/layout/hProcess10"/>
    <dgm:cxn modelId="{FF8DEB14-A22A-43FA-915E-680B965FBA7E}" type="presParOf" srcId="{10AD2842-29BD-46ED-A209-74CB249DE45D}" destId="{78348F53-F133-422D-B905-F8D3DAB6AC8F}" srcOrd="1" destOrd="0" presId="urn:microsoft.com/office/officeart/2005/8/layout/hProcess10"/>
    <dgm:cxn modelId="{BE9357A3-D917-473F-9343-F918CF02A3E1}" type="presParOf" srcId="{5041EB9C-A3E8-4EBE-8A10-E7B67473DDFD}" destId="{4A7B2099-FFD8-4CD8-9437-3A27C7A5D0BE}" srcOrd="1" destOrd="0" presId="urn:microsoft.com/office/officeart/2005/8/layout/hProcess10"/>
    <dgm:cxn modelId="{99ACD2BC-FFFB-4FE6-B664-EB5B34AA3110}" type="presParOf" srcId="{4A7B2099-FFD8-4CD8-9437-3A27C7A5D0BE}" destId="{C34E0215-6F79-4CF4-9CEE-483290179AD9}" srcOrd="0" destOrd="0" presId="urn:microsoft.com/office/officeart/2005/8/layout/hProcess10"/>
    <dgm:cxn modelId="{38CE2C85-5137-4C81-B1B9-436D447D81AD}" type="presParOf" srcId="{5041EB9C-A3E8-4EBE-8A10-E7B67473DDFD}" destId="{8F387C54-872B-4A32-AC9D-692E1256CA77}" srcOrd="2" destOrd="0" presId="urn:microsoft.com/office/officeart/2005/8/layout/hProcess10"/>
    <dgm:cxn modelId="{4E478412-BEC3-49E2-AF7B-1B024E5204F2}" type="presParOf" srcId="{8F387C54-872B-4A32-AC9D-692E1256CA77}" destId="{B37F2148-ED83-4058-893B-6BE37943FA39}" srcOrd="0" destOrd="0" presId="urn:microsoft.com/office/officeart/2005/8/layout/hProcess10"/>
    <dgm:cxn modelId="{65DD7D56-2BD0-4B76-A6E0-3F57AB45A66C}" type="presParOf" srcId="{8F387C54-872B-4A32-AC9D-692E1256CA77}" destId="{780453F1-AB73-41AA-8B32-9C7F49CC568A}" srcOrd="1" destOrd="0" presId="urn:microsoft.com/office/officeart/2005/8/layout/hProcess10"/>
    <dgm:cxn modelId="{7A43220C-D396-434F-ADB3-7D983858031B}" type="presParOf" srcId="{5041EB9C-A3E8-4EBE-8A10-E7B67473DDFD}" destId="{B7414366-09E0-4AE2-959A-9C67F7879403}" srcOrd="3" destOrd="0" presId="urn:microsoft.com/office/officeart/2005/8/layout/hProcess10"/>
    <dgm:cxn modelId="{5C711895-310C-4E50-92D6-5AC95FD7B5A1}" type="presParOf" srcId="{B7414366-09E0-4AE2-959A-9C67F7879403}" destId="{FFD3327D-3741-4D23-9E0C-9FBD5DDC5D44}" srcOrd="0" destOrd="0" presId="urn:microsoft.com/office/officeart/2005/8/layout/hProcess10"/>
    <dgm:cxn modelId="{BB7C7766-D4FA-4697-927A-5344D8DA91D7}" type="presParOf" srcId="{5041EB9C-A3E8-4EBE-8A10-E7B67473DDFD}" destId="{AD058575-794E-43DC-8352-B240E383DFEF}" srcOrd="4" destOrd="0" presId="urn:microsoft.com/office/officeart/2005/8/layout/hProcess10"/>
    <dgm:cxn modelId="{52922029-ADC2-4D27-ADB5-79D7E49AD2AD}" type="presParOf" srcId="{AD058575-794E-43DC-8352-B240E383DFEF}" destId="{00B82E1E-A9DE-4835-AF80-B86CE4F7D1D1}" srcOrd="0" destOrd="0" presId="urn:microsoft.com/office/officeart/2005/8/layout/hProcess10"/>
    <dgm:cxn modelId="{D3495FF2-59DB-4071-952B-54FBEE37EE4E}" type="presParOf" srcId="{AD058575-794E-43DC-8352-B240E383DFEF}" destId="{5BA485FF-7425-421A-8B08-031E5F8C996E}" srcOrd="1" destOrd="0" presId="urn:microsoft.com/office/officeart/2005/8/layout/hProcess10"/>
    <dgm:cxn modelId="{DEE4720C-9085-4695-99AF-894947503F75}" type="presParOf" srcId="{5041EB9C-A3E8-4EBE-8A10-E7B67473DDFD}" destId="{E9C3189D-BC59-4DE3-A7F2-B69D9F8089BC}" srcOrd="5" destOrd="0" presId="urn:microsoft.com/office/officeart/2005/8/layout/hProcess10"/>
    <dgm:cxn modelId="{9BE28201-6338-4FD3-86A8-D65C1D8BFB60}" type="presParOf" srcId="{E9C3189D-BC59-4DE3-A7F2-B69D9F8089BC}" destId="{8280ACD9-244F-44E8-8D33-AEE3B4DD2773}" srcOrd="0" destOrd="0" presId="urn:microsoft.com/office/officeart/2005/8/layout/hProcess10"/>
    <dgm:cxn modelId="{6DF2CE16-BEB7-4930-9FE8-353CEA1FB2C9}" type="presParOf" srcId="{5041EB9C-A3E8-4EBE-8A10-E7B67473DDFD}" destId="{ECD577D6-7900-4474-9849-096210F61527}" srcOrd="6" destOrd="0" presId="urn:microsoft.com/office/officeart/2005/8/layout/hProcess10"/>
    <dgm:cxn modelId="{89C4B9A5-A882-4011-B822-0BF69C51A761}" type="presParOf" srcId="{ECD577D6-7900-4474-9849-096210F61527}" destId="{BB83976A-8AB5-4BFD-A0D3-333A3F42BB9B}" srcOrd="0" destOrd="0" presId="urn:microsoft.com/office/officeart/2005/8/layout/hProcess10"/>
    <dgm:cxn modelId="{05102EA6-B914-4EA7-BE15-201B460C7A44}" type="presParOf" srcId="{ECD577D6-7900-4474-9849-096210F61527}" destId="{E877F6CA-7341-4FD0-82A6-6243A67615A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25FD5-E31F-4987-BE62-C834B25FA6B7}">
      <dsp:nvSpPr>
        <dsp:cNvPr id="0" name=""/>
        <dsp:cNvSpPr/>
      </dsp:nvSpPr>
      <dsp:spPr>
        <a:xfrm>
          <a:off x="1153" y="566957"/>
          <a:ext cx="1502207" cy="1502207"/>
        </a:xfrm>
        <a:prstGeom prst="roundRect">
          <a:avLst>
            <a:gd name="adj" fmla="val 10000"/>
          </a:avLst>
        </a:prstGeom>
        <a:blipFill rotWithShape="1">
          <a:blip xmlns:r="http://schemas.openxmlformats.org/officeDocument/2006/relationships" r:embed="rId1"/>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348F53-F133-422D-B905-F8D3DAB6AC8F}">
      <dsp:nvSpPr>
        <dsp:cNvPr id="0" name=""/>
        <dsp:cNvSpPr/>
      </dsp:nvSpPr>
      <dsp:spPr>
        <a:xfrm>
          <a:off x="578152" y="1597742"/>
          <a:ext cx="1502207" cy="15022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dirty="0"/>
            <a:t>Data Cleaning &amp; Preprocessing</a:t>
          </a:r>
        </a:p>
        <a:p>
          <a:pPr marL="57150" lvl="1" indent="-57150" algn="l" defTabSz="444500">
            <a:lnSpc>
              <a:spcPct val="90000"/>
            </a:lnSpc>
            <a:spcBef>
              <a:spcPct val="0"/>
            </a:spcBef>
            <a:spcAft>
              <a:spcPct val="15000"/>
            </a:spcAft>
            <a:buChar char="•"/>
          </a:pPr>
          <a:r>
            <a:rPr lang="en-US" sz="1000" kern="1200" dirty="0"/>
            <a:t>Removed duplicated records and missing values</a:t>
          </a:r>
          <a:endParaRPr lang="en-IN" sz="1000" kern="1200" dirty="0"/>
        </a:p>
        <a:p>
          <a:pPr marL="57150" lvl="1" indent="-57150" algn="l" defTabSz="444500">
            <a:lnSpc>
              <a:spcPct val="90000"/>
            </a:lnSpc>
            <a:spcBef>
              <a:spcPct val="0"/>
            </a:spcBef>
            <a:spcAft>
              <a:spcPct val="15000"/>
            </a:spcAft>
            <a:buChar char="•"/>
          </a:pPr>
          <a:r>
            <a:rPr lang="en-US" sz="1000" kern="1200" dirty="0"/>
            <a:t>Converted budget ,revenue etc. to numerical format</a:t>
          </a:r>
          <a:endParaRPr lang="en-IN" sz="1000" kern="1200" dirty="0"/>
        </a:p>
      </dsp:txBody>
      <dsp:txXfrm>
        <a:off x="622150" y="1641740"/>
        <a:ext cx="1414211" cy="1414211"/>
      </dsp:txXfrm>
    </dsp:sp>
    <dsp:sp modelId="{4A7B2099-FFD8-4CD8-9437-3A27C7A5D0BE}">
      <dsp:nvSpPr>
        <dsp:cNvPr id="0" name=""/>
        <dsp:cNvSpPr/>
      </dsp:nvSpPr>
      <dsp:spPr>
        <a:xfrm>
          <a:off x="1792719" y="1137581"/>
          <a:ext cx="289358" cy="3609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792719" y="1209773"/>
        <a:ext cx="202551" cy="216575"/>
      </dsp:txXfrm>
    </dsp:sp>
    <dsp:sp modelId="{B37F2148-ED83-4058-893B-6BE37943FA39}">
      <dsp:nvSpPr>
        <dsp:cNvPr id="0" name=""/>
        <dsp:cNvSpPr/>
      </dsp:nvSpPr>
      <dsp:spPr>
        <a:xfrm>
          <a:off x="2330098" y="566957"/>
          <a:ext cx="1502207" cy="1502207"/>
        </a:xfrm>
        <a:prstGeom prst="roundRect">
          <a:avLst>
            <a:gd name="adj" fmla="val 10000"/>
          </a:avLst>
        </a:prstGeom>
        <a:blipFill rotWithShape="1">
          <a:blip xmlns:r="http://schemas.openxmlformats.org/officeDocument/2006/relationships" r:embed="rId2"/>
          <a:srcRect/>
          <a:stretch>
            <a:fillRect l="-7000" r="-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0453F1-AB73-41AA-8B32-9C7F49CC568A}">
      <dsp:nvSpPr>
        <dsp:cNvPr id="0" name=""/>
        <dsp:cNvSpPr/>
      </dsp:nvSpPr>
      <dsp:spPr>
        <a:xfrm>
          <a:off x="2907097" y="1597742"/>
          <a:ext cx="1502207" cy="15022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Exploratory Data Analysis (EDA)</a:t>
          </a:r>
          <a:endParaRPr lang="en-IN" sz="1300" kern="1200" dirty="0"/>
        </a:p>
        <a:p>
          <a:pPr marL="57150" lvl="1" indent="-57150" algn="l" defTabSz="444500">
            <a:lnSpc>
              <a:spcPct val="90000"/>
            </a:lnSpc>
            <a:spcBef>
              <a:spcPct val="0"/>
            </a:spcBef>
            <a:spcAft>
              <a:spcPct val="15000"/>
            </a:spcAft>
            <a:buChar char="•"/>
          </a:pPr>
          <a:r>
            <a:rPr lang="en-US" sz="1000" kern="1200" dirty="0"/>
            <a:t>Trend identification among various datasets</a:t>
          </a:r>
          <a:endParaRPr lang="en-IN" sz="1000" kern="1200" dirty="0"/>
        </a:p>
        <a:p>
          <a:pPr marL="57150" lvl="1" indent="-57150" algn="l" defTabSz="444500">
            <a:lnSpc>
              <a:spcPct val="90000"/>
            </a:lnSpc>
            <a:spcBef>
              <a:spcPct val="0"/>
            </a:spcBef>
            <a:spcAft>
              <a:spcPct val="15000"/>
            </a:spcAft>
            <a:buChar char="•"/>
          </a:pPr>
          <a:r>
            <a:rPr lang="en-US" sz="1000" kern="1200" dirty="0"/>
            <a:t>Finding correlations between various attributes</a:t>
          </a:r>
          <a:endParaRPr lang="en-IN" sz="1000" kern="1200" dirty="0"/>
        </a:p>
      </dsp:txBody>
      <dsp:txXfrm>
        <a:off x="2951095" y="1641740"/>
        <a:ext cx="1414211" cy="1414211"/>
      </dsp:txXfrm>
    </dsp:sp>
    <dsp:sp modelId="{B7414366-09E0-4AE2-959A-9C67F7879403}">
      <dsp:nvSpPr>
        <dsp:cNvPr id="0" name=""/>
        <dsp:cNvSpPr/>
      </dsp:nvSpPr>
      <dsp:spPr>
        <a:xfrm>
          <a:off x="4121664" y="1137581"/>
          <a:ext cx="289358" cy="3609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121664" y="1209773"/>
        <a:ext cx="202551" cy="216575"/>
      </dsp:txXfrm>
    </dsp:sp>
    <dsp:sp modelId="{00B82E1E-A9DE-4835-AF80-B86CE4F7D1D1}">
      <dsp:nvSpPr>
        <dsp:cNvPr id="0" name=""/>
        <dsp:cNvSpPr/>
      </dsp:nvSpPr>
      <dsp:spPr>
        <a:xfrm>
          <a:off x="4659043" y="566957"/>
          <a:ext cx="1502207" cy="1502207"/>
        </a:xfrm>
        <a:prstGeom prst="roundRect">
          <a:avLst>
            <a:gd name="adj" fmla="val 10000"/>
          </a:avLst>
        </a:prstGeom>
        <a:blipFill rotWithShape="1">
          <a:blip xmlns:r="http://schemas.openxmlformats.org/officeDocument/2006/relationships" r:embed="rId3"/>
          <a:srcRect/>
          <a:stretch>
            <a:fillRect l="-21000" r="-2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485FF-7425-421A-8B08-031E5F8C996E}">
      <dsp:nvSpPr>
        <dsp:cNvPr id="0" name=""/>
        <dsp:cNvSpPr/>
      </dsp:nvSpPr>
      <dsp:spPr>
        <a:xfrm>
          <a:off x="5236042" y="1597742"/>
          <a:ext cx="1502207" cy="15022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Filter &amp; Selection Criteria</a:t>
          </a:r>
          <a:endParaRPr lang="en-IN" sz="1300" kern="1200" dirty="0"/>
        </a:p>
        <a:p>
          <a:pPr marL="57150" lvl="1" indent="-57150" algn="l" defTabSz="444500">
            <a:lnSpc>
              <a:spcPct val="90000"/>
            </a:lnSpc>
            <a:spcBef>
              <a:spcPct val="0"/>
            </a:spcBef>
            <a:spcAft>
              <a:spcPct val="15000"/>
            </a:spcAft>
            <a:buChar char="•"/>
          </a:pPr>
          <a:r>
            <a:rPr lang="en-US" sz="1000" kern="1200" dirty="0"/>
            <a:t>Applying constrains for best animes that can be streamed</a:t>
          </a:r>
          <a:endParaRPr lang="en-IN" sz="1000" kern="1200" dirty="0"/>
        </a:p>
        <a:p>
          <a:pPr marL="57150" lvl="1" indent="-57150" algn="l" defTabSz="444500">
            <a:lnSpc>
              <a:spcPct val="90000"/>
            </a:lnSpc>
            <a:spcBef>
              <a:spcPct val="0"/>
            </a:spcBef>
            <a:spcAft>
              <a:spcPct val="15000"/>
            </a:spcAft>
            <a:buChar char="•"/>
          </a:pPr>
          <a:r>
            <a:rPr lang="en-US" sz="1000" kern="1200" dirty="0"/>
            <a:t>Saved the list of animes in another CSV file</a:t>
          </a:r>
          <a:endParaRPr lang="en-IN" sz="1000" kern="1200" dirty="0"/>
        </a:p>
      </dsp:txBody>
      <dsp:txXfrm>
        <a:off x="5280040" y="1641740"/>
        <a:ext cx="1414211" cy="1414211"/>
      </dsp:txXfrm>
    </dsp:sp>
    <dsp:sp modelId="{E9C3189D-BC59-4DE3-A7F2-B69D9F8089BC}">
      <dsp:nvSpPr>
        <dsp:cNvPr id="0" name=""/>
        <dsp:cNvSpPr/>
      </dsp:nvSpPr>
      <dsp:spPr>
        <a:xfrm>
          <a:off x="6450609" y="1137581"/>
          <a:ext cx="289358" cy="3609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450609" y="1209773"/>
        <a:ext cx="202551" cy="216575"/>
      </dsp:txXfrm>
    </dsp:sp>
    <dsp:sp modelId="{BB83976A-8AB5-4BFD-A0D3-333A3F42BB9B}">
      <dsp:nvSpPr>
        <dsp:cNvPr id="0" name=""/>
        <dsp:cNvSpPr/>
      </dsp:nvSpPr>
      <dsp:spPr>
        <a:xfrm>
          <a:off x="6987988" y="566957"/>
          <a:ext cx="1502207" cy="1502207"/>
        </a:xfrm>
        <a:prstGeom prst="roundRect">
          <a:avLst>
            <a:gd name="adj" fmla="val 10000"/>
          </a:avLst>
        </a:prstGeom>
        <a:blipFill rotWithShape="1">
          <a:blip xmlns:r="http://schemas.openxmlformats.org/officeDocument/2006/relationships" r:embed="rId4"/>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77F6CA-7341-4FD0-82A6-6243A67615A0}">
      <dsp:nvSpPr>
        <dsp:cNvPr id="0" name=""/>
        <dsp:cNvSpPr/>
      </dsp:nvSpPr>
      <dsp:spPr>
        <a:xfrm>
          <a:off x="7233687" y="1597742"/>
          <a:ext cx="1502207" cy="15022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Visualization &amp; Decision-making</a:t>
          </a:r>
          <a:endParaRPr lang="en-IN" sz="1300" kern="1200" dirty="0"/>
        </a:p>
        <a:p>
          <a:pPr marL="57150" lvl="1" indent="-57150" algn="l" defTabSz="444500">
            <a:lnSpc>
              <a:spcPct val="90000"/>
            </a:lnSpc>
            <a:spcBef>
              <a:spcPct val="0"/>
            </a:spcBef>
            <a:spcAft>
              <a:spcPct val="15000"/>
            </a:spcAft>
            <a:buChar char="•"/>
          </a:pPr>
          <a:r>
            <a:rPr lang="en-US" sz="1000" kern="1200" dirty="0"/>
            <a:t>Used Matplotlib &amp; Seaborn for visuals                 </a:t>
          </a:r>
          <a:endParaRPr lang="en-IN" sz="1000" kern="1200" dirty="0"/>
        </a:p>
        <a:p>
          <a:pPr marL="57150" lvl="1" indent="-57150" algn="l" defTabSz="444500">
            <a:lnSpc>
              <a:spcPct val="90000"/>
            </a:lnSpc>
            <a:spcBef>
              <a:spcPct val="0"/>
            </a:spcBef>
            <a:spcAft>
              <a:spcPct val="15000"/>
            </a:spcAft>
            <a:buChar char="•"/>
          </a:pPr>
          <a:r>
            <a:rPr lang="en-US" sz="1000" kern="1200" dirty="0"/>
            <a:t>Ranked anime based on ROI, engagement</a:t>
          </a:r>
          <a:endParaRPr lang="en-IN" sz="1000" kern="1200" dirty="0"/>
        </a:p>
      </dsp:txBody>
      <dsp:txXfrm>
        <a:off x="7277685" y="1641740"/>
        <a:ext cx="1414211" cy="14142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3/2/2025</a:t>
            </a:fld>
            <a:endParaRPr lang="en-US" dirty="0"/>
          </a:p>
        </p:txBody>
      </p:sp>
    </p:spTree>
    <p:extLst>
      <p:ext uri="{BB962C8B-B14F-4D97-AF65-F5344CB8AC3E}">
        <p14:creationId xmlns:p14="http://schemas.microsoft.com/office/powerpoint/2010/main" val="353030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6" r:id="rId18"/>
    <p:sldLayoutId id="2147483769" r:id="rId19"/>
    <p:sldLayoutId id="214748369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jfif"/><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c93e7473-f769-4c51-ad6a-9d7fde7a9e02?pbi_source=desktop" TargetMode="External"/><Relationship Id="rId2" Type="http://schemas.openxmlformats.org/officeDocument/2006/relationships/image" Target="../media/image1.jfi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954156" y="4109746"/>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Rectangle 2">
            <a:extLst>
              <a:ext uri="{FF2B5EF4-FFF2-40B4-BE49-F238E27FC236}">
                <a16:creationId xmlns:a16="http://schemas.microsoft.com/office/drawing/2014/main" id="{F7535157-9AAB-1B8E-075B-41E00669DA97}"/>
              </a:ext>
            </a:extLst>
          </p:cNvPr>
          <p:cNvSpPr>
            <a:spLocks noGrp="1" noChangeArrowheads="1"/>
          </p:cNvSpPr>
          <p:nvPr>
            <p:ph type="body" sz="quarter" idx="11"/>
          </p:nvPr>
        </p:nvSpPr>
        <p:spPr bwMode="auto">
          <a:xfrm>
            <a:off x="7315614" y="3655498"/>
            <a:ext cx="3458403"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Team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bg2">
                    <a:lumMod val="25000"/>
                  </a:schemeClr>
                </a:solidFill>
                <a:effectLst/>
                <a:latin typeface="Inter"/>
              </a:rPr>
              <a:t>Abdulraqeeb437</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chemeClr val="bg2">
                  <a:lumMod val="25000"/>
                </a:schemeClr>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Team Members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r>
              <a:rPr kumimoji="0" lang="en-US" altLang="en-US" i="0" u="none" strike="noStrike" cap="none" normalizeH="0" baseline="0" dirty="0">
                <a:ln>
                  <a:noFill/>
                </a:ln>
                <a:solidFill>
                  <a:schemeClr val="bg2">
                    <a:lumMod val="25000"/>
                  </a:schemeClr>
                </a:solidFill>
                <a:effectLst/>
                <a:latin typeface="Inter"/>
              </a:rPr>
              <a:t>Abdul Raqeeb</a:t>
            </a:r>
          </a:p>
          <a:p>
            <a:pPr marR="0" lvl="0" algn="l" defTabSz="914400" rtl="0" eaLnBrk="0" fontAlgn="base" latinLnBrk="0" hangingPunct="0">
              <a:lnSpc>
                <a:spcPct val="100000"/>
              </a:lnSpc>
              <a:spcBef>
                <a:spcPct val="0"/>
              </a:spcBef>
              <a:spcAft>
                <a:spcPct val="0"/>
              </a:spcAft>
              <a:buClrTx/>
              <a:buSzTx/>
              <a:tabLst/>
            </a:pPr>
            <a:r>
              <a:rPr lang="en-US" altLang="en-US" sz="1400" b="0" dirty="0">
                <a:solidFill>
                  <a:schemeClr val="bg2">
                    <a:lumMod val="25000"/>
                  </a:schemeClr>
                </a:solidFill>
                <a:latin typeface="Inter"/>
              </a:rPr>
              <a:t>          (</a:t>
            </a:r>
            <a:r>
              <a:rPr kumimoji="0" lang="en-US" altLang="en-US" sz="1400" b="0" i="0" u="none" strike="noStrike" cap="none" normalizeH="0" baseline="0" dirty="0">
                <a:ln>
                  <a:noFill/>
                </a:ln>
                <a:solidFill>
                  <a:schemeClr val="bg2">
                    <a:lumMod val="25000"/>
                  </a:schemeClr>
                </a:solidFill>
                <a:effectLst/>
                <a:latin typeface="Inter"/>
              </a:rPr>
              <a:t>+917303273097)</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0" dirty="0">
              <a:solidFill>
                <a:srgbClr val="6D747E"/>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E7A1FDB4-0108-2BB1-FC2A-AF5708A46BE8}"/>
              </a:ext>
            </a:extLst>
          </p:cNvPr>
          <p:cNvPicPr>
            <a:picLocks noChangeAspect="1"/>
          </p:cNvPicPr>
          <p:nvPr/>
        </p:nvPicPr>
        <p:blipFill>
          <a:blip r:embed="rId3"/>
          <a:stretch>
            <a:fillRect/>
          </a:stretch>
        </p:blipFill>
        <p:spPr>
          <a:xfrm>
            <a:off x="509571" y="671693"/>
            <a:ext cx="6163535" cy="2553056"/>
          </a:xfrm>
          <a:prstGeom prst="rect">
            <a:avLst/>
          </a:prstGeom>
        </p:spPr>
      </p:pic>
      <p:pic>
        <p:nvPicPr>
          <p:cNvPr id="14" name="Picture 13">
            <a:extLst>
              <a:ext uri="{FF2B5EF4-FFF2-40B4-BE49-F238E27FC236}">
                <a16:creationId xmlns:a16="http://schemas.microsoft.com/office/drawing/2014/main" id="{8DED6B56-DC3F-506B-7AB9-42908249DF44}"/>
              </a:ext>
            </a:extLst>
          </p:cNvPr>
          <p:cNvPicPr>
            <a:picLocks noChangeAspect="1"/>
          </p:cNvPicPr>
          <p:nvPr/>
        </p:nvPicPr>
        <p:blipFill>
          <a:blip r:embed="rId4"/>
          <a:stretch>
            <a:fillRect/>
          </a:stretch>
        </p:blipFill>
        <p:spPr>
          <a:xfrm>
            <a:off x="9912626" y="-28492"/>
            <a:ext cx="2316786" cy="777551"/>
          </a:xfrm>
          <a:prstGeom prst="rect">
            <a:avLst/>
          </a:prstGeom>
        </p:spPr>
      </p:pic>
      <p:sp>
        <p:nvSpPr>
          <p:cNvPr id="16" name="TextBox 15">
            <a:extLst>
              <a:ext uri="{FF2B5EF4-FFF2-40B4-BE49-F238E27FC236}">
                <a16:creationId xmlns:a16="http://schemas.microsoft.com/office/drawing/2014/main" id="{69855172-7663-3CE4-6850-425CA7092DCC}"/>
              </a:ext>
            </a:extLst>
          </p:cNvPr>
          <p:cNvSpPr txBox="1"/>
          <p:nvPr/>
        </p:nvSpPr>
        <p:spPr>
          <a:xfrm>
            <a:off x="1603278" y="3921088"/>
            <a:ext cx="4187687" cy="1200329"/>
          </a:xfrm>
          <a:prstGeom prst="rect">
            <a:avLst/>
          </a:prstGeom>
          <a:noFill/>
        </p:spPr>
        <p:txBody>
          <a:bodyPr wrap="square" rtlCol="0">
            <a:spAutoFit/>
          </a:bodyPr>
          <a:lstStyle/>
          <a:p>
            <a:pPr algn="ctr"/>
            <a:r>
              <a:rPr lang="en-IN" sz="2400" i="1" dirty="0">
                <a:latin typeface="+mj-lt"/>
              </a:rPr>
              <a:t>Anime Acquisition Strategy </a:t>
            </a:r>
          </a:p>
          <a:p>
            <a:pPr algn="ctr"/>
            <a:r>
              <a:rPr lang="en-IN" sz="2400" i="1" dirty="0">
                <a:latin typeface="+mj-lt"/>
              </a:rPr>
              <a:t>for </a:t>
            </a:r>
          </a:p>
          <a:p>
            <a:pPr algn="ctr"/>
            <a:r>
              <a:rPr lang="en-IN" sz="2400" i="1" dirty="0">
                <a:latin typeface="+mj-lt"/>
              </a:rPr>
              <a:t>AnimeX &amp; AnimeY</a:t>
            </a:r>
            <a:endParaRPr lang="en-IN" sz="2400" dirty="0">
              <a:latin typeface="+mj-lt"/>
            </a:endParaRPr>
          </a:p>
        </p:txBody>
      </p:sp>
    </p:spTree>
    <p:extLst>
      <p:ext uri="{BB962C8B-B14F-4D97-AF65-F5344CB8AC3E}">
        <p14:creationId xmlns:p14="http://schemas.microsoft.com/office/powerpoint/2010/main" val="160401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9" y="1206382"/>
            <a:ext cx="8171890" cy="1572787"/>
          </a:xfrm>
          <a:solidFill>
            <a:schemeClr val="accent1">
              <a:lumMod val="40000"/>
              <a:lumOff val="60000"/>
            </a:schemeClr>
          </a:solidFill>
        </p:spPr>
        <p:txBody>
          <a:bodyPr>
            <a:normAutofit/>
          </a:bodyPr>
          <a:lstStyle/>
          <a:p>
            <a:pPr marL="0" indent="0">
              <a:buNone/>
            </a:pPr>
            <a:r>
              <a:rPr lang="en-US" sz="1600" i="1" dirty="0">
                <a:solidFill>
                  <a:schemeClr val="bg2">
                    <a:lumMod val="25000"/>
                  </a:schemeClr>
                </a:solidFill>
              </a:rPr>
              <a:t>Two streaming platforms, AnimeX and AnimeY, seek to optimize their anime acquisitions based on their distinct strategic goals. AnimeX focuses on niche, underrated anime with exclusivity, while AnimeY aims to acquire high-profile, globally popular anime to expand its audience and revenue. Our analysis identifies the best anime selections aligning with their constraints and maximizing their respective objectives."</a:t>
            </a:r>
            <a:endParaRPr lang="en-US" sz="1600" dirty="0">
              <a:solidFill>
                <a:schemeClr val="bg2">
                  <a:lumMod val="25000"/>
                </a:schemeClr>
              </a:solidFill>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276624"/>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graphicFrame>
        <p:nvGraphicFramePr>
          <p:cNvPr id="7" name="Table 6">
            <a:extLst>
              <a:ext uri="{FF2B5EF4-FFF2-40B4-BE49-F238E27FC236}">
                <a16:creationId xmlns:a16="http://schemas.microsoft.com/office/drawing/2014/main" id="{4E8266CD-139E-0E9E-93D1-293E36F435BD}"/>
              </a:ext>
            </a:extLst>
          </p:cNvPr>
          <p:cNvGraphicFramePr>
            <a:graphicFrameLocks noGrp="1"/>
          </p:cNvGraphicFramePr>
          <p:nvPr>
            <p:extLst>
              <p:ext uri="{D42A27DB-BD31-4B8C-83A1-F6EECF244321}">
                <p14:modId xmlns:p14="http://schemas.microsoft.com/office/powerpoint/2010/main" val="578584241"/>
              </p:ext>
            </p:extLst>
          </p:nvPr>
        </p:nvGraphicFramePr>
        <p:xfrm>
          <a:off x="675957" y="3190975"/>
          <a:ext cx="8171892" cy="3322320"/>
        </p:xfrm>
        <a:graphic>
          <a:graphicData uri="http://schemas.openxmlformats.org/drawingml/2006/table">
            <a:tbl>
              <a:tblPr firstRow="1" bandRow="1">
                <a:tableStyleId>{6E25E649-3F16-4E02-A733-19D2CDBF48F0}</a:tableStyleId>
              </a:tblPr>
              <a:tblGrid>
                <a:gridCol w="2723964">
                  <a:extLst>
                    <a:ext uri="{9D8B030D-6E8A-4147-A177-3AD203B41FA5}">
                      <a16:colId xmlns:a16="http://schemas.microsoft.com/office/drawing/2014/main" val="3879916168"/>
                    </a:ext>
                  </a:extLst>
                </a:gridCol>
                <a:gridCol w="2723964">
                  <a:extLst>
                    <a:ext uri="{9D8B030D-6E8A-4147-A177-3AD203B41FA5}">
                      <a16:colId xmlns:a16="http://schemas.microsoft.com/office/drawing/2014/main" val="1418280563"/>
                    </a:ext>
                  </a:extLst>
                </a:gridCol>
                <a:gridCol w="2723964">
                  <a:extLst>
                    <a:ext uri="{9D8B030D-6E8A-4147-A177-3AD203B41FA5}">
                      <a16:colId xmlns:a16="http://schemas.microsoft.com/office/drawing/2014/main" val="99460134"/>
                    </a:ext>
                  </a:extLst>
                </a:gridCol>
              </a:tblGrid>
              <a:tr h="314607">
                <a:tc>
                  <a:txBody>
                    <a:bodyPr/>
                    <a:lstStyle/>
                    <a:p>
                      <a:r>
                        <a:rPr lang="en-US" sz="1600" dirty="0"/>
                        <a:t>CONSTRAINTS</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dirty="0"/>
                        <a:t>ANIME X</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dirty="0"/>
                        <a:t>ANIME Y</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05475284"/>
                  </a:ext>
                </a:extLst>
              </a:tr>
              <a:tr h="543019">
                <a:tc>
                  <a:txBody>
                    <a:bodyPr/>
                    <a:lstStyle/>
                    <a:p>
                      <a:r>
                        <a:rPr lang="en-US" sz="1600" dirty="0"/>
                        <a:t>GOAL</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dirty="0"/>
                        <a:t>Build a strong library with underrated anime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dirty="0"/>
                        <a:t>Expand audience with top-tier, high-merchandise anime</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92028953"/>
                  </a:ext>
                </a:extLst>
              </a:tr>
              <a:tr h="314607">
                <a:tc>
                  <a:txBody>
                    <a:bodyPr/>
                    <a:lstStyle/>
                    <a:p>
                      <a:r>
                        <a:rPr lang="en-US" sz="1600" dirty="0"/>
                        <a:t>BUDGET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600" dirty="0"/>
                        <a:t>₹700 crores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600" dirty="0"/>
                        <a:t>₹1000 crores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57282224"/>
                  </a:ext>
                </a:extLst>
              </a:tr>
              <a:tr h="314607">
                <a:tc>
                  <a:txBody>
                    <a:bodyPr/>
                    <a:lstStyle/>
                    <a:p>
                      <a:r>
                        <a:rPr lang="en-US" sz="1600" dirty="0"/>
                        <a:t>FOCUS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600" dirty="0"/>
                        <a:t>Niche audience, exclusivity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600" dirty="0"/>
                        <a:t>Mass appeal, diverse content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29978438"/>
                  </a:ext>
                </a:extLst>
              </a:tr>
              <a:tr h="543019">
                <a:tc>
                  <a:txBody>
                    <a:bodyPr/>
                    <a:lstStyle/>
                    <a:p>
                      <a:r>
                        <a:rPr lang="en-US" sz="1600" dirty="0"/>
                        <a:t>GENRE STRATEGY</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dirty="0"/>
                        <a:t>Prioritize the most prevalent genre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600" dirty="0"/>
                        <a:t>Maintain genre diversity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39926601"/>
                  </a:ext>
                </a:extLst>
              </a:tr>
              <a:tr h="314607">
                <a:tc>
                  <a:txBody>
                    <a:bodyPr/>
                    <a:lstStyle/>
                    <a:p>
                      <a:r>
                        <a:rPr lang="en-US" sz="1600" dirty="0"/>
                        <a:t>PLATFORM AVAILABILITY</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600" dirty="0"/>
                        <a:t>Max 2 platforms per anime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600" dirty="0"/>
                        <a:t>No platform limit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36806454"/>
                  </a:ext>
                </a:extLst>
              </a:tr>
              <a:tr h="314607">
                <a:tc>
                  <a:txBody>
                    <a:bodyPr/>
                    <a:lstStyle/>
                    <a:p>
                      <a:r>
                        <a:rPr lang="en-US" sz="1600" dirty="0"/>
                        <a:t>GEOGRAPHICAL SCOPE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600" dirty="0"/>
                        <a:t>Less than 15 countries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600" dirty="0"/>
                        <a:t>15+ countries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02168515"/>
                  </a:ext>
                </a:extLst>
              </a:tr>
            </a:tbl>
          </a:graphicData>
        </a:graphic>
      </p:graphicFrame>
    </p:spTree>
    <p:extLst>
      <p:ext uri="{BB962C8B-B14F-4D97-AF65-F5344CB8AC3E}">
        <p14:creationId xmlns:p14="http://schemas.microsoft.com/office/powerpoint/2010/main" val="309854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7" y="420444"/>
            <a:ext cx="6276109" cy="830997"/>
          </a:xfrm>
        </p:spPr>
        <p:txBody>
          <a:bodyPr>
            <a:normAutofit fontScale="90000"/>
          </a:bodyPr>
          <a:lstStyle/>
          <a:p>
            <a:r>
              <a:rPr lang="en-GB" dirty="0"/>
              <a:t>Data &amp; Methodology</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3F3A5F01-AFF8-5A1C-B92B-D1F6D7283B84}"/>
              </a:ext>
            </a:extLst>
          </p:cNvPr>
          <p:cNvSpPr txBox="1"/>
          <p:nvPr/>
        </p:nvSpPr>
        <p:spPr>
          <a:xfrm>
            <a:off x="660397" y="1355674"/>
            <a:ext cx="7675218" cy="2031325"/>
          </a:xfrm>
          <a:prstGeom prst="rect">
            <a:avLst/>
          </a:prstGeom>
          <a:noFill/>
        </p:spPr>
        <p:txBody>
          <a:bodyPr wrap="square" rtlCol="0">
            <a:spAutoFit/>
          </a:bodyPr>
          <a:lstStyle/>
          <a:p>
            <a:r>
              <a:rPr lang="en-IN" dirty="0"/>
              <a:t>Dataset Used: </a:t>
            </a:r>
            <a:r>
              <a:rPr lang="en-IN" i="1" dirty="0">
                <a:solidFill>
                  <a:schemeClr val="bg1">
                    <a:lumMod val="65000"/>
                  </a:schemeClr>
                </a:solidFill>
              </a:rPr>
              <a:t>Epsilon_6.0_R2 (Official Dataset)</a:t>
            </a:r>
            <a:endParaRPr lang="en-IN" dirty="0">
              <a:solidFill>
                <a:schemeClr val="bg1">
                  <a:lumMod val="65000"/>
                </a:schemeClr>
              </a:solidFill>
            </a:endParaRPr>
          </a:p>
          <a:p>
            <a:r>
              <a:rPr lang="en-IN" dirty="0"/>
              <a:t>Total Anime Records Analysed: </a:t>
            </a:r>
            <a:r>
              <a:rPr lang="en-IN" i="1" dirty="0">
                <a:solidFill>
                  <a:srgbClr val="FF0000"/>
                </a:solidFill>
              </a:rPr>
              <a:t>5374</a:t>
            </a:r>
            <a:endParaRPr lang="en-IN" dirty="0">
              <a:solidFill>
                <a:srgbClr val="FF0000"/>
              </a:solidFill>
            </a:endParaRPr>
          </a:p>
          <a:p>
            <a:r>
              <a:rPr lang="en-IN" dirty="0"/>
              <a:t>Key Attributes Considered:</a:t>
            </a:r>
          </a:p>
          <a:p>
            <a:pPr marL="742950" lvl="1" indent="-285750">
              <a:buFont typeface="Arial" panose="020B0604020202020204" pitchFamily="34" charset="0"/>
              <a:buChar char="•"/>
            </a:pPr>
            <a:r>
              <a:rPr lang="en-IN" i="1" dirty="0"/>
              <a:t>Popularity &amp; Engagement</a:t>
            </a:r>
            <a:r>
              <a:rPr lang="en-IN" dirty="0"/>
              <a:t>: </a:t>
            </a:r>
            <a:r>
              <a:rPr lang="en-IN" sz="1600" dirty="0"/>
              <a:t>Watch hours,favorites, user score</a:t>
            </a:r>
          </a:p>
          <a:p>
            <a:pPr marL="742950" lvl="1" indent="-285750">
              <a:buFont typeface="Arial" panose="020B0604020202020204" pitchFamily="34" charset="0"/>
              <a:buChar char="•"/>
            </a:pPr>
            <a:r>
              <a:rPr lang="en-IN" i="1" dirty="0"/>
              <a:t>Revenue &amp; Profitability</a:t>
            </a:r>
            <a:r>
              <a:rPr lang="en-IN" dirty="0"/>
              <a:t>: </a:t>
            </a:r>
            <a:r>
              <a:rPr lang="en-IN" sz="1600" dirty="0"/>
              <a:t>Merchandise sales, streaming revenue</a:t>
            </a:r>
            <a:endParaRPr lang="en-IN" dirty="0"/>
          </a:p>
          <a:p>
            <a:pPr marL="742950" lvl="1" indent="-285750">
              <a:buFont typeface="Arial" panose="020B0604020202020204" pitchFamily="34" charset="0"/>
              <a:buChar char="•"/>
            </a:pPr>
            <a:r>
              <a:rPr lang="en-IN" i="1" dirty="0"/>
              <a:t>Market Reach</a:t>
            </a:r>
            <a:r>
              <a:rPr lang="en-IN" dirty="0"/>
              <a:t>: </a:t>
            </a:r>
            <a:r>
              <a:rPr lang="en-IN" sz="1600" dirty="0"/>
              <a:t>Countries available, platform availability</a:t>
            </a:r>
          </a:p>
          <a:p>
            <a:pPr marL="742950" lvl="1" indent="-285750">
              <a:buFont typeface="Arial" panose="020B0604020202020204" pitchFamily="34" charset="0"/>
              <a:buChar char="•"/>
            </a:pPr>
            <a:r>
              <a:rPr lang="en-IN" i="1" dirty="0"/>
              <a:t>Critical Reception</a:t>
            </a:r>
            <a:r>
              <a:rPr lang="en-IN" dirty="0"/>
              <a:t>: </a:t>
            </a:r>
            <a:r>
              <a:rPr lang="en-IN" sz="1600" dirty="0"/>
              <a:t>Awards won, user reviews</a:t>
            </a:r>
            <a:endParaRPr lang="en-IN" dirty="0"/>
          </a:p>
        </p:txBody>
      </p:sp>
      <p:graphicFrame>
        <p:nvGraphicFramePr>
          <p:cNvPr id="4" name="Diagram 3">
            <a:extLst>
              <a:ext uri="{FF2B5EF4-FFF2-40B4-BE49-F238E27FC236}">
                <a16:creationId xmlns:a16="http://schemas.microsoft.com/office/drawing/2014/main" id="{4E12E8F8-9CBE-7486-E721-D2F973566E8C}"/>
              </a:ext>
            </a:extLst>
          </p:cNvPr>
          <p:cNvGraphicFramePr/>
          <p:nvPr>
            <p:extLst>
              <p:ext uri="{D42A27DB-BD31-4B8C-83A1-F6EECF244321}">
                <p14:modId xmlns:p14="http://schemas.microsoft.com/office/powerpoint/2010/main" val="2555648728"/>
              </p:ext>
            </p:extLst>
          </p:nvPr>
        </p:nvGraphicFramePr>
        <p:xfrm>
          <a:off x="467359" y="3169106"/>
          <a:ext cx="8735895" cy="3537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9677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4984C-E93B-56FE-13C0-012DD18D3EC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C0E5F79-7DE9-3AED-AAAB-D16566CEFC97}"/>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974C58AA-539F-5508-07E1-39F4574EA6B0}"/>
              </a:ext>
            </a:extLst>
          </p:cNvPr>
          <p:cNvSpPr>
            <a:spLocks noGrp="1"/>
          </p:cNvSpPr>
          <p:nvPr>
            <p:ph type="title"/>
          </p:nvPr>
        </p:nvSpPr>
        <p:spPr>
          <a:xfrm>
            <a:off x="675957" y="370589"/>
            <a:ext cx="7013298" cy="830997"/>
          </a:xfrm>
        </p:spPr>
        <p:txBody>
          <a:bodyPr>
            <a:normAutofit/>
          </a:bodyPr>
          <a:lstStyle/>
          <a:p>
            <a:r>
              <a:rPr lang="en-GB" sz="4300" dirty="0"/>
              <a:t>KEY INSIGHTS </a:t>
            </a:r>
            <a:endParaRPr lang="en-IN" sz="4300" dirty="0"/>
          </a:p>
        </p:txBody>
      </p:sp>
      <p:sp>
        <p:nvSpPr>
          <p:cNvPr id="7" name="Text Placeholder 30">
            <a:extLst>
              <a:ext uri="{FF2B5EF4-FFF2-40B4-BE49-F238E27FC236}">
                <a16:creationId xmlns:a16="http://schemas.microsoft.com/office/drawing/2014/main" id="{EB6E20F1-B71C-7585-6E77-14787E349D00}"/>
              </a:ext>
            </a:extLst>
          </p:cNvPr>
          <p:cNvSpPr txBox="1">
            <a:spLocks/>
          </p:cNvSpPr>
          <p:nvPr/>
        </p:nvSpPr>
        <p:spPr>
          <a:xfrm>
            <a:off x="1248634" y="868547"/>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A83AB27F-3A77-06DB-3513-ED82263282BB}"/>
              </a:ext>
            </a:extLst>
          </p:cNvPr>
          <p:cNvSpPr>
            <a:spLocks noGrp="1"/>
          </p:cNvSpPr>
          <p:nvPr>
            <p:ph type="body" sz="quarter" idx="12"/>
          </p:nvPr>
        </p:nvSpPr>
        <p:spPr>
          <a:xfrm>
            <a:off x="320982" y="1129346"/>
            <a:ext cx="4271213" cy="477520"/>
          </a:xfrm>
          <a:solidFill>
            <a:schemeClr val="accent1">
              <a:lumMod val="20000"/>
              <a:lumOff val="80000"/>
            </a:schemeClr>
          </a:solidFill>
        </p:spPr>
        <p:txBody>
          <a:bodyPr>
            <a:normAutofit/>
          </a:bodyPr>
          <a:lstStyle/>
          <a:p>
            <a:pPr marL="0" indent="0">
              <a:buNone/>
            </a:pPr>
            <a:r>
              <a:rPr lang="en-IN" dirty="0"/>
              <a:t>Popularity &amp; Engagement Insights</a:t>
            </a:r>
          </a:p>
        </p:txBody>
      </p:sp>
      <p:sp>
        <p:nvSpPr>
          <p:cNvPr id="2" name="Text Placeholder 1">
            <a:extLst>
              <a:ext uri="{FF2B5EF4-FFF2-40B4-BE49-F238E27FC236}">
                <a16:creationId xmlns:a16="http://schemas.microsoft.com/office/drawing/2014/main" id="{922EA712-C46E-4A54-DE1F-D0F5052C86D0}"/>
              </a:ext>
            </a:extLst>
          </p:cNvPr>
          <p:cNvSpPr txBox="1">
            <a:spLocks/>
          </p:cNvSpPr>
          <p:nvPr/>
        </p:nvSpPr>
        <p:spPr>
          <a:xfrm>
            <a:off x="320979" y="4006518"/>
            <a:ext cx="4814236" cy="477520"/>
          </a:xfrm>
          <a:prstGeom prst="rect">
            <a:avLst/>
          </a:prstGeom>
          <a:solidFill>
            <a:schemeClr val="accent1">
              <a:lumMod val="20000"/>
              <a:lumOff val="80000"/>
            </a:schemeClr>
          </a:solidFill>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4"/>
              </a:buClr>
              <a:buSzPct val="8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4"/>
              </a:buClr>
              <a:buSzPct val="80000"/>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Financial Performance &amp; Revenue Trends</a:t>
            </a:r>
          </a:p>
        </p:txBody>
      </p:sp>
      <p:sp>
        <p:nvSpPr>
          <p:cNvPr id="3" name="Text Placeholder 1">
            <a:extLst>
              <a:ext uri="{FF2B5EF4-FFF2-40B4-BE49-F238E27FC236}">
                <a16:creationId xmlns:a16="http://schemas.microsoft.com/office/drawing/2014/main" id="{ECAB81B6-8F9D-ED1B-2611-F0F656B8FA80}"/>
              </a:ext>
            </a:extLst>
          </p:cNvPr>
          <p:cNvSpPr txBox="1">
            <a:spLocks/>
          </p:cNvSpPr>
          <p:nvPr/>
        </p:nvSpPr>
        <p:spPr>
          <a:xfrm>
            <a:off x="320979" y="2577635"/>
            <a:ext cx="4271213" cy="477520"/>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4"/>
              </a:buClr>
              <a:buSzPct val="8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4"/>
              </a:buClr>
              <a:buSzPct val="80000"/>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Market Reach &amp; Platform Strategy</a:t>
            </a:r>
          </a:p>
        </p:txBody>
      </p:sp>
      <p:sp>
        <p:nvSpPr>
          <p:cNvPr id="6" name="Text Placeholder 1">
            <a:extLst>
              <a:ext uri="{FF2B5EF4-FFF2-40B4-BE49-F238E27FC236}">
                <a16:creationId xmlns:a16="http://schemas.microsoft.com/office/drawing/2014/main" id="{EAF8C80B-7616-5ECB-4978-F50202054CCD}"/>
              </a:ext>
            </a:extLst>
          </p:cNvPr>
          <p:cNvSpPr txBox="1">
            <a:spLocks/>
          </p:cNvSpPr>
          <p:nvPr/>
        </p:nvSpPr>
        <p:spPr>
          <a:xfrm>
            <a:off x="327350" y="5454807"/>
            <a:ext cx="4814236" cy="477520"/>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4"/>
              </a:buClr>
              <a:buSzPct val="8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4"/>
              </a:buClr>
              <a:buSzPct val="80000"/>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Genre Performance &amp; Selection Strategy</a:t>
            </a:r>
          </a:p>
        </p:txBody>
      </p:sp>
      <p:pic>
        <p:nvPicPr>
          <p:cNvPr id="11" name="Picture 10">
            <a:extLst>
              <a:ext uri="{FF2B5EF4-FFF2-40B4-BE49-F238E27FC236}">
                <a16:creationId xmlns:a16="http://schemas.microsoft.com/office/drawing/2014/main" id="{4B824115-5C27-CF5F-CD59-574FECA8ECF6}"/>
              </a:ext>
            </a:extLst>
          </p:cNvPr>
          <p:cNvPicPr>
            <a:picLocks noChangeAspect="1"/>
          </p:cNvPicPr>
          <p:nvPr/>
        </p:nvPicPr>
        <p:blipFill>
          <a:blip r:embed="rId3"/>
          <a:srcRect l="4718"/>
          <a:stretch/>
        </p:blipFill>
        <p:spPr>
          <a:xfrm>
            <a:off x="5690979" y="3606165"/>
            <a:ext cx="5327370" cy="2962275"/>
          </a:xfrm>
          <a:prstGeom prst="rect">
            <a:avLst/>
          </a:prstGeom>
        </p:spPr>
      </p:pic>
      <p:pic>
        <p:nvPicPr>
          <p:cNvPr id="2052" name="Picture 4" descr="Output image">
            <a:extLst>
              <a:ext uri="{FF2B5EF4-FFF2-40B4-BE49-F238E27FC236}">
                <a16:creationId xmlns:a16="http://schemas.microsoft.com/office/drawing/2014/main" id="{F2E5D424-410A-6743-613A-8813EC89B1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282" y="556018"/>
            <a:ext cx="3859376" cy="27184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utput image">
            <a:extLst>
              <a:ext uri="{FF2B5EF4-FFF2-40B4-BE49-F238E27FC236}">
                <a16:creationId xmlns:a16="http://schemas.microsoft.com/office/drawing/2014/main" id="{D79B6683-5293-08F4-B5E6-631877D222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6519" y="684514"/>
            <a:ext cx="3282491" cy="256658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4F64546-A92E-C0A3-C9EB-77DD93C65F1E}"/>
              </a:ext>
            </a:extLst>
          </p:cNvPr>
          <p:cNvSpPr txBox="1"/>
          <p:nvPr/>
        </p:nvSpPr>
        <p:spPr>
          <a:xfrm>
            <a:off x="320980" y="1603766"/>
            <a:ext cx="4128368"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Exclusive titles (on ≤2 platforms) have higher average engagement per user</a:t>
            </a:r>
          </a:p>
          <a:p>
            <a:pPr marL="285750" indent="-285750">
              <a:buFont typeface="Arial" panose="020B0604020202020204" pitchFamily="34" charset="0"/>
              <a:buChar char="•"/>
            </a:pPr>
            <a:r>
              <a:rPr lang="en-US" sz="1400" dirty="0"/>
              <a:t> Anime with higher favorites tend to have higher repeat watch rates</a:t>
            </a:r>
            <a:endParaRPr lang="en-IN" sz="1400" dirty="0"/>
          </a:p>
        </p:txBody>
      </p:sp>
      <p:sp>
        <p:nvSpPr>
          <p:cNvPr id="14" name="TextBox 13">
            <a:extLst>
              <a:ext uri="{FF2B5EF4-FFF2-40B4-BE49-F238E27FC236}">
                <a16:creationId xmlns:a16="http://schemas.microsoft.com/office/drawing/2014/main" id="{CDF37AC9-4274-0BA5-A947-763256089F34}"/>
              </a:ext>
            </a:extLst>
          </p:cNvPr>
          <p:cNvSpPr txBox="1"/>
          <p:nvPr/>
        </p:nvSpPr>
        <p:spPr>
          <a:xfrm>
            <a:off x="320979" y="3032293"/>
            <a:ext cx="427121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Anime available in ≥15 countries have X% higher watch hours on average</a:t>
            </a:r>
          </a:p>
          <a:p>
            <a:pPr marL="285750" indent="-285750">
              <a:buFont typeface="Arial" panose="020B0604020202020204" pitchFamily="34" charset="0"/>
              <a:buChar char="•"/>
            </a:pPr>
            <a:r>
              <a:rPr lang="en-US" sz="1400" dirty="0"/>
              <a:t>Exclusive anime (≤2 platforms) tend to have higher engagement per user</a:t>
            </a:r>
            <a:endParaRPr lang="en-IN" sz="1400" dirty="0"/>
          </a:p>
        </p:txBody>
      </p:sp>
      <p:sp>
        <p:nvSpPr>
          <p:cNvPr id="16" name="TextBox 15">
            <a:extLst>
              <a:ext uri="{FF2B5EF4-FFF2-40B4-BE49-F238E27FC236}">
                <a16:creationId xmlns:a16="http://schemas.microsoft.com/office/drawing/2014/main" id="{95EBB07F-1377-8484-13A9-DCC470731FBE}"/>
              </a:ext>
            </a:extLst>
          </p:cNvPr>
          <p:cNvSpPr txBox="1"/>
          <p:nvPr/>
        </p:nvSpPr>
        <p:spPr>
          <a:xfrm>
            <a:off x="320979" y="4504156"/>
            <a:ext cx="5327369"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High-merchandise titles generate more revenue per user, boosting profitability.</a:t>
            </a:r>
          </a:p>
          <a:p>
            <a:pPr marL="285750" indent="-285750">
              <a:buFont typeface="Arial" panose="020B0604020202020204" pitchFamily="34" charset="0"/>
              <a:buChar char="•"/>
            </a:pPr>
            <a:r>
              <a:rPr lang="en-IN" sz="1400" dirty="0"/>
              <a:t>Award-winning anime show higher average streaming revenue (₹X Cr) compared to non-awarded titles</a:t>
            </a:r>
          </a:p>
        </p:txBody>
      </p:sp>
      <p:sp>
        <p:nvSpPr>
          <p:cNvPr id="17" name="TextBox 16">
            <a:extLst>
              <a:ext uri="{FF2B5EF4-FFF2-40B4-BE49-F238E27FC236}">
                <a16:creationId xmlns:a16="http://schemas.microsoft.com/office/drawing/2014/main" id="{83578659-ACFA-6516-5830-2B6DF42667A4}"/>
              </a:ext>
            </a:extLst>
          </p:cNvPr>
          <p:cNvSpPr txBox="1"/>
          <p:nvPr/>
        </p:nvSpPr>
        <p:spPr>
          <a:xfrm>
            <a:off x="320980" y="5948700"/>
            <a:ext cx="427121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Underrated genres show engagement potential, aligning with </a:t>
            </a:r>
            <a:r>
              <a:rPr lang="en-US" sz="1400" dirty="0" err="1"/>
              <a:t>AnimeX’s</a:t>
            </a:r>
            <a:r>
              <a:rPr lang="en-US" sz="1400" dirty="0"/>
              <a:t> niche approach</a:t>
            </a:r>
            <a:endParaRPr lang="en-IN" sz="1400" dirty="0"/>
          </a:p>
        </p:txBody>
      </p:sp>
    </p:spTree>
    <p:extLst>
      <p:ext uri="{BB962C8B-B14F-4D97-AF65-F5344CB8AC3E}">
        <p14:creationId xmlns:p14="http://schemas.microsoft.com/office/powerpoint/2010/main" val="6722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1000"/>
                                        <p:tgtEl>
                                          <p:spTgt spid="2">
                                            <p:txEl>
                                              <p:pRg st="0" end="0"/>
                                            </p:txEl>
                                          </p:spTgt>
                                        </p:tgtEl>
                                      </p:cBhvr>
                                    </p:animEffect>
                                    <p:anim calcmode="lin" valueType="num">
                                      <p:cBhvr>
                                        <p:cTn id="29"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1000"/>
                                        <p:tgtEl>
                                          <p:spTgt spid="3">
                                            <p:txEl>
                                              <p:pRg st="0" end="0"/>
                                            </p:txEl>
                                          </p:spTgt>
                                        </p:tgtEl>
                                      </p:cBhvr>
                                    </p:animEffect>
                                    <p:anim calcmode="lin" valueType="num">
                                      <p:cBhvr>
                                        <p:cTn id="3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1000"/>
                                        <p:tgtEl>
                                          <p:spTgt spid="6">
                                            <p:txEl>
                                              <p:pRg st="0" end="0"/>
                                            </p:txEl>
                                          </p:spTgt>
                                        </p:tgtEl>
                                      </p:cBhvr>
                                    </p:animEffect>
                                    <p:anim calcmode="lin" valueType="num">
                                      <p:cBhvr>
                                        <p:cTn id="4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P spid="2" grpId="0" build="p"/>
      <p:bldP spid="3"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6" y="370589"/>
            <a:ext cx="8825853" cy="830997"/>
          </a:xfrm>
        </p:spPr>
        <p:txBody>
          <a:bodyPr>
            <a:noAutofit/>
          </a:bodyPr>
          <a:lstStyle/>
          <a:p>
            <a:r>
              <a:rPr lang="en-GB" sz="3600" dirty="0"/>
              <a:t>RECOMMENDATION AND ANIME SLECTION </a:t>
            </a:r>
            <a:endParaRPr lang="en-IN" sz="3600"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6" name="Text Placeholder 1">
            <a:extLst>
              <a:ext uri="{FF2B5EF4-FFF2-40B4-BE49-F238E27FC236}">
                <a16:creationId xmlns:a16="http://schemas.microsoft.com/office/drawing/2014/main" id="{4D9EAD02-DFAB-657E-0234-55B701D15926}"/>
              </a:ext>
            </a:extLst>
          </p:cNvPr>
          <p:cNvSpPr txBox="1">
            <a:spLocks/>
          </p:cNvSpPr>
          <p:nvPr/>
        </p:nvSpPr>
        <p:spPr>
          <a:xfrm>
            <a:off x="1005403" y="1608410"/>
            <a:ext cx="4275138" cy="477520"/>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4"/>
              </a:buClr>
              <a:buSzPct val="8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4"/>
              </a:buClr>
              <a:buSzPct val="80000"/>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a:t>Recommendations for </a:t>
            </a:r>
            <a:r>
              <a:rPr lang="en-IN" b="1" dirty="0">
                <a:solidFill>
                  <a:schemeClr val="tx1"/>
                </a:solidFill>
              </a:rPr>
              <a:t>AnimeX</a:t>
            </a:r>
            <a:endParaRPr lang="en-IN" dirty="0">
              <a:solidFill>
                <a:schemeClr val="tx1"/>
              </a:solidFill>
            </a:endParaRPr>
          </a:p>
        </p:txBody>
      </p:sp>
      <p:sp>
        <p:nvSpPr>
          <p:cNvPr id="2" name="Text Placeholder 1">
            <a:extLst>
              <a:ext uri="{FF2B5EF4-FFF2-40B4-BE49-F238E27FC236}">
                <a16:creationId xmlns:a16="http://schemas.microsoft.com/office/drawing/2014/main" id="{9274A7CF-95CB-9C1E-AE05-C8FB31C4A0C6}"/>
              </a:ext>
            </a:extLst>
          </p:cNvPr>
          <p:cNvSpPr txBox="1">
            <a:spLocks/>
          </p:cNvSpPr>
          <p:nvPr/>
        </p:nvSpPr>
        <p:spPr>
          <a:xfrm>
            <a:off x="5824781" y="1608410"/>
            <a:ext cx="4275138" cy="477520"/>
          </a:xfrm>
          <a:prstGeom prst="rect">
            <a:avLst/>
          </a:prstGeom>
          <a:solidFill>
            <a:schemeClr val="accent1">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4"/>
              </a:buClr>
              <a:buSzPct val="8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4"/>
              </a:buClr>
              <a:buSzPct val="80000"/>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a:t>Recommendations for </a:t>
            </a:r>
            <a:r>
              <a:rPr lang="en-IN" b="1" dirty="0">
                <a:solidFill>
                  <a:schemeClr val="tx1"/>
                </a:solidFill>
              </a:rPr>
              <a:t>AnimeY</a:t>
            </a:r>
            <a:endParaRPr lang="en-IN" dirty="0">
              <a:solidFill>
                <a:schemeClr val="tx1"/>
              </a:solidFill>
            </a:endParaRPr>
          </a:p>
        </p:txBody>
      </p:sp>
      <p:graphicFrame>
        <p:nvGraphicFramePr>
          <p:cNvPr id="18" name="Table 17">
            <a:extLst>
              <a:ext uri="{FF2B5EF4-FFF2-40B4-BE49-F238E27FC236}">
                <a16:creationId xmlns:a16="http://schemas.microsoft.com/office/drawing/2014/main" id="{9F294493-AE24-4A91-37EC-ED82C80B2F17}"/>
              </a:ext>
            </a:extLst>
          </p:cNvPr>
          <p:cNvGraphicFramePr>
            <a:graphicFrameLocks noGrp="1"/>
          </p:cNvGraphicFramePr>
          <p:nvPr>
            <p:extLst>
              <p:ext uri="{D42A27DB-BD31-4B8C-83A1-F6EECF244321}">
                <p14:modId xmlns:p14="http://schemas.microsoft.com/office/powerpoint/2010/main" val="3259177309"/>
              </p:ext>
            </p:extLst>
          </p:nvPr>
        </p:nvGraphicFramePr>
        <p:xfrm>
          <a:off x="1747519" y="2322672"/>
          <a:ext cx="2489200" cy="3769995"/>
        </p:xfrm>
        <a:graphic>
          <a:graphicData uri="http://schemas.openxmlformats.org/drawingml/2006/table">
            <a:tbl>
              <a:tblPr/>
              <a:tblGrid>
                <a:gridCol w="1434615">
                  <a:extLst>
                    <a:ext uri="{9D8B030D-6E8A-4147-A177-3AD203B41FA5}">
                      <a16:colId xmlns:a16="http://schemas.microsoft.com/office/drawing/2014/main" val="304959421"/>
                    </a:ext>
                  </a:extLst>
                </a:gridCol>
                <a:gridCol w="1054585">
                  <a:extLst>
                    <a:ext uri="{9D8B030D-6E8A-4147-A177-3AD203B41FA5}">
                      <a16:colId xmlns:a16="http://schemas.microsoft.com/office/drawing/2014/main" val="3022290497"/>
                    </a:ext>
                  </a:extLst>
                </a:gridCol>
              </a:tblGrid>
              <a:tr h="190500">
                <a:tc>
                  <a:txBody>
                    <a:bodyPr/>
                    <a:lstStyle/>
                    <a:p>
                      <a:pPr algn="l" fontAlgn="b"/>
                      <a:r>
                        <a:rPr lang="en-US" sz="1400" b="1" i="0" u="none" strike="noStrike" dirty="0">
                          <a:solidFill>
                            <a:srgbClr val="000000"/>
                          </a:solidFill>
                          <a:effectLst/>
                          <a:latin typeface="Calibri" panose="020F0502020204030204" pitchFamily="34" charset="0"/>
                        </a:rPr>
                        <a:t>A</a:t>
                      </a:r>
                      <a:r>
                        <a:rPr lang="en-IN" sz="1400" b="1" i="0" u="none" strike="noStrike" dirty="0" err="1">
                          <a:solidFill>
                            <a:srgbClr val="000000"/>
                          </a:solidFill>
                          <a:effectLst/>
                          <a:latin typeface="Calibri" panose="020F0502020204030204" pitchFamily="34" charset="0"/>
                        </a:rPr>
                        <a:t>nime</a:t>
                      </a:r>
                      <a:r>
                        <a:rPr lang="en-IN" sz="1400" b="1" i="0" u="none" strike="noStrike" dirty="0">
                          <a:solidFill>
                            <a:srgbClr val="000000"/>
                          </a:solidFill>
                          <a:effectLst/>
                          <a:latin typeface="Calibri" panose="020F0502020204030204" pitchFamily="34" charset="0"/>
                        </a:rPr>
                        <a:t> Name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1" i="0" u="none" strike="noStrike" dirty="0">
                          <a:solidFill>
                            <a:srgbClr val="000000"/>
                          </a:solidFill>
                          <a:effectLst/>
                          <a:latin typeface="Calibri" panose="020F0502020204030204" pitchFamily="34" charset="0"/>
                        </a:rPr>
                        <a:t> Anime ID</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70904812"/>
                  </a:ext>
                </a:extLst>
              </a:tr>
              <a:tr h="190500">
                <a:tc>
                  <a:txBody>
                    <a:bodyPr/>
                    <a:lstStyle/>
                    <a:p>
                      <a:pPr algn="l" fontAlgn="b"/>
                      <a:r>
                        <a:rPr lang="en-IN" sz="1400" b="0" i="0" u="none" strike="noStrike">
                          <a:solidFill>
                            <a:srgbClr val="000000"/>
                          </a:solidFill>
                          <a:effectLst/>
                          <a:latin typeface="Calibri" panose="020F0502020204030204" pitchFamily="34" charset="0"/>
                        </a:rPr>
                        <a:t>Above activity who</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400" b="0" i="0" u="none" strike="noStrike">
                          <a:solidFill>
                            <a:srgbClr val="000000"/>
                          </a:solidFill>
                          <a:effectLst/>
                          <a:latin typeface="Calibri" panose="020F0502020204030204" pitchFamily="34" charset="0"/>
                        </a:rPr>
                        <a:t>42062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836721278"/>
                  </a:ext>
                </a:extLst>
              </a:tr>
              <a:tr h="190500">
                <a:tc>
                  <a:txBody>
                    <a:bodyPr/>
                    <a:lstStyle/>
                    <a:p>
                      <a:pPr algn="l" fontAlgn="b"/>
                      <a:r>
                        <a:rPr lang="en-IN" sz="1400" b="0" i="0" u="none" strike="noStrike">
                          <a:solidFill>
                            <a:srgbClr val="000000"/>
                          </a:solidFill>
                          <a:effectLst/>
                          <a:latin typeface="Calibri" panose="020F0502020204030204" pitchFamily="34" charset="0"/>
                        </a:rPr>
                        <a:t>Administration for</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223398</a:t>
                      </a:r>
                    </a:p>
                  </a:txBody>
                  <a:tcPr marL="9525" marR="9525" marT="9525" marB="0" anchor="b">
                    <a:lnL>
                      <a:noFill/>
                    </a:lnL>
                    <a:lnR>
                      <a:noFill/>
                    </a:lnR>
                    <a:lnT>
                      <a:noFill/>
                    </a:lnT>
                    <a:lnB>
                      <a:noFill/>
                    </a:lnB>
                    <a:noFill/>
                  </a:tcPr>
                </a:tc>
                <a:extLst>
                  <a:ext uri="{0D108BD9-81ED-4DB2-BD59-A6C34878D82A}">
                    <a16:rowId xmlns:a16="http://schemas.microsoft.com/office/drawing/2014/main" val="2603207919"/>
                  </a:ext>
                </a:extLst>
              </a:tr>
              <a:tr h="190500">
                <a:tc>
                  <a:txBody>
                    <a:bodyPr/>
                    <a:lstStyle/>
                    <a:p>
                      <a:pPr algn="l" fontAlgn="b"/>
                      <a:r>
                        <a:rPr lang="en-IN" sz="1400" b="0" i="0" u="none" strike="noStrike">
                          <a:solidFill>
                            <a:srgbClr val="000000"/>
                          </a:solidFill>
                          <a:effectLst/>
                          <a:latin typeface="Calibri" panose="020F0502020204030204" pitchFamily="34" charset="0"/>
                        </a:rPr>
                        <a:t>Affect left</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120754</a:t>
                      </a:r>
                    </a:p>
                  </a:txBody>
                  <a:tcPr marL="9525" marR="9525" marT="9525" marB="0" anchor="b">
                    <a:lnL>
                      <a:noFill/>
                    </a:lnL>
                    <a:lnR>
                      <a:noFill/>
                    </a:lnR>
                    <a:lnT>
                      <a:noFill/>
                    </a:lnT>
                    <a:lnB>
                      <a:noFill/>
                    </a:lnB>
                    <a:noFill/>
                  </a:tcPr>
                </a:tc>
                <a:extLst>
                  <a:ext uri="{0D108BD9-81ED-4DB2-BD59-A6C34878D82A}">
                    <a16:rowId xmlns:a16="http://schemas.microsoft.com/office/drawing/2014/main" val="2684775352"/>
                  </a:ext>
                </a:extLst>
              </a:tr>
              <a:tr h="190500">
                <a:tc>
                  <a:txBody>
                    <a:bodyPr/>
                    <a:lstStyle/>
                    <a:p>
                      <a:pPr algn="l" fontAlgn="b"/>
                      <a:r>
                        <a:rPr lang="en-IN" sz="1400" b="0" i="0" u="none" strike="noStrike">
                          <a:solidFill>
                            <a:srgbClr val="000000"/>
                          </a:solidFill>
                          <a:effectLst/>
                          <a:latin typeface="Calibri" panose="020F0502020204030204" pitchFamily="34" charset="0"/>
                        </a:rPr>
                        <a:t>American should</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65775</a:t>
                      </a:r>
                    </a:p>
                  </a:txBody>
                  <a:tcPr marL="9525" marR="9525" marT="9525" marB="0" anchor="b">
                    <a:lnL>
                      <a:noFill/>
                    </a:lnL>
                    <a:lnR>
                      <a:noFill/>
                    </a:lnR>
                    <a:lnT>
                      <a:noFill/>
                    </a:lnT>
                    <a:lnB>
                      <a:noFill/>
                    </a:lnB>
                    <a:noFill/>
                  </a:tcPr>
                </a:tc>
                <a:extLst>
                  <a:ext uri="{0D108BD9-81ED-4DB2-BD59-A6C34878D82A}">
                    <a16:rowId xmlns:a16="http://schemas.microsoft.com/office/drawing/2014/main" val="1493807121"/>
                  </a:ext>
                </a:extLst>
              </a:tr>
              <a:tr h="190500">
                <a:tc>
                  <a:txBody>
                    <a:bodyPr/>
                    <a:lstStyle/>
                    <a:p>
                      <a:pPr algn="l" fontAlgn="b"/>
                      <a:r>
                        <a:rPr lang="en-IN" sz="1400" b="0" i="0" u="none" strike="noStrike">
                          <a:solidFill>
                            <a:srgbClr val="000000"/>
                          </a:solidFill>
                          <a:effectLst/>
                          <a:latin typeface="Calibri" panose="020F0502020204030204" pitchFamily="34" charset="0"/>
                        </a:rPr>
                        <a:t>Analysis hospital</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5771</a:t>
                      </a:r>
                    </a:p>
                  </a:txBody>
                  <a:tcPr marL="9525" marR="9525" marT="9525" marB="0" anchor="b">
                    <a:lnL>
                      <a:noFill/>
                    </a:lnL>
                    <a:lnR>
                      <a:noFill/>
                    </a:lnR>
                    <a:lnT>
                      <a:noFill/>
                    </a:lnT>
                    <a:lnB>
                      <a:noFill/>
                    </a:lnB>
                    <a:noFill/>
                  </a:tcPr>
                </a:tc>
                <a:extLst>
                  <a:ext uri="{0D108BD9-81ED-4DB2-BD59-A6C34878D82A}">
                    <a16:rowId xmlns:a16="http://schemas.microsoft.com/office/drawing/2014/main" val="378281739"/>
                  </a:ext>
                </a:extLst>
              </a:tr>
              <a:tr h="190500">
                <a:tc>
                  <a:txBody>
                    <a:bodyPr/>
                    <a:lstStyle/>
                    <a:p>
                      <a:pPr algn="l" fontAlgn="b"/>
                      <a:r>
                        <a:rPr lang="en-IN" sz="1400" b="0" i="0" u="none" strike="noStrike">
                          <a:solidFill>
                            <a:srgbClr val="000000"/>
                          </a:solidFill>
                          <a:effectLst/>
                          <a:latin typeface="Calibri" panose="020F0502020204030204" pitchFamily="34" charset="0"/>
                        </a:rPr>
                        <a:t>Another leave</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4554</a:t>
                      </a:r>
                    </a:p>
                  </a:txBody>
                  <a:tcPr marL="9525" marR="9525" marT="9525" marB="0" anchor="b">
                    <a:lnL>
                      <a:noFill/>
                    </a:lnL>
                    <a:lnR>
                      <a:noFill/>
                    </a:lnR>
                    <a:lnT>
                      <a:noFill/>
                    </a:lnT>
                    <a:lnB>
                      <a:noFill/>
                    </a:lnB>
                    <a:noFill/>
                  </a:tcPr>
                </a:tc>
                <a:extLst>
                  <a:ext uri="{0D108BD9-81ED-4DB2-BD59-A6C34878D82A}">
                    <a16:rowId xmlns:a16="http://schemas.microsoft.com/office/drawing/2014/main" val="3446894456"/>
                  </a:ext>
                </a:extLst>
              </a:tr>
              <a:tr h="190500">
                <a:tc>
                  <a:txBody>
                    <a:bodyPr/>
                    <a:lstStyle/>
                    <a:p>
                      <a:pPr algn="l" fontAlgn="b"/>
                      <a:r>
                        <a:rPr lang="en-IN" sz="1400" b="0" i="0" u="none" strike="noStrike">
                          <a:solidFill>
                            <a:srgbClr val="000000"/>
                          </a:solidFill>
                          <a:effectLst/>
                          <a:latin typeface="Calibri" panose="020F0502020204030204" pitchFamily="34" charset="0"/>
                        </a:rPr>
                        <a:t>Ask full heavy</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215865</a:t>
                      </a:r>
                    </a:p>
                  </a:txBody>
                  <a:tcPr marL="9525" marR="9525" marT="9525" marB="0" anchor="b">
                    <a:lnL>
                      <a:noFill/>
                    </a:lnL>
                    <a:lnR>
                      <a:noFill/>
                    </a:lnR>
                    <a:lnT>
                      <a:noFill/>
                    </a:lnT>
                    <a:lnB>
                      <a:noFill/>
                    </a:lnB>
                    <a:noFill/>
                  </a:tcPr>
                </a:tc>
                <a:extLst>
                  <a:ext uri="{0D108BD9-81ED-4DB2-BD59-A6C34878D82A}">
                    <a16:rowId xmlns:a16="http://schemas.microsoft.com/office/drawing/2014/main" val="1934893498"/>
                  </a:ext>
                </a:extLst>
              </a:tr>
              <a:tr h="190500">
                <a:tc>
                  <a:txBody>
                    <a:bodyPr/>
                    <a:lstStyle/>
                    <a:p>
                      <a:pPr algn="l" fontAlgn="b"/>
                      <a:r>
                        <a:rPr lang="en-IN" sz="1400" b="0" i="0" u="none" strike="noStrike" dirty="0">
                          <a:solidFill>
                            <a:srgbClr val="000000"/>
                          </a:solidFill>
                          <a:effectLst/>
                          <a:latin typeface="Calibri" panose="020F0502020204030204" pitchFamily="34" charset="0"/>
                        </a:rPr>
                        <a:t>Assume once establish</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186121</a:t>
                      </a:r>
                    </a:p>
                  </a:txBody>
                  <a:tcPr marL="9525" marR="9525" marT="9525" marB="0" anchor="b">
                    <a:lnL>
                      <a:noFill/>
                    </a:lnL>
                    <a:lnR>
                      <a:noFill/>
                    </a:lnR>
                    <a:lnT>
                      <a:noFill/>
                    </a:lnT>
                    <a:lnB>
                      <a:noFill/>
                    </a:lnB>
                    <a:noFill/>
                  </a:tcPr>
                </a:tc>
                <a:extLst>
                  <a:ext uri="{0D108BD9-81ED-4DB2-BD59-A6C34878D82A}">
                    <a16:rowId xmlns:a16="http://schemas.microsoft.com/office/drawing/2014/main" val="3204887916"/>
                  </a:ext>
                </a:extLst>
              </a:tr>
              <a:tr h="190500">
                <a:tc>
                  <a:txBody>
                    <a:bodyPr/>
                    <a:lstStyle/>
                    <a:p>
                      <a:pPr algn="l" fontAlgn="b"/>
                      <a:r>
                        <a:rPr lang="en-IN" sz="1400" b="0" i="0" u="none" strike="noStrike">
                          <a:solidFill>
                            <a:srgbClr val="000000"/>
                          </a:solidFill>
                          <a:effectLst/>
                          <a:latin typeface="Calibri" panose="020F0502020204030204" pitchFamily="34" charset="0"/>
                        </a:rPr>
                        <a:t>Wait PM easy quite</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99441</a:t>
                      </a:r>
                    </a:p>
                  </a:txBody>
                  <a:tcPr marL="9525" marR="9525" marT="9525" marB="0" anchor="b">
                    <a:lnL>
                      <a:noFill/>
                    </a:lnL>
                    <a:lnR>
                      <a:noFill/>
                    </a:lnR>
                    <a:lnT>
                      <a:noFill/>
                    </a:lnT>
                    <a:lnB>
                      <a:noFill/>
                    </a:lnB>
                    <a:noFill/>
                  </a:tcPr>
                </a:tc>
                <a:extLst>
                  <a:ext uri="{0D108BD9-81ED-4DB2-BD59-A6C34878D82A}">
                    <a16:rowId xmlns:a16="http://schemas.microsoft.com/office/drawing/2014/main" val="1398797906"/>
                  </a:ext>
                </a:extLst>
              </a:tr>
              <a:tr h="190500">
                <a:tc>
                  <a:txBody>
                    <a:bodyPr/>
                    <a:lstStyle/>
                    <a:p>
                      <a:pPr algn="l" fontAlgn="b"/>
                      <a:r>
                        <a:rPr lang="en-IN" sz="1400" b="0" i="0" u="none" strike="noStrike">
                          <a:solidFill>
                            <a:srgbClr val="000000"/>
                          </a:solidFill>
                          <a:effectLst/>
                          <a:latin typeface="Calibri" panose="020F0502020204030204" pitchFamily="34" charset="0"/>
                        </a:rPr>
                        <a:t>Wall low</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166882</a:t>
                      </a:r>
                    </a:p>
                  </a:txBody>
                  <a:tcPr marL="9525" marR="9525" marT="9525" marB="0" anchor="b">
                    <a:lnL>
                      <a:noFill/>
                    </a:lnL>
                    <a:lnR>
                      <a:noFill/>
                    </a:lnR>
                    <a:lnT>
                      <a:noFill/>
                    </a:lnT>
                    <a:lnB>
                      <a:noFill/>
                    </a:lnB>
                    <a:noFill/>
                  </a:tcPr>
                </a:tc>
                <a:extLst>
                  <a:ext uri="{0D108BD9-81ED-4DB2-BD59-A6C34878D82A}">
                    <a16:rowId xmlns:a16="http://schemas.microsoft.com/office/drawing/2014/main" val="2201504322"/>
                  </a:ext>
                </a:extLst>
              </a:tr>
              <a:tr h="190500">
                <a:tc>
                  <a:txBody>
                    <a:bodyPr/>
                    <a:lstStyle/>
                    <a:p>
                      <a:pPr algn="l" fontAlgn="b"/>
                      <a:r>
                        <a:rPr lang="en-IN" sz="1400" b="0" i="0" u="none" strike="noStrike">
                          <a:solidFill>
                            <a:srgbClr val="000000"/>
                          </a:solidFill>
                          <a:effectLst/>
                          <a:latin typeface="Calibri" panose="020F0502020204030204" pitchFamily="34" charset="0"/>
                        </a:rPr>
                        <a:t>Well team national</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107289</a:t>
                      </a:r>
                    </a:p>
                  </a:txBody>
                  <a:tcPr marL="9525" marR="9525" marT="9525" marB="0" anchor="b">
                    <a:lnL>
                      <a:noFill/>
                    </a:lnL>
                    <a:lnR>
                      <a:noFill/>
                    </a:lnR>
                    <a:lnT>
                      <a:noFill/>
                    </a:lnT>
                    <a:lnB>
                      <a:noFill/>
                    </a:lnB>
                    <a:noFill/>
                  </a:tcPr>
                </a:tc>
                <a:extLst>
                  <a:ext uri="{0D108BD9-81ED-4DB2-BD59-A6C34878D82A}">
                    <a16:rowId xmlns:a16="http://schemas.microsoft.com/office/drawing/2014/main" val="866151"/>
                  </a:ext>
                </a:extLst>
              </a:tr>
              <a:tr h="190500">
                <a:tc>
                  <a:txBody>
                    <a:bodyPr/>
                    <a:lstStyle/>
                    <a:p>
                      <a:pPr algn="l" fontAlgn="b"/>
                      <a:r>
                        <a:rPr lang="en-IN" sz="1400" b="0" i="0" u="none" strike="noStrike">
                          <a:solidFill>
                            <a:srgbClr val="000000"/>
                          </a:solidFill>
                          <a:effectLst/>
                          <a:latin typeface="Calibri" panose="020F0502020204030204" pitchFamily="34" charset="0"/>
                        </a:rPr>
                        <a:t>Whole front</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293668</a:t>
                      </a:r>
                    </a:p>
                  </a:txBody>
                  <a:tcPr marL="9525" marR="9525" marT="9525" marB="0" anchor="b">
                    <a:lnL>
                      <a:noFill/>
                    </a:lnL>
                    <a:lnR>
                      <a:noFill/>
                    </a:lnR>
                    <a:lnT>
                      <a:noFill/>
                    </a:lnT>
                    <a:lnB>
                      <a:noFill/>
                    </a:lnB>
                    <a:noFill/>
                  </a:tcPr>
                </a:tc>
                <a:extLst>
                  <a:ext uri="{0D108BD9-81ED-4DB2-BD59-A6C34878D82A}">
                    <a16:rowId xmlns:a16="http://schemas.microsoft.com/office/drawing/2014/main" val="140895924"/>
                  </a:ext>
                </a:extLst>
              </a:tr>
              <a:tr h="190500">
                <a:tc>
                  <a:txBody>
                    <a:bodyPr/>
                    <a:lstStyle/>
                    <a:p>
                      <a:pPr algn="l" fontAlgn="b"/>
                      <a:r>
                        <a:rPr lang="en-IN" sz="1400" b="0" i="0" u="none" strike="noStrike">
                          <a:solidFill>
                            <a:srgbClr val="000000"/>
                          </a:solidFill>
                          <a:effectLst/>
                          <a:latin typeface="Calibri" panose="020F0502020204030204" pitchFamily="34" charset="0"/>
                        </a:rPr>
                        <a:t>Window Republican</a:t>
                      </a:r>
                    </a:p>
                  </a:txBody>
                  <a:tcPr marL="9525" marR="9525" marT="9525" marB="0" anchor="b">
                    <a:lnL>
                      <a:noFill/>
                    </a:lnL>
                    <a:lnR>
                      <a:noFill/>
                    </a:lnR>
                    <a:lnT>
                      <a:noFill/>
                    </a:lnT>
                    <a:lnB>
                      <a:noFill/>
                    </a:lnB>
                    <a:noFill/>
                  </a:tcPr>
                </a:tc>
                <a:tc>
                  <a:txBody>
                    <a:bodyPr/>
                    <a:lstStyle/>
                    <a:p>
                      <a:pPr algn="r" fontAlgn="b"/>
                      <a:r>
                        <a:rPr lang="en-IN" sz="1400" b="0" i="0" u="none" strike="noStrike">
                          <a:solidFill>
                            <a:srgbClr val="000000"/>
                          </a:solidFill>
                          <a:effectLst/>
                          <a:latin typeface="Calibri" panose="020F0502020204030204" pitchFamily="34" charset="0"/>
                        </a:rPr>
                        <a:t>188734</a:t>
                      </a:r>
                    </a:p>
                  </a:txBody>
                  <a:tcPr marL="9525" marR="9525" marT="9525" marB="0" anchor="b">
                    <a:lnL>
                      <a:noFill/>
                    </a:lnL>
                    <a:lnR>
                      <a:noFill/>
                    </a:lnR>
                    <a:lnT>
                      <a:noFill/>
                    </a:lnT>
                    <a:lnB>
                      <a:noFill/>
                    </a:lnB>
                    <a:noFill/>
                  </a:tcPr>
                </a:tc>
                <a:extLst>
                  <a:ext uri="{0D108BD9-81ED-4DB2-BD59-A6C34878D82A}">
                    <a16:rowId xmlns:a16="http://schemas.microsoft.com/office/drawing/2014/main" val="4118004978"/>
                  </a:ext>
                </a:extLst>
              </a:tr>
              <a:tr h="190500">
                <a:tc>
                  <a:txBody>
                    <a:bodyPr/>
                    <a:lstStyle/>
                    <a:p>
                      <a:pPr algn="l" fontAlgn="b"/>
                      <a:r>
                        <a:rPr lang="en-IN" sz="1400" b="0" i="0" u="none" strike="noStrike">
                          <a:solidFill>
                            <a:srgbClr val="000000"/>
                          </a:solidFill>
                          <a:effectLst/>
                          <a:latin typeface="Calibri" panose="020F0502020204030204" pitchFamily="34" charset="0"/>
                        </a:rPr>
                        <a:t>Yourself bank</a:t>
                      </a:r>
                    </a:p>
                  </a:txBody>
                  <a:tcPr marL="9525" marR="9525" marT="9525" marB="0" anchor="b">
                    <a:lnL>
                      <a:noFill/>
                    </a:lnL>
                    <a:lnR>
                      <a:noFill/>
                    </a:lnR>
                    <a:lnT>
                      <a:noFill/>
                    </a:lnT>
                    <a:lnB>
                      <a:noFill/>
                    </a:lnB>
                    <a:noFill/>
                  </a:tcPr>
                </a:tc>
                <a:tc>
                  <a:txBody>
                    <a:bodyPr/>
                    <a:lstStyle/>
                    <a:p>
                      <a:pPr algn="r" fontAlgn="b"/>
                      <a:r>
                        <a:rPr lang="en-IN" sz="1400" b="0" i="0" u="none" strike="noStrike" dirty="0">
                          <a:solidFill>
                            <a:srgbClr val="000000"/>
                          </a:solidFill>
                          <a:effectLst/>
                          <a:latin typeface="Calibri" panose="020F0502020204030204" pitchFamily="34" charset="0"/>
                        </a:rPr>
                        <a:t>99572</a:t>
                      </a:r>
                    </a:p>
                  </a:txBody>
                  <a:tcPr marL="9525" marR="9525" marT="9525" marB="0" anchor="b">
                    <a:lnL>
                      <a:noFill/>
                    </a:lnL>
                    <a:lnR>
                      <a:noFill/>
                    </a:lnR>
                    <a:lnT>
                      <a:noFill/>
                    </a:lnT>
                    <a:lnB>
                      <a:noFill/>
                    </a:lnB>
                    <a:noFill/>
                  </a:tcPr>
                </a:tc>
                <a:extLst>
                  <a:ext uri="{0D108BD9-81ED-4DB2-BD59-A6C34878D82A}">
                    <a16:rowId xmlns:a16="http://schemas.microsoft.com/office/drawing/2014/main" val="2666946312"/>
                  </a:ext>
                </a:extLst>
              </a:tr>
            </a:tbl>
          </a:graphicData>
        </a:graphic>
      </p:graphicFrame>
      <p:graphicFrame>
        <p:nvGraphicFramePr>
          <p:cNvPr id="19" name="Table 18">
            <a:extLst>
              <a:ext uri="{FF2B5EF4-FFF2-40B4-BE49-F238E27FC236}">
                <a16:creationId xmlns:a16="http://schemas.microsoft.com/office/drawing/2014/main" id="{EEBA4AA0-0608-91D9-BE82-FDBAD9C6E611}"/>
              </a:ext>
            </a:extLst>
          </p:cNvPr>
          <p:cNvGraphicFramePr>
            <a:graphicFrameLocks noGrp="1"/>
          </p:cNvGraphicFramePr>
          <p:nvPr>
            <p:extLst>
              <p:ext uri="{D42A27DB-BD31-4B8C-83A1-F6EECF244321}">
                <p14:modId xmlns:p14="http://schemas.microsoft.com/office/powerpoint/2010/main" val="2379459702"/>
              </p:ext>
            </p:extLst>
          </p:nvPr>
        </p:nvGraphicFramePr>
        <p:xfrm>
          <a:off x="6553545" y="2155544"/>
          <a:ext cx="2463868" cy="4461274"/>
        </p:xfrm>
        <a:graphic>
          <a:graphicData uri="http://schemas.openxmlformats.org/drawingml/2006/table">
            <a:tbl>
              <a:tblPr/>
              <a:tblGrid>
                <a:gridCol w="1528329">
                  <a:extLst>
                    <a:ext uri="{9D8B030D-6E8A-4147-A177-3AD203B41FA5}">
                      <a16:colId xmlns:a16="http://schemas.microsoft.com/office/drawing/2014/main" val="1196338059"/>
                    </a:ext>
                  </a:extLst>
                </a:gridCol>
                <a:gridCol w="935539">
                  <a:extLst>
                    <a:ext uri="{9D8B030D-6E8A-4147-A177-3AD203B41FA5}">
                      <a16:colId xmlns:a16="http://schemas.microsoft.com/office/drawing/2014/main" val="1744493059"/>
                    </a:ext>
                  </a:extLst>
                </a:gridCol>
              </a:tblGrid>
              <a:tr h="168758">
                <a:tc>
                  <a:txBody>
                    <a:bodyPr/>
                    <a:lstStyle/>
                    <a:p>
                      <a:pPr algn="l" fontAlgn="b"/>
                      <a:r>
                        <a:rPr lang="en-US" sz="1600" b="1" i="0" u="none" strike="noStrike" dirty="0">
                          <a:solidFill>
                            <a:srgbClr val="000000"/>
                          </a:solidFill>
                          <a:effectLst/>
                          <a:latin typeface="Calibri" panose="020F0502020204030204" pitchFamily="34" charset="0"/>
                        </a:rPr>
                        <a:t>A</a:t>
                      </a:r>
                      <a:r>
                        <a:rPr lang="en-IN" sz="1600" b="1" i="0" u="none" strike="noStrike" dirty="0" err="1">
                          <a:solidFill>
                            <a:srgbClr val="000000"/>
                          </a:solidFill>
                          <a:effectLst/>
                          <a:latin typeface="Calibri" panose="020F0502020204030204" pitchFamily="34" charset="0"/>
                        </a:rPr>
                        <a:t>nime</a:t>
                      </a:r>
                      <a:r>
                        <a:rPr lang="en-IN" sz="1600" b="1" i="0" u="none" strike="noStrike" dirty="0">
                          <a:solidFill>
                            <a:srgbClr val="000000"/>
                          </a:solidFill>
                          <a:effectLst/>
                          <a:latin typeface="Calibri" panose="020F0502020204030204" pitchFamily="34" charset="0"/>
                        </a:rPr>
                        <a:t> Name</a:t>
                      </a:r>
                      <a:endParaRPr lang="en-IN" sz="1100" b="1" i="0" u="none" strike="noStrike" dirty="0">
                        <a:solidFill>
                          <a:srgbClr val="000000"/>
                        </a:solidFill>
                        <a:effectLst/>
                        <a:latin typeface="Calibri" panose="020F0502020204030204" pitchFamily="34" charset="0"/>
                      </a:endParaRPr>
                    </a:p>
                  </a:txBody>
                  <a:tcPr marL="8438" marR="8438" marT="843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600" b="1" i="0" u="none" strike="noStrike" dirty="0">
                          <a:solidFill>
                            <a:srgbClr val="000000"/>
                          </a:solidFill>
                          <a:effectLst/>
                          <a:latin typeface="Calibri" panose="020F0502020204030204" pitchFamily="34" charset="0"/>
                        </a:rPr>
                        <a:t>Anime ID</a:t>
                      </a:r>
                    </a:p>
                  </a:txBody>
                  <a:tcPr marL="8438" marR="8438" marT="843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03895853"/>
                  </a:ext>
                </a:extLst>
              </a:tr>
              <a:tr h="168758">
                <a:tc>
                  <a:txBody>
                    <a:bodyPr/>
                    <a:lstStyle/>
                    <a:p>
                      <a:pPr algn="l" fontAlgn="b"/>
                      <a:r>
                        <a:rPr lang="en-IN" sz="1100" b="0" i="0" u="none" strike="noStrike">
                          <a:solidFill>
                            <a:srgbClr val="000000"/>
                          </a:solidFill>
                          <a:effectLst/>
                          <a:latin typeface="Calibri" panose="020F0502020204030204" pitchFamily="34" charset="0"/>
                        </a:rPr>
                        <a:t>Bed hand</a:t>
                      </a:r>
                    </a:p>
                  </a:txBody>
                  <a:tcPr marL="8438" marR="8438" marT="8438"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169532</a:t>
                      </a:r>
                    </a:p>
                  </a:txBody>
                  <a:tcPr marL="8438" marR="8438" marT="8438"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797899070"/>
                  </a:ext>
                </a:extLst>
              </a:tr>
              <a:tr h="168758">
                <a:tc>
                  <a:txBody>
                    <a:bodyPr/>
                    <a:lstStyle/>
                    <a:p>
                      <a:pPr algn="l" fontAlgn="b"/>
                      <a:r>
                        <a:rPr lang="en-IN" sz="1100" b="0" i="0" u="none" strike="noStrike">
                          <a:solidFill>
                            <a:srgbClr val="000000"/>
                          </a:solidFill>
                          <a:effectLst/>
                          <a:latin typeface="Calibri" panose="020F0502020204030204" pitchFamily="34" charset="0"/>
                        </a:rPr>
                        <a:t>Change out follow</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48257</a:t>
                      </a:r>
                    </a:p>
                  </a:txBody>
                  <a:tcPr marL="8438" marR="8438" marT="8438" marB="0" anchor="b">
                    <a:lnL>
                      <a:noFill/>
                    </a:lnL>
                    <a:lnR>
                      <a:noFill/>
                    </a:lnR>
                    <a:lnT>
                      <a:noFill/>
                    </a:lnT>
                    <a:lnB>
                      <a:noFill/>
                    </a:lnB>
                    <a:noFill/>
                  </a:tcPr>
                </a:tc>
                <a:extLst>
                  <a:ext uri="{0D108BD9-81ED-4DB2-BD59-A6C34878D82A}">
                    <a16:rowId xmlns:a16="http://schemas.microsoft.com/office/drawing/2014/main" val="651871737"/>
                  </a:ext>
                </a:extLst>
              </a:tr>
              <a:tr h="168758">
                <a:tc>
                  <a:txBody>
                    <a:bodyPr/>
                    <a:lstStyle/>
                    <a:p>
                      <a:pPr algn="l" fontAlgn="b"/>
                      <a:r>
                        <a:rPr lang="en-IN" sz="1100" b="0" i="0" u="none" strike="noStrike">
                          <a:solidFill>
                            <a:srgbClr val="000000"/>
                          </a:solidFill>
                          <a:effectLst/>
                          <a:latin typeface="Calibri" panose="020F0502020204030204" pitchFamily="34" charset="0"/>
                        </a:rPr>
                        <a:t>Current page consumer</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32906</a:t>
                      </a:r>
                    </a:p>
                  </a:txBody>
                  <a:tcPr marL="8438" marR="8438" marT="8438" marB="0" anchor="b">
                    <a:lnL>
                      <a:noFill/>
                    </a:lnL>
                    <a:lnR>
                      <a:noFill/>
                    </a:lnR>
                    <a:lnT>
                      <a:noFill/>
                    </a:lnT>
                    <a:lnB>
                      <a:noFill/>
                    </a:lnB>
                    <a:noFill/>
                  </a:tcPr>
                </a:tc>
                <a:extLst>
                  <a:ext uri="{0D108BD9-81ED-4DB2-BD59-A6C34878D82A}">
                    <a16:rowId xmlns:a16="http://schemas.microsoft.com/office/drawing/2014/main" val="1945346561"/>
                  </a:ext>
                </a:extLst>
              </a:tr>
              <a:tr h="168758">
                <a:tc>
                  <a:txBody>
                    <a:bodyPr/>
                    <a:lstStyle/>
                    <a:p>
                      <a:pPr algn="l" fontAlgn="b"/>
                      <a:r>
                        <a:rPr lang="en-IN" sz="1100" b="0" i="0" u="none" strike="noStrike">
                          <a:solidFill>
                            <a:srgbClr val="000000"/>
                          </a:solidFill>
                          <a:effectLst/>
                          <a:latin typeface="Calibri" panose="020F0502020204030204" pitchFamily="34" charset="0"/>
                        </a:rPr>
                        <a:t>Defense anyone</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27540</a:t>
                      </a:r>
                    </a:p>
                  </a:txBody>
                  <a:tcPr marL="8438" marR="8438" marT="8438" marB="0" anchor="b">
                    <a:lnL>
                      <a:noFill/>
                    </a:lnL>
                    <a:lnR>
                      <a:noFill/>
                    </a:lnR>
                    <a:lnT>
                      <a:noFill/>
                    </a:lnT>
                    <a:lnB>
                      <a:noFill/>
                    </a:lnB>
                    <a:noFill/>
                  </a:tcPr>
                </a:tc>
                <a:extLst>
                  <a:ext uri="{0D108BD9-81ED-4DB2-BD59-A6C34878D82A}">
                    <a16:rowId xmlns:a16="http://schemas.microsoft.com/office/drawing/2014/main" val="1152904813"/>
                  </a:ext>
                </a:extLst>
              </a:tr>
              <a:tr h="168758">
                <a:tc>
                  <a:txBody>
                    <a:bodyPr/>
                    <a:lstStyle/>
                    <a:p>
                      <a:pPr algn="l" fontAlgn="b"/>
                      <a:r>
                        <a:rPr lang="en-IN" sz="1100" b="0" i="0" u="none" strike="noStrike" dirty="0">
                          <a:solidFill>
                            <a:srgbClr val="000000"/>
                          </a:solidFill>
                          <a:effectLst/>
                          <a:latin typeface="Calibri" panose="020F0502020204030204" pitchFamily="34" charset="0"/>
                        </a:rPr>
                        <a:t>Difficult approach</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251611</a:t>
                      </a:r>
                    </a:p>
                  </a:txBody>
                  <a:tcPr marL="8438" marR="8438" marT="8438" marB="0" anchor="b">
                    <a:lnL>
                      <a:noFill/>
                    </a:lnL>
                    <a:lnR>
                      <a:noFill/>
                    </a:lnR>
                    <a:lnT>
                      <a:noFill/>
                    </a:lnT>
                    <a:lnB>
                      <a:noFill/>
                    </a:lnB>
                    <a:noFill/>
                  </a:tcPr>
                </a:tc>
                <a:extLst>
                  <a:ext uri="{0D108BD9-81ED-4DB2-BD59-A6C34878D82A}">
                    <a16:rowId xmlns:a16="http://schemas.microsoft.com/office/drawing/2014/main" val="3991823388"/>
                  </a:ext>
                </a:extLst>
              </a:tr>
              <a:tr h="168758">
                <a:tc>
                  <a:txBody>
                    <a:bodyPr/>
                    <a:lstStyle/>
                    <a:p>
                      <a:pPr algn="l" fontAlgn="b"/>
                      <a:r>
                        <a:rPr lang="en-IN" sz="1100" b="0" i="0" u="none" strike="noStrike">
                          <a:solidFill>
                            <a:srgbClr val="000000"/>
                          </a:solidFill>
                          <a:effectLst/>
                          <a:latin typeface="Calibri" panose="020F0502020204030204" pitchFamily="34" charset="0"/>
                        </a:rPr>
                        <a:t>Direction season walk deep</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201688</a:t>
                      </a:r>
                    </a:p>
                  </a:txBody>
                  <a:tcPr marL="8438" marR="8438" marT="8438" marB="0" anchor="b">
                    <a:lnL>
                      <a:noFill/>
                    </a:lnL>
                    <a:lnR>
                      <a:noFill/>
                    </a:lnR>
                    <a:lnT>
                      <a:noFill/>
                    </a:lnT>
                    <a:lnB>
                      <a:noFill/>
                    </a:lnB>
                    <a:noFill/>
                  </a:tcPr>
                </a:tc>
                <a:extLst>
                  <a:ext uri="{0D108BD9-81ED-4DB2-BD59-A6C34878D82A}">
                    <a16:rowId xmlns:a16="http://schemas.microsoft.com/office/drawing/2014/main" val="899336609"/>
                  </a:ext>
                </a:extLst>
              </a:tr>
              <a:tr h="168758">
                <a:tc>
                  <a:txBody>
                    <a:bodyPr/>
                    <a:lstStyle/>
                    <a:p>
                      <a:pPr algn="l" fontAlgn="b"/>
                      <a:r>
                        <a:rPr lang="en-IN" sz="1100" b="0" i="0" u="none" strike="noStrike">
                          <a:solidFill>
                            <a:srgbClr val="000000"/>
                          </a:solidFill>
                          <a:effectLst/>
                          <a:latin typeface="Calibri" panose="020F0502020204030204" pitchFamily="34" charset="0"/>
                        </a:rPr>
                        <a:t>Discover open history</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203897</a:t>
                      </a:r>
                    </a:p>
                  </a:txBody>
                  <a:tcPr marL="8438" marR="8438" marT="8438" marB="0" anchor="b">
                    <a:lnL>
                      <a:noFill/>
                    </a:lnL>
                    <a:lnR>
                      <a:noFill/>
                    </a:lnR>
                    <a:lnT>
                      <a:noFill/>
                    </a:lnT>
                    <a:lnB>
                      <a:noFill/>
                    </a:lnB>
                    <a:noFill/>
                  </a:tcPr>
                </a:tc>
                <a:extLst>
                  <a:ext uri="{0D108BD9-81ED-4DB2-BD59-A6C34878D82A}">
                    <a16:rowId xmlns:a16="http://schemas.microsoft.com/office/drawing/2014/main" val="3676955646"/>
                  </a:ext>
                </a:extLst>
              </a:tr>
              <a:tr h="168758">
                <a:tc>
                  <a:txBody>
                    <a:bodyPr/>
                    <a:lstStyle/>
                    <a:p>
                      <a:pPr algn="l" fontAlgn="b"/>
                      <a:r>
                        <a:rPr lang="en-IN" sz="1100" b="0" i="0" u="none" strike="noStrike">
                          <a:solidFill>
                            <a:srgbClr val="000000"/>
                          </a:solidFill>
                          <a:effectLst/>
                          <a:latin typeface="Calibri" panose="020F0502020204030204" pitchFamily="34" charset="0"/>
                        </a:rPr>
                        <a:t>Family cause soon</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60706</a:t>
                      </a:r>
                    </a:p>
                  </a:txBody>
                  <a:tcPr marL="8438" marR="8438" marT="8438" marB="0" anchor="b">
                    <a:lnL>
                      <a:noFill/>
                    </a:lnL>
                    <a:lnR>
                      <a:noFill/>
                    </a:lnR>
                    <a:lnT>
                      <a:noFill/>
                    </a:lnT>
                    <a:lnB>
                      <a:noFill/>
                    </a:lnB>
                    <a:noFill/>
                  </a:tcPr>
                </a:tc>
                <a:extLst>
                  <a:ext uri="{0D108BD9-81ED-4DB2-BD59-A6C34878D82A}">
                    <a16:rowId xmlns:a16="http://schemas.microsoft.com/office/drawing/2014/main" val="1136029435"/>
                  </a:ext>
                </a:extLst>
              </a:tr>
              <a:tr h="168758">
                <a:tc>
                  <a:txBody>
                    <a:bodyPr/>
                    <a:lstStyle/>
                    <a:p>
                      <a:pPr algn="l" fontAlgn="b"/>
                      <a:r>
                        <a:rPr lang="en-IN" sz="1100" b="0" i="0" u="none" strike="noStrike">
                          <a:solidFill>
                            <a:srgbClr val="000000"/>
                          </a:solidFill>
                          <a:effectLst/>
                          <a:latin typeface="Calibri" panose="020F0502020204030204" pitchFamily="34" charset="0"/>
                        </a:rPr>
                        <a:t>Kid foreign</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258590</a:t>
                      </a:r>
                    </a:p>
                  </a:txBody>
                  <a:tcPr marL="8438" marR="8438" marT="8438" marB="0" anchor="b">
                    <a:lnL>
                      <a:noFill/>
                    </a:lnL>
                    <a:lnR>
                      <a:noFill/>
                    </a:lnR>
                    <a:lnT>
                      <a:noFill/>
                    </a:lnT>
                    <a:lnB>
                      <a:noFill/>
                    </a:lnB>
                    <a:noFill/>
                  </a:tcPr>
                </a:tc>
                <a:extLst>
                  <a:ext uri="{0D108BD9-81ED-4DB2-BD59-A6C34878D82A}">
                    <a16:rowId xmlns:a16="http://schemas.microsoft.com/office/drawing/2014/main" val="547551798"/>
                  </a:ext>
                </a:extLst>
              </a:tr>
              <a:tr h="168758">
                <a:tc>
                  <a:txBody>
                    <a:bodyPr/>
                    <a:lstStyle/>
                    <a:p>
                      <a:pPr algn="l" fontAlgn="b"/>
                      <a:r>
                        <a:rPr lang="en-IN" sz="1100" b="0" i="0" u="none" strike="noStrike">
                          <a:solidFill>
                            <a:srgbClr val="000000"/>
                          </a:solidFill>
                          <a:effectLst/>
                          <a:latin typeface="Calibri" panose="020F0502020204030204" pitchFamily="34" charset="0"/>
                        </a:rPr>
                        <a:t>Message contain since</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105348</a:t>
                      </a:r>
                    </a:p>
                  </a:txBody>
                  <a:tcPr marL="8438" marR="8438" marT="8438" marB="0" anchor="b">
                    <a:lnL>
                      <a:noFill/>
                    </a:lnL>
                    <a:lnR>
                      <a:noFill/>
                    </a:lnR>
                    <a:lnT>
                      <a:noFill/>
                    </a:lnT>
                    <a:lnB>
                      <a:noFill/>
                    </a:lnB>
                    <a:noFill/>
                  </a:tcPr>
                </a:tc>
                <a:extLst>
                  <a:ext uri="{0D108BD9-81ED-4DB2-BD59-A6C34878D82A}">
                    <a16:rowId xmlns:a16="http://schemas.microsoft.com/office/drawing/2014/main" val="182649403"/>
                  </a:ext>
                </a:extLst>
              </a:tr>
              <a:tr h="168758">
                <a:tc>
                  <a:txBody>
                    <a:bodyPr/>
                    <a:lstStyle/>
                    <a:p>
                      <a:pPr algn="l" fontAlgn="b"/>
                      <a:r>
                        <a:rPr lang="en-IN" sz="1100" b="0" i="0" u="none" strike="noStrike">
                          <a:solidFill>
                            <a:srgbClr val="000000"/>
                          </a:solidFill>
                          <a:effectLst/>
                          <a:latin typeface="Calibri" panose="020F0502020204030204" pitchFamily="34" charset="0"/>
                        </a:rPr>
                        <a:t>Movie rate fast</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81701</a:t>
                      </a:r>
                    </a:p>
                  </a:txBody>
                  <a:tcPr marL="8438" marR="8438" marT="8438" marB="0" anchor="b">
                    <a:lnL>
                      <a:noFill/>
                    </a:lnL>
                    <a:lnR>
                      <a:noFill/>
                    </a:lnR>
                    <a:lnT>
                      <a:noFill/>
                    </a:lnT>
                    <a:lnB>
                      <a:noFill/>
                    </a:lnB>
                    <a:noFill/>
                  </a:tcPr>
                </a:tc>
                <a:extLst>
                  <a:ext uri="{0D108BD9-81ED-4DB2-BD59-A6C34878D82A}">
                    <a16:rowId xmlns:a16="http://schemas.microsoft.com/office/drawing/2014/main" val="754465932"/>
                  </a:ext>
                </a:extLst>
              </a:tr>
              <a:tr h="168758">
                <a:tc>
                  <a:txBody>
                    <a:bodyPr/>
                    <a:lstStyle/>
                    <a:p>
                      <a:pPr algn="l" fontAlgn="b"/>
                      <a:r>
                        <a:rPr lang="en-IN" sz="1100" b="0" i="0" u="none" strike="noStrike">
                          <a:solidFill>
                            <a:srgbClr val="000000"/>
                          </a:solidFill>
                          <a:effectLst/>
                          <a:latin typeface="Calibri" panose="020F0502020204030204" pitchFamily="34" charset="0"/>
                        </a:rPr>
                        <a:t>Paper mind</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176374</a:t>
                      </a:r>
                    </a:p>
                  </a:txBody>
                  <a:tcPr marL="8438" marR="8438" marT="8438" marB="0" anchor="b">
                    <a:lnL>
                      <a:noFill/>
                    </a:lnL>
                    <a:lnR>
                      <a:noFill/>
                    </a:lnR>
                    <a:lnT>
                      <a:noFill/>
                    </a:lnT>
                    <a:lnB>
                      <a:noFill/>
                    </a:lnB>
                    <a:noFill/>
                  </a:tcPr>
                </a:tc>
                <a:extLst>
                  <a:ext uri="{0D108BD9-81ED-4DB2-BD59-A6C34878D82A}">
                    <a16:rowId xmlns:a16="http://schemas.microsoft.com/office/drawing/2014/main" val="2726166553"/>
                  </a:ext>
                </a:extLst>
              </a:tr>
              <a:tr h="168758">
                <a:tc>
                  <a:txBody>
                    <a:bodyPr/>
                    <a:lstStyle/>
                    <a:p>
                      <a:pPr algn="l" fontAlgn="b"/>
                      <a:r>
                        <a:rPr lang="en-IN" sz="1100" b="0" i="0" u="none" strike="noStrike">
                          <a:solidFill>
                            <a:srgbClr val="000000"/>
                          </a:solidFill>
                          <a:effectLst/>
                          <a:latin typeface="Calibri" panose="020F0502020204030204" pitchFamily="34" charset="0"/>
                        </a:rPr>
                        <a:t>Pm nothing security</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235561</a:t>
                      </a:r>
                    </a:p>
                  </a:txBody>
                  <a:tcPr marL="8438" marR="8438" marT="8438" marB="0" anchor="b">
                    <a:lnL>
                      <a:noFill/>
                    </a:lnL>
                    <a:lnR>
                      <a:noFill/>
                    </a:lnR>
                    <a:lnT>
                      <a:noFill/>
                    </a:lnT>
                    <a:lnB>
                      <a:noFill/>
                    </a:lnB>
                    <a:noFill/>
                  </a:tcPr>
                </a:tc>
                <a:extLst>
                  <a:ext uri="{0D108BD9-81ED-4DB2-BD59-A6C34878D82A}">
                    <a16:rowId xmlns:a16="http://schemas.microsoft.com/office/drawing/2014/main" val="591606937"/>
                  </a:ext>
                </a:extLst>
              </a:tr>
              <a:tr h="168758">
                <a:tc>
                  <a:txBody>
                    <a:bodyPr/>
                    <a:lstStyle/>
                    <a:p>
                      <a:pPr algn="l" fontAlgn="b"/>
                      <a:r>
                        <a:rPr lang="en-IN" sz="1100" b="0" i="0" u="none" strike="noStrike">
                          <a:solidFill>
                            <a:srgbClr val="000000"/>
                          </a:solidFill>
                          <a:effectLst/>
                          <a:latin typeface="Calibri" panose="020F0502020204030204" pitchFamily="34" charset="0"/>
                        </a:rPr>
                        <a:t>Power explain sea</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100564</a:t>
                      </a:r>
                    </a:p>
                  </a:txBody>
                  <a:tcPr marL="8438" marR="8438" marT="8438" marB="0" anchor="b">
                    <a:lnL>
                      <a:noFill/>
                    </a:lnL>
                    <a:lnR>
                      <a:noFill/>
                    </a:lnR>
                    <a:lnT>
                      <a:noFill/>
                    </a:lnT>
                    <a:lnB>
                      <a:noFill/>
                    </a:lnB>
                    <a:noFill/>
                  </a:tcPr>
                </a:tc>
                <a:extLst>
                  <a:ext uri="{0D108BD9-81ED-4DB2-BD59-A6C34878D82A}">
                    <a16:rowId xmlns:a16="http://schemas.microsoft.com/office/drawing/2014/main" val="1311845942"/>
                  </a:ext>
                </a:extLst>
              </a:tr>
              <a:tr h="168758">
                <a:tc>
                  <a:txBody>
                    <a:bodyPr/>
                    <a:lstStyle/>
                    <a:p>
                      <a:pPr algn="l" fontAlgn="b"/>
                      <a:r>
                        <a:rPr lang="en-IN" sz="1100" b="0" i="0" u="none" strike="noStrike">
                          <a:solidFill>
                            <a:srgbClr val="000000"/>
                          </a:solidFill>
                          <a:effectLst/>
                          <a:latin typeface="Calibri" panose="020F0502020204030204" pitchFamily="34" charset="0"/>
                        </a:rPr>
                        <a:t>Price billion</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128322</a:t>
                      </a:r>
                    </a:p>
                  </a:txBody>
                  <a:tcPr marL="8438" marR="8438" marT="8438" marB="0" anchor="b">
                    <a:lnL>
                      <a:noFill/>
                    </a:lnL>
                    <a:lnR>
                      <a:noFill/>
                    </a:lnR>
                    <a:lnT>
                      <a:noFill/>
                    </a:lnT>
                    <a:lnB>
                      <a:noFill/>
                    </a:lnB>
                    <a:noFill/>
                  </a:tcPr>
                </a:tc>
                <a:extLst>
                  <a:ext uri="{0D108BD9-81ED-4DB2-BD59-A6C34878D82A}">
                    <a16:rowId xmlns:a16="http://schemas.microsoft.com/office/drawing/2014/main" val="2901987260"/>
                  </a:ext>
                </a:extLst>
              </a:tr>
              <a:tr h="168758">
                <a:tc>
                  <a:txBody>
                    <a:bodyPr/>
                    <a:lstStyle/>
                    <a:p>
                      <a:pPr algn="l" fontAlgn="b"/>
                      <a:r>
                        <a:rPr lang="en-IN" sz="1100" b="0" i="0" u="none" strike="noStrike">
                          <a:solidFill>
                            <a:srgbClr val="000000"/>
                          </a:solidFill>
                          <a:effectLst/>
                          <a:latin typeface="Calibri" panose="020F0502020204030204" pitchFamily="34" charset="0"/>
                        </a:rPr>
                        <a:t>Senior thank official</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129329</a:t>
                      </a:r>
                    </a:p>
                  </a:txBody>
                  <a:tcPr marL="8438" marR="8438" marT="8438" marB="0" anchor="b">
                    <a:lnL>
                      <a:noFill/>
                    </a:lnL>
                    <a:lnR>
                      <a:noFill/>
                    </a:lnR>
                    <a:lnT>
                      <a:noFill/>
                    </a:lnT>
                    <a:lnB>
                      <a:noFill/>
                    </a:lnB>
                    <a:noFill/>
                  </a:tcPr>
                </a:tc>
                <a:extLst>
                  <a:ext uri="{0D108BD9-81ED-4DB2-BD59-A6C34878D82A}">
                    <a16:rowId xmlns:a16="http://schemas.microsoft.com/office/drawing/2014/main" val="277842872"/>
                  </a:ext>
                </a:extLst>
              </a:tr>
              <a:tr h="168758">
                <a:tc>
                  <a:txBody>
                    <a:bodyPr/>
                    <a:lstStyle/>
                    <a:p>
                      <a:pPr algn="l" fontAlgn="b"/>
                      <a:r>
                        <a:rPr lang="en-IN" sz="1100" b="0" i="0" u="none" strike="noStrike">
                          <a:solidFill>
                            <a:srgbClr val="000000"/>
                          </a:solidFill>
                          <a:effectLst/>
                          <a:latin typeface="Calibri" panose="020F0502020204030204" pitchFamily="34" charset="0"/>
                        </a:rPr>
                        <a:t>She fly part</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280478</a:t>
                      </a:r>
                    </a:p>
                  </a:txBody>
                  <a:tcPr marL="8438" marR="8438" marT="8438" marB="0" anchor="b">
                    <a:lnL>
                      <a:noFill/>
                    </a:lnL>
                    <a:lnR>
                      <a:noFill/>
                    </a:lnR>
                    <a:lnT>
                      <a:noFill/>
                    </a:lnT>
                    <a:lnB>
                      <a:noFill/>
                    </a:lnB>
                    <a:noFill/>
                  </a:tcPr>
                </a:tc>
                <a:extLst>
                  <a:ext uri="{0D108BD9-81ED-4DB2-BD59-A6C34878D82A}">
                    <a16:rowId xmlns:a16="http://schemas.microsoft.com/office/drawing/2014/main" val="3197198444"/>
                  </a:ext>
                </a:extLst>
              </a:tr>
              <a:tr h="168758">
                <a:tc>
                  <a:txBody>
                    <a:bodyPr/>
                    <a:lstStyle/>
                    <a:p>
                      <a:pPr algn="l" fontAlgn="b"/>
                      <a:r>
                        <a:rPr lang="en-IN" sz="1100" b="0" i="0" u="none" strike="noStrike">
                          <a:solidFill>
                            <a:srgbClr val="000000"/>
                          </a:solidFill>
                          <a:effectLst/>
                          <a:latin typeface="Calibri" panose="020F0502020204030204" pitchFamily="34" charset="0"/>
                        </a:rPr>
                        <a:t>She seat</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229349</a:t>
                      </a:r>
                    </a:p>
                  </a:txBody>
                  <a:tcPr marL="8438" marR="8438" marT="8438" marB="0" anchor="b">
                    <a:lnL>
                      <a:noFill/>
                    </a:lnL>
                    <a:lnR>
                      <a:noFill/>
                    </a:lnR>
                    <a:lnT>
                      <a:noFill/>
                    </a:lnT>
                    <a:lnB>
                      <a:noFill/>
                    </a:lnB>
                    <a:noFill/>
                  </a:tcPr>
                </a:tc>
                <a:extLst>
                  <a:ext uri="{0D108BD9-81ED-4DB2-BD59-A6C34878D82A}">
                    <a16:rowId xmlns:a16="http://schemas.microsoft.com/office/drawing/2014/main" val="2734014645"/>
                  </a:ext>
                </a:extLst>
              </a:tr>
              <a:tr h="168758">
                <a:tc>
                  <a:txBody>
                    <a:bodyPr/>
                    <a:lstStyle/>
                    <a:p>
                      <a:pPr algn="l" fontAlgn="b"/>
                      <a:r>
                        <a:rPr lang="en-IN" sz="1100" b="0" i="0" u="none" strike="noStrike">
                          <a:solidFill>
                            <a:srgbClr val="000000"/>
                          </a:solidFill>
                          <a:effectLst/>
                          <a:latin typeface="Calibri" panose="020F0502020204030204" pitchFamily="34" charset="0"/>
                        </a:rPr>
                        <a:t>Sit cultural catch</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196267</a:t>
                      </a:r>
                    </a:p>
                  </a:txBody>
                  <a:tcPr marL="8438" marR="8438" marT="8438" marB="0" anchor="b">
                    <a:lnL>
                      <a:noFill/>
                    </a:lnL>
                    <a:lnR>
                      <a:noFill/>
                    </a:lnR>
                    <a:lnT>
                      <a:noFill/>
                    </a:lnT>
                    <a:lnB>
                      <a:noFill/>
                    </a:lnB>
                    <a:noFill/>
                  </a:tcPr>
                </a:tc>
                <a:extLst>
                  <a:ext uri="{0D108BD9-81ED-4DB2-BD59-A6C34878D82A}">
                    <a16:rowId xmlns:a16="http://schemas.microsoft.com/office/drawing/2014/main" val="20698414"/>
                  </a:ext>
                </a:extLst>
              </a:tr>
              <a:tr h="168758">
                <a:tc>
                  <a:txBody>
                    <a:bodyPr/>
                    <a:lstStyle/>
                    <a:p>
                      <a:pPr algn="l" fontAlgn="b"/>
                      <a:r>
                        <a:rPr lang="en-IN" sz="1100" b="0" i="0" u="none" strike="noStrike">
                          <a:solidFill>
                            <a:srgbClr val="000000"/>
                          </a:solidFill>
                          <a:effectLst/>
                          <a:latin typeface="Calibri" panose="020F0502020204030204" pitchFamily="34" charset="0"/>
                        </a:rPr>
                        <a:t>Social season federal north</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235075</a:t>
                      </a:r>
                    </a:p>
                  </a:txBody>
                  <a:tcPr marL="8438" marR="8438" marT="8438" marB="0" anchor="b">
                    <a:lnL>
                      <a:noFill/>
                    </a:lnL>
                    <a:lnR>
                      <a:noFill/>
                    </a:lnR>
                    <a:lnT>
                      <a:noFill/>
                    </a:lnT>
                    <a:lnB>
                      <a:noFill/>
                    </a:lnB>
                    <a:noFill/>
                  </a:tcPr>
                </a:tc>
                <a:extLst>
                  <a:ext uri="{0D108BD9-81ED-4DB2-BD59-A6C34878D82A}">
                    <a16:rowId xmlns:a16="http://schemas.microsoft.com/office/drawing/2014/main" val="826994738"/>
                  </a:ext>
                </a:extLst>
              </a:tr>
              <a:tr h="168758">
                <a:tc>
                  <a:txBody>
                    <a:bodyPr/>
                    <a:lstStyle/>
                    <a:p>
                      <a:pPr algn="l" fontAlgn="b"/>
                      <a:r>
                        <a:rPr lang="en-IN" sz="1100" b="0" i="0" u="none" strike="noStrike">
                          <a:solidFill>
                            <a:srgbClr val="000000"/>
                          </a:solidFill>
                          <a:effectLst/>
                          <a:latin typeface="Calibri" panose="020F0502020204030204" pitchFamily="34" charset="0"/>
                        </a:rPr>
                        <a:t>Tend significant</a:t>
                      </a:r>
                    </a:p>
                  </a:txBody>
                  <a:tcPr marL="8438" marR="8438" marT="8438"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92497</a:t>
                      </a:r>
                    </a:p>
                  </a:txBody>
                  <a:tcPr marL="8438" marR="8438" marT="8438" marB="0" anchor="b">
                    <a:lnL>
                      <a:noFill/>
                    </a:lnL>
                    <a:lnR>
                      <a:noFill/>
                    </a:lnR>
                    <a:lnT>
                      <a:noFill/>
                    </a:lnT>
                    <a:lnB>
                      <a:noFill/>
                    </a:lnB>
                    <a:noFill/>
                  </a:tcPr>
                </a:tc>
                <a:extLst>
                  <a:ext uri="{0D108BD9-81ED-4DB2-BD59-A6C34878D82A}">
                    <a16:rowId xmlns:a16="http://schemas.microsoft.com/office/drawing/2014/main" val="4497850"/>
                  </a:ext>
                </a:extLst>
              </a:tr>
              <a:tr h="168758">
                <a:tc>
                  <a:txBody>
                    <a:bodyPr/>
                    <a:lstStyle/>
                    <a:p>
                      <a:pPr algn="l" fontAlgn="b"/>
                      <a:r>
                        <a:rPr lang="en-IN" sz="1100" b="0" i="0" u="none" strike="noStrike">
                          <a:solidFill>
                            <a:srgbClr val="000000"/>
                          </a:solidFill>
                          <a:effectLst/>
                          <a:latin typeface="Calibri" panose="020F0502020204030204" pitchFamily="34" charset="0"/>
                        </a:rPr>
                        <a:t>Throw lead the</a:t>
                      </a:r>
                    </a:p>
                  </a:txBody>
                  <a:tcPr marL="8438" marR="8438" marT="8438"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137065</a:t>
                      </a:r>
                    </a:p>
                  </a:txBody>
                  <a:tcPr marL="8438" marR="8438" marT="8438" marB="0" anchor="b">
                    <a:lnL>
                      <a:noFill/>
                    </a:lnL>
                    <a:lnR>
                      <a:noFill/>
                    </a:lnR>
                    <a:lnT>
                      <a:noFill/>
                    </a:lnT>
                    <a:lnB>
                      <a:noFill/>
                    </a:lnB>
                    <a:noFill/>
                  </a:tcPr>
                </a:tc>
                <a:extLst>
                  <a:ext uri="{0D108BD9-81ED-4DB2-BD59-A6C34878D82A}">
                    <a16:rowId xmlns:a16="http://schemas.microsoft.com/office/drawing/2014/main" val="2492886782"/>
                  </a:ext>
                </a:extLst>
              </a:tr>
            </a:tbl>
          </a:graphicData>
        </a:graphic>
      </p:graphicFrame>
    </p:spTree>
    <p:extLst>
      <p:ext uri="{BB962C8B-B14F-4D97-AF65-F5344CB8AC3E}">
        <p14:creationId xmlns:p14="http://schemas.microsoft.com/office/powerpoint/2010/main" val="108622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fade">
                                      <p:cBhvr>
                                        <p:cTn id="21" dur="1000"/>
                                        <p:tgtEl>
                                          <p:spTgt spid="6">
                                            <p:bg/>
                                          </p:spTgt>
                                        </p:tgtEl>
                                      </p:cBhvr>
                                    </p:animEffect>
                                    <p:anim calcmode="lin" valueType="num">
                                      <p:cBhvr>
                                        <p:cTn id="22" dur="1000" fill="hold"/>
                                        <p:tgtEl>
                                          <p:spTgt spid="6">
                                            <p:bg/>
                                          </p:spTgt>
                                        </p:tgtEl>
                                        <p:attrNameLst>
                                          <p:attrName>ppt_x</p:attrName>
                                        </p:attrNameLst>
                                      </p:cBhvr>
                                      <p:tavLst>
                                        <p:tav tm="0">
                                          <p:val>
                                            <p:strVal val="#ppt_x"/>
                                          </p:val>
                                        </p:tav>
                                        <p:tav tm="100000">
                                          <p:val>
                                            <p:strVal val="#ppt_x"/>
                                          </p:val>
                                        </p:tav>
                                      </p:tavLst>
                                    </p:anim>
                                    <p:anim calcmode="lin" valueType="num">
                                      <p:cBhvr>
                                        <p:cTn id="23"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bg/>
                                          </p:spTgt>
                                        </p:tgtEl>
                                        <p:attrNameLst>
                                          <p:attrName>style.visibility</p:attrName>
                                        </p:attrNameLst>
                                      </p:cBhvr>
                                      <p:to>
                                        <p:strVal val="visible"/>
                                      </p:to>
                                    </p:set>
                                    <p:animEffect transition="in" filter="fade">
                                      <p:cBhvr>
                                        <p:cTn id="35" dur="1000"/>
                                        <p:tgtEl>
                                          <p:spTgt spid="2">
                                            <p:bg/>
                                          </p:spTgt>
                                        </p:tgtEl>
                                      </p:cBhvr>
                                    </p:animEffect>
                                    <p:anim calcmode="lin" valueType="num">
                                      <p:cBhvr>
                                        <p:cTn id="36" dur="1000" fill="hold"/>
                                        <p:tgtEl>
                                          <p:spTgt spid="2">
                                            <p:bg/>
                                          </p:spTgt>
                                        </p:tgtEl>
                                        <p:attrNameLst>
                                          <p:attrName>ppt_x</p:attrName>
                                        </p:attrNameLst>
                                      </p:cBhvr>
                                      <p:tavLst>
                                        <p:tav tm="0">
                                          <p:val>
                                            <p:strVal val="#ppt_x"/>
                                          </p:val>
                                        </p:tav>
                                        <p:tav tm="100000">
                                          <p:val>
                                            <p:strVal val="#ppt_x"/>
                                          </p:val>
                                        </p:tav>
                                      </p:tavLst>
                                    </p:anim>
                                    <p:anim calcmode="lin" valueType="num">
                                      <p:cBhvr>
                                        <p:cTn id="37"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fade">
                                      <p:cBhvr>
                                        <p:cTn id="42" dur="1000"/>
                                        <p:tgtEl>
                                          <p:spTgt spid="2">
                                            <p:txEl>
                                              <p:pRg st="0" end="0"/>
                                            </p:txEl>
                                          </p:spTgt>
                                        </p:tgtEl>
                                      </p:cBhvr>
                                    </p:animEffect>
                                    <p:anim calcmode="lin" valueType="num">
                                      <p:cBhvr>
                                        <p:cTn id="4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6" grpId="0" build="p" animBg="1"/>
      <p:bldP spid="2"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84FF9-0F2F-AB87-464C-22E49EF4200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894DEE8-23BC-145B-BD43-6883E32FD359}"/>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12BA049A-175D-1765-662E-E3738128EB1B}"/>
              </a:ext>
            </a:extLst>
          </p:cNvPr>
          <p:cNvSpPr>
            <a:spLocks noGrp="1"/>
          </p:cNvSpPr>
          <p:nvPr>
            <p:ph type="title"/>
          </p:nvPr>
        </p:nvSpPr>
        <p:spPr>
          <a:xfrm>
            <a:off x="675957" y="370589"/>
            <a:ext cx="7013298" cy="830997"/>
          </a:xfrm>
        </p:spPr>
        <p:txBody>
          <a:bodyPr>
            <a:normAutofit/>
          </a:bodyPr>
          <a:lstStyle/>
          <a:p>
            <a:r>
              <a:rPr lang="en-GB" dirty="0"/>
              <a:t>CONCLUSION </a:t>
            </a:r>
            <a:endParaRPr lang="en-IN" dirty="0"/>
          </a:p>
        </p:txBody>
      </p:sp>
      <p:sp>
        <p:nvSpPr>
          <p:cNvPr id="7" name="Text Placeholder 30">
            <a:extLst>
              <a:ext uri="{FF2B5EF4-FFF2-40B4-BE49-F238E27FC236}">
                <a16:creationId xmlns:a16="http://schemas.microsoft.com/office/drawing/2014/main" id="{FBB47107-0C71-8A8F-FF73-E5586C04655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6EF362E9-A5DE-3956-90CF-12483974AD33}"/>
              </a:ext>
            </a:extLst>
          </p:cNvPr>
          <p:cNvSpPr>
            <a:spLocks noGrp="1"/>
          </p:cNvSpPr>
          <p:nvPr>
            <p:ph type="body" sz="quarter" idx="12"/>
          </p:nvPr>
        </p:nvSpPr>
        <p:spPr>
          <a:xfrm>
            <a:off x="547799" y="1293194"/>
            <a:ext cx="4542566" cy="477520"/>
          </a:xfrm>
        </p:spPr>
        <p:txBody>
          <a:bodyPr>
            <a:normAutofit/>
          </a:bodyPr>
          <a:lstStyle/>
          <a:p>
            <a:pPr marL="0" indent="0">
              <a:buNone/>
            </a:pPr>
            <a:r>
              <a:rPr lang="en-US" b="1" dirty="0"/>
              <a:t>Summary of Strategic Decisions 📊</a:t>
            </a:r>
          </a:p>
          <a:p>
            <a:pPr marL="0" indent="0">
              <a:buNone/>
            </a:pPr>
            <a:endParaRPr lang="en-IN" dirty="0"/>
          </a:p>
        </p:txBody>
      </p:sp>
      <p:sp>
        <p:nvSpPr>
          <p:cNvPr id="2" name="TextBox 1">
            <a:extLst>
              <a:ext uri="{FF2B5EF4-FFF2-40B4-BE49-F238E27FC236}">
                <a16:creationId xmlns:a16="http://schemas.microsoft.com/office/drawing/2014/main" id="{04CC1B2D-446A-D310-160D-6D9CC429D864}"/>
              </a:ext>
            </a:extLst>
          </p:cNvPr>
          <p:cNvSpPr txBox="1"/>
          <p:nvPr/>
        </p:nvSpPr>
        <p:spPr>
          <a:xfrm>
            <a:off x="547799" y="1862322"/>
            <a:ext cx="4819331" cy="3785652"/>
          </a:xfrm>
          <a:prstGeom prst="rect">
            <a:avLst/>
          </a:prstGeom>
          <a:noFill/>
        </p:spPr>
        <p:txBody>
          <a:bodyPr wrap="square" rtlCol="0">
            <a:spAutoFit/>
          </a:bodyPr>
          <a:lstStyle/>
          <a:p>
            <a:endParaRPr lang="en-US" sz="1600" dirty="0"/>
          </a:p>
          <a:p>
            <a:r>
              <a:rPr lang="en-US" sz="1600" dirty="0"/>
              <a:t>✅ AnimeX Focus:</a:t>
            </a:r>
          </a:p>
          <a:p>
            <a:pPr>
              <a:buFont typeface="Arial" panose="020B0604020202020204" pitchFamily="34" charset="0"/>
              <a:buChar char="•"/>
            </a:pPr>
            <a:r>
              <a:rPr lang="en-US" sz="1600" dirty="0"/>
              <a:t>Exclusive, underrated anime with high engagement per user</a:t>
            </a:r>
          </a:p>
          <a:p>
            <a:pPr>
              <a:buFont typeface="Arial" panose="020B0604020202020204" pitchFamily="34" charset="0"/>
              <a:buChar char="•"/>
            </a:pPr>
            <a:r>
              <a:rPr lang="en-US" sz="1600" dirty="0"/>
              <a:t>Strong niche appeal, localized for &lt;15 countries</a:t>
            </a:r>
          </a:p>
          <a:p>
            <a:pPr>
              <a:buFont typeface="Arial" panose="020B0604020202020204" pitchFamily="34" charset="0"/>
              <a:buChar char="•"/>
            </a:pPr>
            <a:r>
              <a:rPr lang="en-US" sz="1600" dirty="0"/>
              <a:t>Budget-optimized acquisitions for sustainable growth</a:t>
            </a:r>
          </a:p>
          <a:p>
            <a:endParaRPr lang="en-US" sz="1600" dirty="0"/>
          </a:p>
          <a:p>
            <a:r>
              <a:rPr lang="en-US" sz="1600" dirty="0"/>
              <a:t>✅ AnimeY Focus:</a:t>
            </a:r>
          </a:p>
          <a:p>
            <a:pPr>
              <a:buFont typeface="Arial" panose="020B0604020202020204" pitchFamily="34" charset="0"/>
              <a:buChar char="•"/>
            </a:pPr>
            <a:r>
              <a:rPr lang="en-US" sz="1600" dirty="0"/>
              <a:t>Popular, award-winning anime with high streaming &amp; merchandise revenue</a:t>
            </a:r>
          </a:p>
          <a:p>
            <a:pPr>
              <a:buFont typeface="Arial" panose="020B0604020202020204" pitchFamily="34" charset="0"/>
              <a:buChar char="•"/>
            </a:pPr>
            <a:r>
              <a:rPr lang="en-US" sz="1600" dirty="0"/>
              <a:t>Broad global appeal, targeting 15+ countries</a:t>
            </a:r>
          </a:p>
          <a:p>
            <a:pPr>
              <a:buFont typeface="Arial" panose="020B0604020202020204" pitchFamily="34" charset="0"/>
              <a:buChar char="•"/>
            </a:pPr>
            <a:r>
              <a:rPr lang="en-US" sz="1600" dirty="0"/>
              <a:t>Market dominance strategy with high-impact acquisitions</a:t>
            </a:r>
          </a:p>
          <a:p>
            <a:endParaRPr lang="en-IN" sz="1600" dirty="0"/>
          </a:p>
        </p:txBody>
      </p:sp>
      <p:sp>
        <p:nvSpPr>
          <p:cNvPr id="3" name="TextBox 2">
            <a:extLst>
              <a:ext uri="{FF2B5EF4-FFF2-40B4-BE49-F238E27FC236}">
                <a16:creationId xmlns:a16="http://schemas.microsoft.com/office/drawing/2014/main" id="{C0C9FA71-E75D-EE79-A915-0C3157EEB286}"/>
              </a:ext>
            </a:extLst>
          </p:cNvPr>
          <p:cNvSpPr txBox="1"/>
          <p:nvPr/>
        </p:nvSpPr>
        <p:spPr>
          <a:xfrm>
            <a:off x="5880269" y="1941449"/>
            <a:ext cx="5247861" cy="4278094"/>
          </a:xfrm>
          <a:prstGeom prst="rect">
            <a:avLst/>
          </a:prstGeom>
          <a:noFill/>
        </p:spPr>
        <p:txBody>
          <a:bodyPr wrap="square" rtlCol="0">
            <a:spAutoFit/>
          </a:bodyPr>
          <a:lstStyle/>
          <a:p>
            <a:r>
              <a:rPr lang="en-IN" sz="1600" dirty="0"/>
              <a:t>Expected Impact of Recommendations 🚀</a:t>
            </a:r>
          </a:p>
          <a:p>
            <a:r>
              <a:rPr lang="en-IN" sz="1600" dirty="0"/>
              <a:t>📌 For AnimeX:</a:t>
            </a:r>
            <a:br>
              <a:rPr lang="en-IN" sz="1600" dirty="0"/>
            </a:br>
            <a:r>
              <a:rPr lang="en-IN" sz="1600" dirty="0"/>
              <a:t>✔ Increased platform differentiation – Unique, exclusive library boosts brand identity</a:t>
            </a:r>
            <a:br>
              <a:rPr lang="en-IN" sz="1600" dirty="0"/>
            </a:br>
            <a:r>
              <a:rPr lang="en-IN" sz="1600" dirty="0"/>
              <a:t>✔ Higher engagement per user – Niche audience leads to stronger retention</a:t>
            </a:r>
            <a:br>
              <a:rPr lang="en-IN" sz="1600" dirty="0"/>
            </a:br>
            <a:r>
              <a:rPr lang="en-IN" sz="1600" dirty="0"/>
              <a:t>✔ Sustainable long-term growth – Avoids direct competition with mainstream platforms</a:t>
            </a:r>
          </a:p>
          <a:p>
            <a:endParaRPr lang="en-IN" sz="1600" dirty="0"/>
          </a:p>
          <a:p>
            <a:r>
              <a:rPr lang="en-IN" sz="1600" dirty="0"/>
              <a:t>📌 For AnimeY:</a:t>
            </a:r>
            <a:br>
              <a:rPr lang="en-IN" sz="1600" dirty="0"/>
            </a:br>
            <a:r>
              <a:rPr lang="en-IN" sz="1600" dirty="0"/>
              <a:t>✔ Higher total watch hours &amp; revenue – Mainstream acquisitions drive engagement</a:t>
            </a:r>
            <a:br>
              <a:rPr lang="en-IN" sz="1600" dirty="0"/>
            </a:br>
            <a:r>
              <a:rPr lang="en-IN" sz="1600" dirty="0"/>
              <a:t>✔ Increased global market share – Expansion into multiple regions</a:t>
            </a:r>
            <a:br>
              <a:rPr lang="en-IN" sz="1600" dirty="0"/>
            </a:br>
            <a:r>
              <a:rPr lang="en-IN" sz="1600" dirty="0"/>
              <a:t>✔ Stronger customer loyalty – Award-winning titles enhance platform reputation</a:t>
            </a:r>
          </a:p>
          <a:p>
            <a:endParaRPr lang="en-IN" sz="1600" dirty="0"/>
          </a:p>
        </p:txBody>
      </p:sp>
      <p:sp>
        <p:nvSpPr>
          <p:cNvPr id="6" name="Text Placeholder 1">
            <a:extLst>
              <a:ext uri="{FF2B5EF4-FFF2-40B4-BE49-F238E27FC236}">
                <a16:creationId xmlns:a16="http://schemas.microsoft.com/office/drawing/2014/main" id="{D72824AE-0CBB-9265-F299-D89222CA2C8A}"/>
              </a:ext>
            </a:extLst>
          </p:cNvPr>
          <p:cNvSpPr txBox="1">
            <a:spLocks/>
          </p:cNvSpPr>
          <p:nvPr/>
        </p:nvSpPr>
        <p:spPr>
          <a:xfrm>
            <a:off x="5880269" y="1321632"/>
            <a:ext cx="5105783" cy="5691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4"/>
              </a:buClr>
              <a:buSzPct val="8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4"/>
              </a:buClr>
              <a:buSzPct val="80000"/>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Expected Impact of Recommendations 🚀</a:t>
            </a:r>
            <a:endParaRPr lang="en-IN" dirty="0"/>
          </a:p>
        </p:txBody>
      </p:sp>
      <p:cxnSp>
        <p:nvCxnSpPr>
          <p:cNvPr id="11" name="Straight Connector 10">
            <a:extLst>
              <a:ext uri="{FF2B5EF4-FFF2-40B4-BE49-F238E27FC236}">
                <a16:creationId xmlns:a16="http://schemas.microsoft.com/office/drawing/2014/main" id="{5CAAF2BA-D0A9-ED3C-8B21-8A820A6854C4}"/>
              </a:ext>
            </a:extLst>
          </p:cNvPr>
          <p:cNvCxnSpPr/>
          <p:nvPr/>
        </p:nvCxnSpPr>
        <p:spPr>
          <a:xfrm>
            <a:off x="5367130" y="1321632"/>
            <a:ext cx="0" cy="46418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74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C30DD-19F5-3C45-8DC3-D3FD5E3167E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B1C661D-C980-CC25-87AC-79F36CC31D9F}"/>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3AF976D-A745-C3EA-8E77-D1162A800DCC}"/>
              </a:ext>
            </a:extLst>
          </p:cNvPr>
          <p:cNvSpPr>
            <a:spLocks noGrp="1"/>
          </p:cNvSpPr>
          <p:nvPr>
            <p:ph type="title"/>
          </p:nvPr>
        </p:nvSpPr>
        <p:spPr>
          <a:xfrm>
            <a:off x="675957" y="370589"/>
            <a:ext cx="8428286" cy="830997"/>
          </a:xfrm>
        </p:spPr>
        <p:txBody>
          <a:bodyPr>
            <a:normAutofit/>
          </a:bodyPr>
          <a:lstStyle/>
          <a:p>
            <a:r>
              <a:rPr lang="en-GB" dirty="0"/>
              <a:t>APPENDIX </a:t>
            </a:r>
            <a:endParaRPr lang="en-IN" dirty="0"/>
          </a:p>
        </p:txBody>
      </p:sp>
      <p:sp>
        <p:nvSpPr>
          <p:cNvPr id="16" name="TextBox 15">
            <a:extLst>
              <a:ext uri="{FF2B5EF4-FFF2-40B4-BE49-F238E27FC236}">
                <a16:creationId xmlns:a16="http://schemas.microsoft.com/office/drawing/2014/main" id="{850DEF8F-8159-3D91-E866-0D159D6C5FA2}"/>
              </a:ext>
            </a:extLst>
          </p:cNvPr>
          <p:cNvSpPr txBox="1"/>
          <p:nvPr/>
        </p:nvSpPr>
        <p:spPr>
          <a:xfrm>
            <a:off x="675957" y="1947287"/>
            <a:ext cx="9574672" cy="1661993"/>
          </a:xfrm>
          <a:prstGeom prst="rect">
            <a:avLst/>
          </a:prstGeom>
          <a:noFill/>
        </p:spPr>
        <p:txBody>
          <a:bodyPr wrap="none" rtlCol="0">
            <a:spAutoFit/>
          </a:bodyPr>
          <a:lstStyle/>
          <a:p>
            <a:r>
              <a:rPr lang="en-US" sz="1400" b="1" dirty="0"/>
              <a:t>Assumptions Considered 📊</a:t>
            </a:r>
          </a:p>
          <a:p>
            <a:r>
              <a:rPr lang="en-US" sz="1400" dirty="0"/>
              <a:t>✔ </a:t>
            </a:r>
            <a:r>
              <a:rPr lang="en-US" sz="1400" b="1" dirty="0"/>
              <a:t>Data Completeness:</a:t>
            </a:r>
            <a:r>
              <a:rPr lang="en-US" sz="1400" dirty="0"/>
              <a:t> Assumed that the dataset provided is accurate and reflects real-world trends.</a:t>
            </a:r>
            <a:br>
              <a:rPr lang="en-US" sz="1400" dirty="0"/>
            </a:br>
            <a:r>
              <a:rPr lang="en-US" sz="1400" dirty="0"/>
              <a:t>✔ </a:t>
            </a:r>
            <a:r>
              <a:rPr lang="en-US" sz="1400" b="1" dirty="0"/>
              <a:t>Financial Constraints:</a:t>
            </a:r>
            <a:r>
              <a:rPr lang="en-US" sz="1400" dirty="0"/>
              <a:t> Budget allocations for </a:t>
            </a:r>
            <a:r>
              <a:rPr lang="en-US" sz="1400" b="1" dirty="0"/>
              <a:t>AnimeX (₹700 Cr) &amp; AnimeY (₹1000 Cr)</a:t>
            </a:r>
            <a:r>
              <a:rPr lang="en-US" sz="1400" dirty="0"/>
              <a:t> were strictly adhered to.</a:t>
            </a:r>
            <a:br>
              <a:rPr lang="en-US" sz="1400" dirty="0"/>
            </a:br>
            <a:r>
              <a:rPr lang="en-US" sz="1400" dirty="0"/>
              <a:t>✔ </a:t>
            </a:r>
            <a:r>
              <a:rPr lang="en-US" sz="1400" b="1" dirty="0"/>
              <a:t>User Engagement Metrics:</a:t>
            </a:r>
            <a:r>
              <a:rPr lang="en-US" sz="1400" dirty="0"/>
              <a:t> Watch hours, favorites, and streaming revenue were </a:t>
            </a:r>
            <a:r>
              <a:rPr lang="en-US" sz="1400" b="1" dirty="0"/>
              <a:t>primary engagement indicators</a:t>
            </a:r>
            <a:r>
              <a:rPr lang="en-US" sz="1400" dirty="0"/>
              <a:t>.</a:t>
            </a:r>
            <a:br>
              <a:rPr lang="en-US" sz="1400" dirty="0"/>
            </a:br>
            <a:r>
              <a:rPr lang="en-US" sz="1400" dirty="0"/>
              <a:t>✔ </a:t>
            </a:r>
            <a:r>
              <a:rPr lang="en-US" sz="1400" b="1" dirty="0"/>
              <a:t>Availability &amp; Exclusivity:</a:t>
            </a:r>
            <a:r>
              <a:rPr lang="en-US" sz="1400" dirty="0"/>
              <a:t> Anime on </a:t>
            </a:r>
            <a:r>
              <a:rPr lang="en-US" sz="1400" b="1" dirty="0"/>
              <a:t>≤2 platforms was considered “exclusive”</a:t>
            </a:r>
            <a:r>
              <a:rPr lang="en-US" sz="1400" dirty="0"/>
              <a:t> for AnimeX.</a:t>
            </a:r>
            <a:br>
              <a:rPr lang="en-US" sz="1400" dirty="0"/>
            </a:br>
            <a:r>
              <a:rPr lang="en-US" sz="1400" dirty="0"/>
              <a:t>✔ </a:t>
            </a:r>
            <a:r>
              <a:rPr lang="en-US" sz="1400" b="1" dirty="0"/>
              <a:t>Merchandise Sales as Proxy:</a:t>
            </a:r>
            <a:r>
              <a:rPr lang="en-US" sz="1400" dirty="0"/>
              <a:t> Merchandise revenue was used as a proxy for anime’s long-term revenue potential.</a:t>
            </a:r>
          </a:p>
          <a:p>
            <a:endParaRPr lang="en-IN" dirty="0"/>
          </a:p>
        </p:txBody>
      </p:sp>
      <p:sp>
        <p:nvSpPr>
          <p:cNvPr id="17" name="TextBox 16">
            <a:extLst>
              <a:ext uri="{FF2B5EF4-FFF2-40B4-BE49-F238E27FC236}">
                <a16:creationId xmlns:a16="http://schemas.microsoft.com/office/drawing/2014/main" id="{783D6950-AD08-8688-0EEA-6ABDB412830B}"/>
              </a:ext>
            </a:extLst>
          </p:cNvPr>
          <p:cNvSpPr txBox="1"/>
          <p:nvPr/>
        </p:nvSpPr>
        <p:spPr>
          <a:xfrm>
            <a:off x="675957" y="3587568"/>
            <a:ext cx="9185528" cy="954107"/>
          </a:xfrm>
          <a:prstGeom prst="rect">
            <a:avLst/>
          </a:prstGeom>
          <a:noFill/>
        </p:spPr>
        <p:txBody>
          <a:bodyPr wrap="none" rtlCol="0">
            <a:spAutoFit/>
          </a:bodyPr>
          <a:lstStyle/>
          <a:p>
            <a:r>
              <a:rPr lang="en-US" sz="1400" b="1" dirty="0"/>
              <a:t>Alternative Approaches Considered 🤔</a:t>
            </a:r>
          </a:p>
          <a:p>
            <a:r>
              <a:rPr lang="en-US" sz="1400" dirty="0"/>
              <a:t>✔ </a:t>
            </a:r>
            <a:r>
              <a:rPr lang="en-US" sz="1400" b="1" dirty="0"/>
              <a:t>Revenue-first approach:</a:t>
            </a:r>
            <a:r>
              <a:rPr lang="en-US" sz="1400" dirty="0"/>
              <a:t> Prioritizing only high-grossing anime but risked missing niche engagement.</a:t>
            </a:r>
            <a:br>
              <a:rPr lang="en-US" sz="1400" dirty="0"/>
            </a:br>
            <a:r>
              <a:rPr lang="en-US" sz="1400" dirty="0"/>
              <a:t>✔ </a:t>
            </a:r>
            <a:r>
              <a:rPr lang="en-US" sz="1400" b="1" dirty="0"/>
              <a:t>Maximal reach strategy:</a:t>
            </a:r>
            <a:r>
              <a:rPr lang="en-US" sz="1400" dirty="0"/>
              <a:t> Acquiring as many anime as possible, but diluted exclusivity for AnimeX.</a:t>
            </a:r>
            <a:br>
              <a:rPr lang="en-US" sz="1400" dirty="0"/>
            </a:br>
            <a:r>
              <a:rPr lang="en-US" sz="1400" dirty="0"/>
              <a:t>✔ </a:t>
            </a:r>
            <a:r>
              <a:rPr lang="en-US" sz="1400" b="1" dirty="0"/>
              <a:t>Balanced Approach:</a:t>
            </a:r>
            <a:r>
              <a:rPr lang="en-US" sz="1400" dirty="0"/>
              <a:t> </a:t>
            </a:r>
            <a:r>
              <a:rPr lang="en-US" sz="1400" b="1" dirty="0"/>
              <a:t>Final strategy blends engagement, revenue &amp; exclusivity</a:t>
            </a:r>
            <a:r>
              <a:rPr lang="en-US" sz="1400" dirty="0"/>
              <a:t> to fit each platform’s goals.</a:t>
            </a:r>
          </a:p>
        </p:txBody>
      </p:sp>
      <p:sp>
        <p:nvSpPr>
          <p:cNvPr id="18" name="TextBox 17">
            <a:extLst>
              <a:ext uri="{FF2B5EF4-FFF2-40B4-BE49-F238E27FC236}">
                <a16:creationId xmlns:a16="http://schemas.microsoft.com/office/drawing/2014/main" id="{BD99D61B-2279-60D9-8226-352AE651065E}"/>
              </a:ext>
            </a:extLst>
          </p:cNvPr>
          <p:cNvSpPr txBox="1"/>
          <p:nvPr/>
        </p:nvSpPr>
        <p:spPr>
          <a:xfrm>
            <a:off x="675957" y="4847027"/>
            <a:ext cx="5298245" cy="1384995"/>
          </a:xfrm>
          <a:prstGeom prst="rect">
            <a:avLst/>
          </a:prstGeom>
          <a:noFill/>
        </p:spPr>
        <p:txBody>
          <a:bodyPr wrap="none" rtlCol="0">
            <a:spAutoFit/>
          </a:bodyPr>
          <a:lstStyle/>
          <a:p>
            <a:r>
              <a:rPr lang="en-US" sz="1400" b="1" dirty="0"/>
              <a:t>Additional Files/Notebooks/</a:t>
            </a:r>
            <a:r>
              <a:rPr lang="en-US" sz="1400" b="1" dirty="0" err="1"/>
              <a:t>Anlaysis</a:t>
            </a:r>
            <a:r>
              <a:rPr lang="en-US" sz="1400" b="1" dirty="0"/>
              <a:t> 📊 </a:t>
            </a:r>
            <a:r>
              <a:rPr lang="en-US" sz="1400" b="1" i="1" dirty="0"/>
              <a:t>(Optional, if needed)</a:t>
            </a:r>
          </a:p>
          <a:p>
            <a:pPr>
              <a:buFont typeface="Arial" panose="020B0604020202020204" pitchFamily="34" charset="0"/>
              <a:buChar char="•"/>
            </a:pPr>
            <a:r>
              <a:rPr lang="en-US" sz="1400" dirty="0"/>
              <a:t> Epsilon dashboard </a:t>
            </a:r>
            <a:r>
              <a:rPr lang="en-US" sz="1400" b="1" dirty="0">
                <a:solidFill>
                  <a:srgbClr val="FF0000"/>
                </a:solidFill>
              </a:rPr>
              <a:t>(</a:t>
            </a:r>
            <a:r>
              <a:rPr lang="en-IN" sz="1400" b="1" dirty="0">
                <a:solidFill>
                  <a:srgbClr val="FF0000"/>
                </a:solidFill>
                <a:hlinkClick r:id="rId3">
                  <a:extLst>
                    <a:ext uri="{A12FA001-AC4F-418D-AE19-62706E023703}">
                      <ahyp:hlinkClr xmlns:ahyp="http://schemas.microsoft.com/office/drawing/2018/hyperlinkcolor" val="tx"/>
                    </a:ext>
                  </a:extLst>
                </a:hlinkClick>
              </a:rPr>
              <a:t>Microsoft Fabric (powerbi.com)</a:t>
            </a:r>
            <a:endParaRPr lang="en-US" sz="1400" b="1" dirty="0">
              <a:solidFill>
                <a:srgbClr val="FF0000"/>
              </a:solidFill>
            </a:endParaRPr>
          </a:p>
          <a:p>
            <a:pPr>
              <a:buFont typeface="Arial" panose="020B0604020202020204" pitchFamily="34" charset="0"/>
              <a:buChar char="•"/>
            </a:pPr>
            <a:r>
              <a:rPr lang="en-US" sz="1400" dirty="0"/>
              <a:t>Episoln_notebook1</a:t>
            </a:r>
          </a:p>
          <a:p>
            <a:pPr>
              <a:buFont typeface="Arial" panose="020B0604020202020204" pitchFamily="34" charset="0"/>
              <a:buChar char="•"/>
            </a:pPr>
            <a:r>
              <a:rPr lang="en-US" sz="1400" dirty="0"/>
              <a:t>Epsilon_notebook2</a:t>
            </a:r>
          </a:p>
          <a:p>
            <a:pPr>
              <a:buFont typeface="Arial" panose="020B0604020202020204" pitchFamily="34" charset="0"/>
              <a:buChar char="•"/>
            </a:pPr>
            <a:r>
              <a:rPr lang="en-US" sz="1400" dirty="0"/>
              <a:t>Optimized anime X</a:t>
            </a:r>
          </a:p>
          <a:p>
            <a:pPr>
              <a:buFont typeface="Arial" panose="020B0604020202020204" pitchFamily="34" charset="0"/>
              <a:buChar char="•"/>
            </a:pPr>
            <a:r>
              <a:rPr lang="en-US" sz="1400" dirty="0"/>
              <a:t>Optimized anime Y</a:t>
            </a:r>
          </a:p>
        </p:txBody>
      </p:sp>
    </p:spTree>
    <p:extLst>
      <p:ext uri="{BB962C8B-B14F-4D97-AF65-F5344CB8AC3E}">
        <p14:creationId xmlns:p14="http://schemas.microsoft.com/office/powerpoint/2010/main" val="24853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5598942" y="4948102"/>
            <a:ext cx="3902865" cy="1232381"/>
          </a:xfrm>
        </p:spPr>
        <p:txBody>
          <a:bodyPr>
            <a:normAutofit/>
          </a:bodyPr>
          <a:lstStyle/>
          <a:p>
            <a:r>
              <a:rPr lang="en-US" dirty="0"/>
              <a:t>PRESENTED BY</a:t>
            </a:r>
          </a:p>
          <a:p>
            <a:r>
              <a:rPr lang="en-US" dirty="0"/>
              <a:t> TEAM abdulraqeeb437</a:t>
            </a:r>
            <a:endParaRPr lang="en-IN" dirty="0"/>
          </a:p>
        </p:txBody>
      </p:sp>
      <p:pic>
        <p:nvPicPr>
          <p:cNvPr id="5122" name="Picture 2" descr="Epsilon 6.0 – The Analytics Case Competition logo">
            <a:extLst>
              <a:ext uri="{FF2B5EF4-FFF2-40B4-BE49-F238E27FC236}">
                <a16:creationId xmlns:a16="http://schemas.microsoft.com/office/drawing/2014/main" id="{B4FB88AE-C04D-BEE7-B386-8D137D0AA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722" y="1530520"/>
            <a:ext cx="3966843" cy="396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4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1264</TotalTime>
  <Words>908</Words>
  <Application>Microsoft Office PowerPoint</Application>
  <PresentationFormat>Widescreen</PresentationFormat>
  <Paragraphs>176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Inter</vt:lpstr>
      <vt:lpstr>Trebuchet MS</vt:lpstr>
      <vt:lpstr>Wingdings</vt:lpstr>
      <vt:lpstr>Wingdings 3</vt:lpstr>
      <vt:lpstr>Facet</vt:lpstr>
      <vt:lpstr>PowerPoint Presentation</vt:lpstr>
      <vt:lpstr>PROBLEM  STATEMENT</vt:lpstr>
      <vt:lpstr>Data &amp; Methodology  </vt:lpstr>
      <vt:lpstr>KEY INSIGHTS </vt:lpstr>
      <vt:lpstr>RECOMMENDATION AND ANIME SLECTION </vt:lpstr>
      <vt:lpstr>CONCLUSION </vt:lpstr>
      <vt:lpstr>APPENDIX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Abdul raqeeb</cp:lastModifiedBy>
  <cp:revision>113</cp:revision>
  <dcterms:created xsi:type="dcterms:W3CDTF">2021-07-11T13:13:15Z</dcterms:created>
  <dcterms:modified xsi:type="dcterms:W3CDTF">2025-03-02T12:20:13Z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