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305" r:id="rId7"/>
    <p:sldId id="307" r:id="rId8"/>
    <p:sldId id="310" r:id="rId9"/>
    <p:sldId id="329" r:id="rId10"/>
    <p:sldId id="306" r:id="rId11"/>
    <p:sldId id="308" r:id="rId12"/>
    <p:sldId id="309" r:id="rId13"/>
    <p:sldId id="331" r:id="rId14"/>
    <p:sldId id="332" r:id="rId15"/>
    <p:sldId id="333" r:id="rId16"/>
    <p:sldId id="334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88F4CF-E27F-4D64-929E-5BC95889A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83E0B6-8537-4F90-A5D1-9AD87103A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E9CDB9-C4A4-422B-850D-B850263A2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A26F5-06A0-4B46-8F32-C539377570B5}" type="datetimeFigureOut">
              <a:rPr lang="es-ES" smtClean="0"/>
              <a:t>06/11/2020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06C5C1-70E1-44A5-AF74-014774A46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BC442A-94A4-4464-BA12-DA4614EEC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A1E6-BDA9-42CD-8111-B1133A1994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6788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2D0DBC-F0EB-483E-AC4D-E42E85782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7CE64DE-49CF-4EE5-B1BF-17129F770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05A9A7-A5EA-4FAD-AFB8-307B3B083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A26F5-06A0-4B46-8F32-C539377570B5}" type="datetimeFigureOut">
              <a:rPr lang="es-ES" smtClean="0"/>
              <a:t>06/11/2020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F7CEEE-83AB-43C3-BF6E-76EBE9E38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5FCEE6-4870-45A3-9DF0-5962E9A4E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A1E6-BDA9-42CD-8111-B1133A1994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1056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B3F2617-3FB8-4056-A3BC-A89ACA299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3D09778-10C4-4B9F-9396-708497738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BCD823-639F-439C-AC9F-8C4D5902B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A26F5-06A0-4B46-8F32-C539377570B5}" type="datetimeFigureOut">
              <a:rPr lang="es-ES" smtClean="0"/>
              <a:t>06/11/2020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80E540-1F77-487A-A8D0-1632881EE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26FA83-83C0-4CC3-B135-558641154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A1E6-BDA9-42CD-8111-B1133A1994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2818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F1E04-C8BA-485C-9F1A-BFEDFCD9C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A6CA5C-B17D-4DB1-B04B-6D33FE70A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DE6450-B1CF-4E26-BCC5-BBEE12381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A26F5-06A0-4B46-8F32-C539377570B5}" type="datetimeFigureOut">
              <a:rPr lang="es-ES" smtClean="0"/>
              <a:t>06/11/2020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5A96E3-40F7-482E-93D8-A870E4DA7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45480D-576A-44F7-AB37-4648C9118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A1E6-BDA9-42CD-8111-B1133A1994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8005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20FBDD-BF1E-47C0-9436-FFD08118E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3FC2B3-9885-4483-9D20-BA0CD4270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237755-21FA-4D4C-90C6-58888AAF0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A26F5-06A0-4B46-8F32-C539377570B5}" type="datetimeFigureOut">
              <a:rPr lang="es-ES" smtClean="0"/>
              <a:t>06/11/2020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67592D-2C61-44A3-83B7-9BDA90EDB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FF1A40-07D9-4C6A-AD24-CCAEE5C70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A1E6-BDA9-42CD-8111-B1133A1994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3754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61A949-315F-46DB-9DA5-754B16C3B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5B1DE5-0384-40D8-AD70-91963215D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EDD699-34D8-4B39-A031-76D85B3D0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B1345A-BAD9-4EFB-8415-4B4A91BD3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A26F5-06A0-4B46-8F32-C539377570B5}" type="datetimeFigureOut">
              <a:rPr lang="es-ES" smtClean="0"/>
              <a:t>06/11/2020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2A2575F-2A0C-4B36-A247-BC056A87B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2DF826-4FC6-4BB1-B9B6-E5573AFEF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A1E6-BDA9-42CD-8111-B1133A1994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8914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BEAAC7-3405-4C8C-8978-1E8396FDE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9BC3F4-C1F1-498B-89D5-317A3A1D3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77F5251-BF6E-46FC-8675-EC07A09F9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BC0D712-0C63-49CC-9C3E-BED08F0A0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112234E-A0D3-455E-8E48-CA7A588C55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E3A4A56-944C-4CC7-B79E-9A289A8D6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A26F5-06A0-4B46-8F32-C539377570B5}" type="datetimeFigureOut">
              <a:rPr lang="es-ES" smtClean="0"/>
              <a:t>06/11/2020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23FF1ED-350C-49A6-8506-D16ADAE53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1545A40-D5A9-4827-8818-1B1E8273D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A1E6-BDA9-42CD-8111-B1133A1994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9012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42080-E82A-47AD-8DBE-04848A6A2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003C9CE-8556-456E-B72B-9C4DA3EF3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A26F5-06A0-4B46-8F32-C539377570B5}" type="datetimeFigureOut">
              <a:rPr lang="es-ES" smtClean="0"/>
              <a:t>06/11/2020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4AE4346-9A83-43C3-808B-715AF576C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C504458-1F4E-4A4A-85E2-C32A5244A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A1E6-BDA9-42CD-8111-B1133A1994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0821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78C6BF8-F789-4950-B82A-F0774E3B4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A26F5-06A0-4B46-8F32-C539377570B5}" type="datetimeFigureOut">
              <a:rPr lang="es-ES" smtClean="0"/>
              <a:t>06/11/2020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0DA4E04-E627-4035-8105-D07208862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4EB4CF0-3079-4366-A084-743611F87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A1E6-BDA9-42CD-8111-B1133A1994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6327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F75DC8-8A92-4040-8DC9-3CEF24468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B9D9D1-0B5D-4655-87A5-8880D9D63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C87C866-29E1-4C0B-999F-9FF00681A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43EC26-5715-41B8-937B-B01ED6274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A26F5-06A0-4B46-8F32-C539377570B5}" type="datetimeFigureOut">
              <a:rPr lang="es-ES" smtClean="0"/>
              <a:t>06/11/2020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119448-B39A-44F3-A466-166B56F67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D36572-73E7-49BF-82C0-2FCB95B0E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A1E6-BDA9-42CD-8111-B1133A1994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830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69E575-E474-49DE-8C0D-DF352314A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58FC04B-62D1-488B-8258-7ABF96309D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41B15ED-47C4-4844-AD93-2CDFDC2F2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A6EA58-9E75-44A8-B2BE-7ACBF6124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A26F5-06A0-4B46-8F32-C539377570B5}" type="datetimeFigureOut">
              <a:rPr lang="es-ES" smtClean="0"/>
              <a:t>06/11/2020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91FDBD-2687-4E68-B6B0-FBD15DCD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D95EC4-FB29-4632-B443-752F4450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A1E6-BDA9-42CD-8111-B1133A1994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6105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DD0AAA9-84DB-41A0-A04C-E9F9E1E6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139CB4-6A03-4904-8D08-4BFFD82FC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658D97-6F93-46F5-8BAC-1E578205FC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A26F5-06A0-4B46-8F32-C539377570B5}" type="datetimeFigureOut">
              <a:rPr lang="es-ES" smtClean="0"/>
              <a:t>06/11/2020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979AE2-9DC9-49F0-A14B-9A8FC56B51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802F13-4A85-410B-96EB-769B58C10B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7A1E6-BDA9-42CD-8111-B1133A1994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159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F14547-5303-49BF-B1B6-0119AF7D49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17970CC-DCE7-4234-B9A6-315059320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IP addressing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05CA61-E102-4BA0-8B02-BB7913E1E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Teòrico-pràctic 6</a:t>
            </a:r>
          </a:p>
        </p:txBody>
      </p:sp>
    </p:spTree>
    <p:extLst>
      <p:ext uri="{BB962C8B-B14F-4D97-AF65-F5344CB8AC3E}">
        <p14:creationId xmlns:p14="http://schemas.microsoft.com/office/powerpoint/2010/main" val="16247657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IPv4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ca-ES" sz="2400"/>
              <a:t>Adreces especials</a:t>
            </a:r>
          </a:p>
          <a:p>
            <a:pPr lvl="1"/>
            <a:r>
              <a:rPr lang="ca-ES" dirty="0"/>
              <a:t>Si el </a:t>
            </a:r>
            <a:r>
              <a:rPr lang="ca-ES"/>
              <a:t>hostid</a:t>
            </a:r>
            <a:r>
              <a:rPr lang="ca-ES" dirty="0"/>
              <a:t> és 0 es refereix a l’adreça de xarxa</a:t>
            </a:r>
          </a:p>
          <a:p>
            <a:pPr lvl="1"/>
            <a:r>
              <a:rPr lang="ca-ES" dirty="0"/>
              <a:t>Si el </a:t>
            </a:r>
            <a:r>
              <a:rPr lang="ca-ES"/>
              <a:t>netid</a:t>
            </a:r>
            <a:r>
              <a:rPr lang="ca-ES" dirty="0"/>
              <a:t> és 0 implica la xarxa origen</a:t>
            </a:r>
          </a:p>
          <a:p>
            <a:pPr lvl="1"/>
            <a:r>
              <a:rPr lang="ca-ES" dirty="0"/>
              <a:t>Si és tot 1 significa difusió a tota la xarxa origen (</a:t>
            </a:r>
            <a:r>
              <a:rPr lang="ca-ES"/>
              <a:t>broadcast</a:t>
            </a:r>
            <a:r>
              <a:rPr lang="ca-ES" dirty="0"/>
              <a:t>)</a:t>
            </a:r>
          </a:p>
          <a:p>
            <a:pPr lvl="1"/>
            <a:r>
              <a:rPr lang="ca-ES" dirty="0"/>
              <a:t>Si el </a:t>
            </a:r>
            <a:r>
              <a:rPr lang="ca-ES"/>
              <a:t>hostid</a:t>
            </a:r>
            <a:r>
              <a:rPr lang="ca-ES" dirty="0"/>
              <a:t> és tot 1 indica difusió en la xarxa destí</a:t>
            </a:r>
          </a:p>
          <a:p>
            <a:pPr lvl="1"/>
            <a:r>
              <a:rPr lang="ca-ES" dirty="0"/>
              <a:t>Si és una adreça de classe A amb el </a:t>
            </a:r>
            <a:r>
              <a:rPr lang="ca-ES"/>
              <a:t>netid</a:t>
            </a:r>
            <a:r>
              <a:rPr lang="ca-ES" dirty="0"/>
              <a:t> tot a 1 indica que és una adreça de test, retorn o </a:t>
            </a:r>
            <a:r>
              <a:rPr lang="ca-ES"/>
              <a:t>loopback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576459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IPv4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ca-ES" sz="2400"/>
              <a:t>IP permet transmetre informació entre i a grups</a:t>
            </a:r>
          </a:p>
          <a:p>
            <a:r>
              <a:rPr lang="ca-ES" sz="2400"/>
              <a:t>En aquest cas es fan servir les adreces de classe D</a:t>
            </a:r>
          </a:p>
          <a:p>
            <a:r>
              <a:rPr lang="ca-ES" sz="2400"/>
              <a:t>Aquestes adreces identifiquen grups, que poden ser estables o temporals</a:t>
            </a:r>
          </a:p>
          <a:p>
            <a:r>
              <a:rPr lang="ca-ES" sz="2400"/>
              <a:t>Els routers han de realitzar la conversió del grup específic a l’adreça de capa d’enllaç correcta</a:t>
            </a:r>
          </a:p>
        </p:txBody>
      </p:sp>
    </p:spTree>
    <p:extLst>
      <p:ext uri="{BB962C8B-B14F-4D97-AF65-F5344CB8AC3E}">
        <p14:creationId xmlns:p14="http://schemas.microsoft.com/office/powerpoint/2010/main" val="1199262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IPv4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ca-ES" sz="2400"/>
              <a:t>L’estructura d’adreces IP es bona organitzativament</a:t>
            </a:r>
          </a:p>
          <a:p>
            <a:r>
              <a:rPr lang="ca-ES" sz="2400"/>
              <a:t>Introdueix molta càrrega en els routers si es treballa amb múltiples xarxes locals</a:t>
            </a:r>
          </a:p>
          <a:p>
            <a:r>
              <a:rPr lang="ca-ES" sz="2400"/>
              <a:t>Per simplificar l’adreçament s’estableixen subxarxes que identifiquen LANs</a:t>
            </a:r>
          </a:p>
          <a:p>
            <a:r>
              <a:rPr lang="ca-ES" sz="2400"/>
              <a:t>En aquest cas el hostid és dividit en un subhostid i una subnetid</a:t>
            </a:r>
          </a:p>
          <a:p>
            <a:r>
              <a:rPr lang="ca-ES" sz="2400"/>
              <a:t>Això permet independitzar els routers</a:t>
            </a:r>
          </a:p>
        </p:txBody>
      </p:sp>
    </p:spTree>
    <p:extLst>
      <p:ext uri="{BB962C8B-B14F-4D97-AF65-F5344CB8AC3E}">
        <p14:creationId xmlns:p14="http://schemas.microsoft.com/office/powerpoint/2010/main" val="510230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IPv4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Adreces</a:t>
            </a:r>
            <a:r>
              <a:rPr lang="es-ES" dirty="0"/>
              <a:t> </a:t>
            </a:r>
            <a:r>
              <a:rPr lang="es-ES" dirty="0" err="1"/>
              <a:t>especials</a:t>
            </a:r>
            <a:r>
              <a:rPr lang="es-ES" dirty="0"/>
              <a:t> (ZOOM):</a:t>
            </a:r>
            <a:endParaRPr lang="ca-E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683224" y="3080603"/>
          <a:ext cx="8350154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406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NetId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HostId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Meaning</a:t>
                      </a:r>
                      <a:endParaRPr lang="ca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xxx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All</a:t>
                      </a:r>
                      <a:r>
                        <a:rPr lang="es-ES" dirty="0"/>
                        <a:t> ‘0’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Identifies</a:t>
                      </a:r>
                      <a:r>
                        <a:rPr lang="es-ES" dirty="0"/>
                        <a:t> a </a:t>
                      </a:r>
                      <a:r>
                        <a:rPr lang="es-ES" dirty="0" err="1"/>
                        <a:t>network</a:t>
                      </a:r>
                      <a:r>
                        <a:rPr lang="es-ES" dirty="0"/>
                        <a:t>. </a:t>
                      </a:r>
                      <a:r>
                        <a:rPr lang="es-ES" dirty="0" err="1"/>
                        <a:t>It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is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used</a:t>
                      </a:r>
                      <a:r>
                        <a:rPr lang="es-ES" dirty="0"/>
                        <a:t> in </a:t>
                      </a:r>
                      <a:r>
                        <a:rPr lang="es-ES" dirty="0" err="1"/>
                        <a:t>routing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tables</a:t>
                      </a:r>
                      <a:endParaRPr lang="ca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xxx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All</a:t>
                      </a:r>
                      <a:r>
                        <a:rPr lang="es-ES" dirty="0"/>
                        <a:t> ‘1’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Broadcast</a:t>
                      </a:r>
                      <a:r>
                        <a:rPr lang="es-ES" dirty="0"/>
                        <a:t> in </a:t>
                      </a:r>
                      <a:r>
                        <a:rPr lang="es-ES" dirty="0" err="1"/>
                        <a:t>the</a:t>
                      </a:r>
                      <a:r>
                        <a:rPr lang="es-ES" dirty="0"/>
                        <a:t> net xxx</a:t>
                      </a:r>
                      <a:endParaRPr lang="ca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All</a:t>
                      </a:r>
                      <a:r>
                        <a:rPr lang="es-ES" dirty="0"/>
                        <a:t> ‘0’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All</a:t>
                      </a:r>
                      <a:r>
                        <a:rPr lang="es-ES" dirty="0"/>
                        <a:t> ‘0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Idenfitifes</a:t>
                      </a:r>
                      <a:r>
                        <a:rPr lang="es-ES" dirty="0"/>
                        <a:t> “</a:t>
                      </a:r>
                      <a:r>
                        <a:rPr lang="es-ES" dirty="0" err="1"/>
                        <a:t>this</a:t>
                      </a:r>
                      <a:r>
                        <a:rPr lang="es-ES" dirty="0"/>
                        <a:t> host” in “</a:t>
                      </a:r>
                      <a:r>
                        <a:rPr lang="es-ES" dirty="0" err="1"/>
                        <a:t>this</a:t>
                      </a:r>
                      <a:r>
                        <a:rPr lang="es-ES" dirty="0"/>
                        <a:t> net”.</a:t>
                      </a:r>
                      <a:r>
                        <a:rPr lang="es-ES" baseline="0" dirty="0"/>
                        <a:t> </a:t>
                      </a:r>
                      <a:r>
                        <a:rPr lang="es-ES" baseline="0" dirty="0" err="1"/>
                        <a:t>Used</a:t>
                      </a:r>
                      <a:r>
                        <a:rPr lang="es-ES" baseline="0" dirty="0"/>
                        <a:t> as </a:t>
                      </a:r>
                      <a:r>
                        <a:rPr lang="es-ES" baseline="0" dirty="0" err="1"/>
                        <a:t>source</a:t>
                      </a:r>
                      <a:r>
                        <a:rPr lang="es-ES" baseline="0" dirty="0"/>
                        <a:t> </a:t>
                      </a:r>
                      <a:r>
                        <a:rPr lang="es-ES" baseline="0" dirty="0" err="1"/>
                        <a:t>address</a:t>
                      </a:r>
                      <a:r>
                        <a:rPr lang="es-ES" baseline="0" dirty="0"/>
                        <a:t> in </a:t>
                      </a:r>
                      <a:r>
                        <a:rPr lang="es-ES" baseline="0" dirty="0" err="1"/>
                        <a:t>configuration</a:t>
                      </a:r>
                      <a:r>
                        <a:rPr lang="es-ES" baseline="0" dirty="0"/>
                        <a:t> </a:t>
                      </a:r>
                      <a:r>
                        <a:rPr lang="es-ES" baseline="0" dirty="0" err="1"/>
                        <a:t>protocols</a:t>
                      </a:r>
                      <a:r>
                        <a:rPr lang="es-ES" baseline="0" dirty="0"/>
                        <a:t>, </a:t>
                      </a:r>
                      <a:r>
                        <a:rPr lang="es-ES" baseline="0" dirty="0" err="1"/>
                        <a:t>e.g</a:t>
                      </a:r>
                      <a:r>
                        <a:rPr lang="es-ES" baseline="0" dirty="0"/>
                        <a:t>. DHCP</a:t>
                      </a:r>
                      <a:endParaRPr lang="ca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All</a:t>
                      </a:r>
                      <a:r>
                        <a:rPr lang="es-ES" dirty="0"/>
                        <a:t> ‘1’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All</a:t>
                      </a:r>
                      <a:r>
                        <a:rPr lang="es-ES" baseline="0" dirty="0"/>
                        <a:t> ‘1’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Broadcast</a:t>
                      </a:r>
                      <a:r>
                        <a:rPr lang="es-ES" dirty="0"/>
                        <a:t> in “</a:t>
                      </a:r>
                      <a:r>
                        <a:rPr lang="es-ES" dirty="0" err="1"/>
                        <a:t>this</a:t>
                      </a:r>
                      <a:r>
                        <a:rPr lang="es-ES" dirty="0"/>
                        <a:t> net”. </a:t>
                      </a:r>
                      <a:r>
                        <a:rPr lang="es-ES" dirty="0" err="1"/>
                        <a:t>Used</a:t>
                      </a:r>
                      <a:r>
                        <a:rPr lang="es-ES" baseline="0" dirty="0"/>
                        <a:t> as </a:t>
                      </a:r>
                      <a:r>
                        <a:rPr lang="es-ES" baseline="0" dirty="0" err="1"/>
                        <a:t>destination</a:t>
                      </a:r>
                      <a:r>
                        <a:rPr lang="es-ES" baseline="0" dirty="0"/>
                        <a:t> </a:t>
                      </a:r>
                      <a:r>
                        <a:rPr lang="es-ES" baseline="0" dirty="0" err="1"/>
                        <a:t>address</a:t>
                      </a:r>
                      <a:r>
                        <a:rPr lang="es-ES" baseline="0" dirty="0"/>
                        <a:t> in </a:t>
                      </a:r>
                      <a:r>
                        <a:rPr lang="es-ES" baseline="0" dirty="0" err="1"/>
                        <a:t>configuration</a:t>
                      </a:r>
                      <a:r>
                        <a:rPr lang="es-ES" baseline="0" dirty="0"/>
                        <a:t> </a:t>
                      </a:r>
                      <a:r>
                        <a:rPr lang="es-ES" baseline="0" dirty="0" err="1"/>
                        <a:t>protocols</a:t>
                      </a:r>
                      <a:r>
                        <a:rPr lang="es-ES" baseline="0" dirty="0"/>
                        <a:t>, </a:t>
                      </a:r>
                      <a:r>
                        <a:rPr lang="es-ES" baseline="0" dirty="0" err="1"/>
                        <a:t>e.g</a:t>
                      </a:r>
                      <a:r>
                        <a:rPr lang="es-ES" baseline="0" dirty="0"/>
                        <a:t>. DHCP</a:t>
                      </a:r>
                      <a:endParaRPr lang="ca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127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xxx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Host </a:t>
                      </a:r>
                      <a:r>
                        <a:rPr lang="es-ES" dirty="0" err="1"/>
                        <a:t>loopback</a:t>
                      </a:r>
                      <a:r>
                        <a:rPr lang="es-ES" dirty="0"/>
                        <a:t>: </a:t>
                      </a:r>
                      <a:r>
                        <a:rPr lang="es-ES" dirty="0" err="1"/>
                        <a:t>Interprocess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communication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with</a:t>
                      </a:r>
                      <a:r>
                        <a:rPr lang="es-ES" dirty="0"/>
                        <a:t> TCP/IP</a:t>
                      </a:r>
                      <a:endParaRPr lang="ca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2942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BAAA249-5893-4625-B963-89556A250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IPv4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0C4816-07B8-416C-AC2E-11A265910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s-ES" sz="2400"/>
              <a:t>DHCP (Dinamic Host Configuration Protocol)</a:t>
            </a:r>
          </a:p>
          <a:p>
            <a:endParaRPr lang="es-ES" sz="2400"/>
          </a:p>
        </p:txBody>
      </p:sp>
      <p:pic>
        <p:nvPicPr>
          <p:cNvPr id="1026" name="Picture 2" descr="DHCP Implementation - CloudEngine 8800, 7800, 6800, and 5800 V200R005C00  Configuration Guide - IP Service - Huawei">
            <a:extLst>
              <a:ext uri="{FF2B5EF4-FFF2-40B4-BE49-F238E27FC236}">
                <a16:creationId xmlns:a16="http://schemas.microsoft.com/office/drawing/2014/main" id="{1590A4C5-CD0E-41B2-92F1-81CAEA27F7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7" r="3" b="3"/>
          <a:stretch/>
        </p:blipFill>
        <p:spPr bwMode="auto">
          <a:xfrm>
            <a:off x="6098892" y="2492376"/>
            <a:ext cx="4802404" cy="356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FCC715AB-60B1-4038-BB8D-EC14BA5DA310}"/>
              </a:ext>
            </a:extLst>
          </p:cNvPr>
          <p:cNvSpPr/>
          <p:nvPr/>
        </p:nvSpPr>
        <p:spPr>
          <a:xfrm>
            <a:off x="2931736" y="3289955"/>
            <a:ext cx="2403835" cy="659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s-ES" dirty="0"/>
              <a:t>DHCP</a:t>
            </a:r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E3F9C3B-73F6-4416-8AC3-9262DF06ACC5}"/>
              </a:ext>
            </a:extLst>
          </p:cNvPr>
          <p:cNvSpPr/>
          <p:nvPr/>
        </p:nvSpPr>
        <p:spPr>
          <a:xfrm>
            <a:off x="2931735" y="4084768"/>
            <a:ext cx="2403835" cy="6598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s-ES" dirty="0"/>
              <a:t>UDP</a:t>
            </a:r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472A800-B8C0-48BD-AF55-A16CB64E9CFF}"/>
              </a:ext>
            </a:extLst>
          </p:cNvPr>
          <p:cNvSpPr/>
          <p:nvPr/>
        </p:nvSpPr>
        <p:spPr>
          <a:xfrm>
            <a:off x="2931734" y="4879581"/>
            <a:ext cx="2403835" cy="65987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s-ES" dirty="0"/>
              <a:t>IP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1247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974D3D-CA3C-46C1-B3AB-DDBAA6109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IPv4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6325BA-9ABF-49ED-AE63-6F85CEFAB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NAT (Network Address Translation)</a:t>
            </a:r>
            <a:endParaRPr lang="es-E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0767F45-FA76-4EDA-8A8D-4DAC54443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802" y="2426192"/>
            <a:ext cx="7949938" cy="380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497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B898CD-741C-43E2-B22A-8FBFE7B1E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IPv4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739646DB-31A3-4988-BDD6-B5E8A41BF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79" y="1862826"/>
            <a:ext cx="9620250" cy="482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38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F61074-DF31-42F0-ADC8-CD80CB8B1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IP addressing: Capçelera IP</a:t>
            </a:r>
          </a:p>
        </p:txBody>
      </p:sp>
      <p:pic>
        <p:nvPicPr>
          <p:cNvPr id="4" name="Marcador de contenido 5" descr="Captura de pantalla 2013-12-10 a la(s) 12.03.19.png">
            <a:extLst>
              <a:ext uri="{FF2B5EF4-FFF2-40B4-BE49-F238E27FC236}">
                <a16:creationId xmlns:a16="http://schemas.microsoft.com/office/drawing/2014/main" id="{2254F92D-A0C2-46A0-992E-70AF5FDB11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63" r="-3863"/>
          <a:stretch>
            <a:fillRect/>
          </a:stretch>
        </p:blipFill>
        <p:spPr>
          <a:xfrm>
            <a:off x="813352" y="2133600"/>
            <a:ext cx="8031227" cy="4531062"/>
          </a:xfr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3507E0CA-B0C4-4810-B6BC-F5A54DBA4A92}"/>
              </a:ext>
            </a:extLst>
          </p:cNvPr>
          <p:cNvSpPr/>
          <p:nvPr/>
        </p:nvSpPr>
        <p:spPr>
          <a:xfrm>
            <a:off x="957942" y="4171403"/>
            <a:ext cx="8377645" cy="125403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6623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BED37C-1D33-4B3D-9086-6550C616E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IP addressing</a:t>
            </a:r>
          </a:p>
        </p:txBody>
      </p:sp>
      <p:sp>
        <p:nvSpPr>
          <p:cNvPr id="4" name="2 Marcador de contenido">
            <a:extLst>
              <a:ext uri="{FF2B5EF4-FFF2-40B4-BE49-F238E27FC236}">
                <a16:creationId xmlns:a16="http://schemas.microsoft.com/office/drawing/2014/main" id="{70AA4EA5-C7AC-425B-9DB6-4A63C9094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s-ES" sz="1500"/>
              <a:t>Adreces IP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1500"/>
              <a:t>32 bits (4 bytes)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1500"/>
              <a:t>Separació amb punts cada 8bits. Expressat en format decimal. E.g. 147.36.5.69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1500"/>
              <a:t>NetId -&gt; Identifica la xarxa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1500"/>
              <a:t>HostId -&gt; identifica l’equip connectat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1500"/>
              <a:t>Una adreça IP identifica una interficie: Un punt d’unió a la xarxa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1500"/>
              <a:t>Totes les adreces públiques a Internet han de ser diferents. Per tal d’aconseguir aquesta fita, la Internet Assigned Numbers Authority (IANA) assigna blocs d’adreces a registres regionals d’internet (RIR)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s-ES" sz="1500"/>
              <a:t>RIPE: Europa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s-ES" sz="1500"/>
              <a:t>ARIN: USA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s-ES" sz="1500"/>
              <a:t>APNIC: Asia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s-ES" sz="1500"/>
              <a:t>LATNIC: Latinoamerica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1500"/>
              <a:t>RIR assigna adreces als ISP, i els ISP als seus clients.</a:t>
            </a:r>
            <a:endParaRPr lang="ca-ES" sz="1500"/>
          </a:p>
        </p:txBody>
      </p:sp>
    </p:spTree>
    <p:extLst>
      <p:ext uri="{BB962C8B-B14F-4D97-AF65-F5344CB8AC3E}">
        <p14:creationId xmlns:p14="http://schemas.microsoft.com/office/powerpoint/2010/main" val="3249048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35DA509-8B89-4F4D-847B-E137C8494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IP addressing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81D91D26-95CD-426E-A425-9B35635E9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ca-ES" sz="2200"/>
              <a:t>Format de les adreces IPv4</a:t>
            </a:r>
          </a:p>
          <a:p>
            <a:pPr marL="0" indent="0">
              <a:buNone/>
            </a:pPr>
            <a:r>
              <a:rPr lang="ca-ES" sz="2200"/>
              <a:t>Les adreces IP es descomposen en:</a:t>
            </a:r>
          </a:p>
          <a:p>
            <a:pPr marL="0" indent="0">
              <a:buNone/>
            </a:pPr>
            <a:r>
              <a:rPr lang="ca-ES" sz="2200"/>
              <a:t>	Identificador de Xarxa (netid)</a:t>
            </a:r>
          </a:p>
          <a:p>
            <a:pPr marL="0" indent="0">
              <a:buNone/>
            </a:pPr>
            <a:r>
              <a:rPr lang="ca-ES" sz="2200"/>
              <a:t>	Identificador d’estació (hostid)</a:t>
            </a:r>
          </a:p>
          <a:p>
            <a:pPr marL="0" indent="0">
              <a:buNone/>
            </a:pPr>
            <a:r>
              <a:rPr lang="ca-ES" sz="2200"/>
              <a:t>Les adreces s’estableixen en funció de la classe:</a:t>
            </a:r>
          </a:p>
          <a:p>
            <a:pPr marL="0" indent="0">
              <a:buNone/>
            </a:pPr>
            <a:r>
              <a:rPr lang="ca-ES" sz="2200"/>
              <a:t>	Les classes A, B i C indiquen adreces unívoques</a:t>
            </a:r>
          </a:p>
          <a:p>
            <a:pPr marL="0" indent="0">
              <a:buNone/>
            </a:pPr>
            <a:r>
              <a:rPr lang="ca-ES" sz="2200"/>
              <a:t>	Les classes D són per a grups</a:t>
            </a:r>
          </a:p>
          <a:p>
            <a:pPr marL="0" indent="0">
              <a:buNone/>
            </a:pPr>
            <a:r>
              <a:rPr lang="ca-ES" sz="2200"/>
              <a:t>	La classe E està reservada</a:t>
            </a:r>
          </a:p>
        </p:txBody>
      </p:sp>
    </p:spTree>
    <p:extLst>
      <p:ext uri="{BB962C8B-B14F-4D97-AF65-F5344CB8AC3E}">
        <p14:creationId xmlns:p14="http://schemas.microsoft.com/office/powerpoint/2010/main" val="2050854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7682CD-0163-42C1-9741-5E5E49C07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IPv4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03DC45-BEDA-4E73-BC7D-D3039291C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ca-ES" sz="2400"/>
              <a:t>L’adreça IP va acompanyada de 32 bits que serveixen per identificar l’adreça de xarxa i l’equip.</a:t>
            </a:r>
          </a:p>
          <a:p>
            <a:r>
              <a:rPr lang="ca-ES" sz="2400"/>
              <a:t>A aquests 32 bits se’ls anomena MÀSCARES</a:t>
            </a:r>
          </a:p>
          <a:p>
            <a:pPr marL="0" indent="0">
              <a:buNone/>
            </a:pPr>
            <a:r>
              <a:rPr lang="ca-ES" sz="2400"/>
              <a:t>EX:</a:t>
            </a:r>
          </a:p>
          <a:p>
            <a:pPr marL="0" indent="0">
              <a:buNone/>
            </a:pPr>
            <a:r>
              <a:rPr lang="ca-ES" sz="2400"/>
              <a:t>192.168.1.25     255.255.255.0		IP ADD &amp; MÀS. =&gt; NET ADDRESS </a:t>
            </a:r>
          </a:p>
          <a:p>
            <a:pPr marL="0" indent="0">
              <a:buNone/>
            </a:pPr>
            <a:r>
              <a:rPr lang="ca-ES" sz="2400"/>
              <a:t>IP ADDRESS	   MÀSCARA					192.168.1.0</a:t>
            </a:r>
          </a:p>
          <a:p>
            <a:pPr marL="0" indent="0">
              <a:buNone/>
            </a:pPr>
            <a:r>
              <a:rPr lang="ca-ES" sz="2400"/>
              <a:t>								dispositiu 25</a:t>
            </a:r>
          </a:p>
          <a:p>
            <a:pPr marL="0" indent="0">
              <a:buNone/>
            </a:pPr>
            <a:r>
              <a:rPr lang="ca-ES" sz="2400"/>
              <a:t>Es pot expresar també com 192.168.1.25/24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4803810-D3AA-4FC4-8B08-DC1DB76EF2EA}"/>
              </a:ext>
            </a:extLst>
          </p:cNvPr>
          <p:cNvSpPr/>
          <p:nvPr/>
        </p:nvSpPr>
        <p:spPr>
          <a:xfrm>
            <a:off x="1130429" y="4141334"/>
            <a:ext cx="2053046" cy="102761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BD2E8D2-EB78-4B4C-B251-B32AE2E264D9}"/>
              </a:ext>
            </a:extLst>
          </p:cNvPr>
          <p:cNvSpPr/>
          <p:nvPr/>
        </p:nvSpPr>
        <p:spPr>
          <a:xfrm>
            <a:off x="3269114" y="4136250"/>
            <a:ext cx="2370900" cy="102761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8649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245A10-7F37-4569-80D2-2F692931E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9267F70F-11C6-4597-9381-D0D80FC18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6152" y="2355786"/>
            <a:ext cx="498574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9812" y="2723322"/>
            <a:ext cx="3510355" cy="22367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IPv4</a:t>
            </a:r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2C20A93E-E407-4683-A405-147DE2613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9E8E3DD9-D235-48D9-A0EC-D6817EC84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EA83A145-578D-4A0B-94A7-AEAB2027D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Marcador de contenido 3" descr="Captura de pantalla 2013-12-10 a la(s) 12.33.12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3" r="4431" b="-2"/>
          <a:stretch/>
        </p:blipFill>
        <p:spPr>
          <a:xfrm>
            <a:off x="1258859" y="1120046"/>
            <a:ext cx="5635819" cy="350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571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IPv4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ca-ES" dirty="0"/>
              <a:t>Per fer més fàcil la seva lectura i escriptura, els bits s’agrupen en bytes i es representen en notació decimal separada per punts</a:t>
            </a:r>
          </a:p>
          <a:p>
            <a:r>
              <a:rPr lang="ca-ES" dirty="0"/>
              <a:t>00001010 00000000 00000000 00000000 = 10.0.0.0, classe A, </a:t>
            </a:r>
            <a:r>
              <a:rPr lang="ca-ES" dirty="0" err="1"/>
              <a:t>netid</a:t>
            </a:r>
            <a:r>
              <a:rPr lang="ca-ES" dirty="0"/>
              <a:t> 10</a:t>
            </a:r>
          </a:p>
          <a:p>
            <a:r>
              <a:rPr lang="ca-ES" dirty="0"/>
              <a:t>10000000 00000011 00000010 00000011 = 128.3.2.3, classe B, </a:t>
            </a:r>
            <a:r>
              <a:rPr lang="ca-ES" dirty="0" err="1"/>
              <a:t>netid</a:t>
            </a:r>
            <a:r>
              <a:rPr lang="ca-ES" dirty="0"/>
              <a:t> 128.3 </a:t>
            </a:r>
            <a:r>
              <a:rPr lang="ca-ES" dirty="0" err="1"/>
              <a:t>hostid</a:t>
            </a:r>
            <a:r>
              <a:rPr lang="ca-ES" dirty="0"/>
              <a:t> 2.3</a:t>
            </a:r>
          </a:p>
          <a:p>
            <a:r>
              <a:rPr lang="ca-ES" dirty="0"/>
              <a:t>11000000 00000000 00000001 11111111 = 192.0.1.255, classe C, difusió </a:t>
            </a:r>
            <a:r>
              <a:rPr lang="ca-ES" dirty="0" err="1"/>
              <a:t>netid</a:t>
            </a:r>
            <a:r>
              <a:rPr lang="ca-ES" dirty="0"/>
              <a:t> 192.0.1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BA8AB62-2068-4E98-9BFF-F44532172728}"/>
              </a:ext>
            </a:extLst>
          </p:cNvPr>
          <p:cNvSpPr/>
          <p:nvPr/>
        </p:nvSpPr>
        <p:spPr>
          <a:xfrm>
            <a:off x="1608481" y="3419776"/>
            <a:ext cx="269966" cy="35705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F1E2A68-26F9-45CA-BF0A-6B1114978164}"/>
              </a:ext>
            </a:extLst>
          </p:cNvPr>
          <p:cNvSpPr/>
          <p:nvPr/>
        </p:nvSpPr>
        <p:spPr>
          <a:xfrm>
            <a:off x="1612827" y="4329821"/>
            <a:ext cx="448499" cy="35705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382459C-426E-4820-9C60-95B7BCFCBCF0}"/>
              </a:ext>
            </a:extLst>
          </p:cNvPr>
          <p:cNvSpPr/>
          <p:nvPr/>
        </p:nvSpPr>
        <p:spPr>
          <a:xfrm>
            <a:off x="1608469" y="5222444"/>
            <a:ext cx="612217" cy="35705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2894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IPv4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4903" y="2494450"/>
            <a:ext cx="9142543" cy="4245715"/>
          </a:xfrm>
        </p:spPr>
        <p:txBody>
          <a:bodyPr>
            <a:normAutofit/>
          </a:bodyPr>
          <a:lstStyle/>
          <a:p>
            <a:r>
              <a:rPr lang="ca-ES" sz="1700" dirty="0"/>
              <a:t>Les Màscares</a:t>
            </a:r>
          </a:p>
          <a:p>
            <a:pPr lvl="1"/>
            <a:r>
              <a:rPr lang="ca-ES" sz="1700" dirty="0"/>
              <a:t>Una màscara és una successió de 1’s i 0’s que permet identificar la </a:t>
            </a:r>
            <a:r>
              <a:rPr lang="ca-ES" sz="1700" dirty="0" err="1"/>
              <a:t>netid</a:t>
            </a:r>
            <a:r>
              <a:rPr lang="ca-ES" sz="1700" dirty="0"/>
              <a:t> i el </a:t>
            </a:r>
            <a:r>
              <a:rPr lang="ca-ES" sz="1700" dirty="0" err="1"/>
              <a:t>hostid</a:t>
            </a:r>
            <a:r>
              <a:rPr lang="ca-ES" sz="1700" dirty="0"/>
              <a:t>.</a:t>
            </a:r>
          </a:p>
          <a:p>
            <a:pPr lvl="1"/>
            <a:endParaRPr lang="ca-ES" sz="1700" dirty="0"/>
          </a:p>
          <a:p>
            <a:pPr lvl="1"/>
            <a:endParaRPr lang="ca-ES" sz="1700" dirty="0"/>
          </a:p>
          <a:p>
            <a:pPr lvl="1"/>
            <a:endParaRPr lang="ca-ES" sz="1700" dirty="0"/>
          </a:p>
          <a:p>
            <a:pPr lvl="1"/>
            <a:endParaRPr lang="ca-ES" sz="1700" dirty="0"/>
          </a:p>
          <a:p>
            <a:pPr lvl="1"/>
            <a:endParaRPr lang="ca-ES" sz="1700" dirty="0"/>
          </a:p>
          <a:p>
            <a:pPr lvl="1"/>
            <a:endParaRPr lang="ca-ES" sz="1700" dirty="0"/>
          </a:p>
          <a:p>
            <a:pPr lvl="1"/>
            <a:endParaRPr lang="ca-ES" sz="1700" dirty="0"/>
          </a:p>
          <a:p>
            <a:pPr lvl="1"/>
            <a:endParaRPr lang="ca-ES" sz="1700" dirty="0"/>
          </a:p>
          <a:p>
            <a:pPr lvl="1"/>
            <a:endParaRPr lang="ca-ES" sz="1700" dirty="0"/>
          </a:p>
          <a:p>
            <a:pPr lvl="1"/>
            <a:endParaRPr lang="ca-ES" sz="1700" dirty="0"/>
          </a:p>
          <a:p>
            <a:pPr lvl="1"/>
            <a:r>
              <a:rPr lang="ca-ES" sz="1700" dirty="0"/>
              <a:t>ADREÇA XARXA = ADREÇA IP &amp; MÀSCARA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80164"/>
              </p:ext>
            </p:extLst>
          </p:nvPr>
        </p:nvGraphicFramePr>
        <p:xfrm>
          <a:off x="2337848" y="3192457"/>
          <a:ext cx="7281404" cy="2559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23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23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3318">
                <a:tc>
                  <a:txBody>
                    <a:bodyPr/>
                    <a:lstStyle/>
                    <a:p>
                      <a:r>
                        <a:rPr lang="es-ES" sz="1900"/>
                        <a:t>Classe</a:t>
                      </a:r>
                    </a:p>
                  </a:txBody>
                  <a:tcPr marL="96208" marR="96208" marT="48104" marB="48104"/>
                </a:tc>
                <a:tc>
                  <a:txBody>
                    <a:bodyPr/>
                    <a:lstStyle/>
                    <a:p>
                      <a:r>
                        <a:rPr lang="es-ES" sz="1900"/>
                        <a:t>Rang</a:t>
                      </a:r>
                      <a:r>
                        <a:rPr lang="es-ES" sz="1900" baseline="0"/>
                        <a:t> IP</a:t>
                      </a:r>
                      <a:endParaRPr lang="es-ES" sz="1900"/>
                    </a:p>
                  </a:txBody>
                  <a:tcPr marL="96208" marR="96208" marT="48104" marB="48104"/>
                </a:tc>
                <a:tc>
                  <a:txBody>
                    <a:bodyPr/>
                    <a:lstStyle/>
                    <a:p>
                      <a:r>
                        <a:rPr lang="es-ES" sz="1900"/>
                        <a:t>Màscara</a:t>
                      </a:r>
                    </a:p>
                  </a:txBody>
                  <a:tcPr marL="96208" marR="96208" marT="48104" marB="4810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1943">
                <a:tc>
                  <a:txBody>
                    <a:bodyPr/>
                    <a:lstStyle/>
                    <a:p>
                      <a:r>
                        <a:rPr lang="es-ES" sz="1900"/>
                        <a:t>A</a:t>
                      </a:r>
                    </a:p>
                  </a:txBody>
                  <a:tcPr marL="96208" marR="96208" marT="48104" marB="48104"/>
                </a:tc>
                <a:tc>
                  <a:txBody>
                    <a:bodyPr/>
                    <a:lstStyle/>
                    <a:p>
                      <a:r>
                        <a:rPr lang="es-ES" sz="1900"/>
                        <a:t> 1.0.0.0 – 126.0.0.0</a:t>
                      </a:r>
                    </a:p>
                  </a:txBody>
                  <a:tcPr marL="96208" marR="96208" marT="48104" marB="48104"/>
                </a:tc>
                <a:tc>
                  <a:txBody>
                    <a:bodyPr/>
                    <a:lstStyle/>
                    <a:p>
                      <a:r>
                        <a:rPr lang="es-ES" sz="1900"/>
                        <a:t>255.0.0.0</a:t>
                      </a:r>
                    </a:p>
                  </a:txBody>
                  <a:tcPr marL="96208" marR="96208" marT="48104" marB="4810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1943">
                <a:tc>
                  <a:txBody>
                    <a:bodyPr/>
                    <a:lstStyle/>
                    <a:p>
                      <a:r>
                        <a:rPr lang="es-ES" sz="1900" dirty="0"/>
                        <a:t>B</a:t>
                      </a:r>
                    </a:p>
                  </a:txBody>
                  <a:tcPr marL="96208" marR="96208" marT="48104" marB="48104"/>
                </a:tc>
                <a:tc>
                  <a:txBody>
                    <a:bodyPr/>
                    <a:lstStyle/>
                    <a:p>
                      <a:r>
                        <a:rPr lang="es-ES" sz="1900" dirty="0"/>
                        <a:t> 128.0.0.0</a:t>
                      </a:r>
                      <a:r>
                        <a:rPr lang="es-ES" sz="1900" baseline="0" dirty="0"/>
                        <a:t> – 191.255.0.0</a:t>
                      </a:r>
                      <a:endParaRPr lang="es-ES" sz="1900" dirty="0"/>
                    </a:p>
                  </a:txBody>
                  <a:tcPr marL="96208" marR="96208" marT="48104" marB="48104"/>
                </a:tc>
                <a:tc>
                  <a:txBody>
                    <a:bodyPr/>
                    <a:lstStyle/>
                    <a:p>
                      <a:r>
                        <a:rPr lang="es-ES" sz="1900"/>
                        <a:t>255.255.0.0</a:t>
                      </a:r>
                    </a:p>
                  </a:txBody>
                  <a:tcPr marL="96208" marR="96208" marT="48104" marB="4810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1943">
                <a:tc>
                  <a:txBody>
                    <a:bodyPr/>
                    <a:lstStyle/>
                    <a:p>
                      <a:r>
                        <a:rPr lang="es-ES" sz="1900"/>
                        <a:t>C</a:t>
                      </a:r>
                    </a:p>
                  </a:txBody>
                  <a:tcPr marL="96208" marR="96208" marT="48104" marB="48104"/>
                </a:tc>
                <a:tc>
                  <a:txBody>
                    <a:bodyPr/>
                    <a:lstStyle/>
                    <a:p>
                      <a:r>
                        <a:rPr lang="es-ES" sz="1900"/>
                        <a:t> 192.0.0.0</a:t>
                      </a:r>
                      <a:r>
                        <a:rPr lang="es-ES" sz="1900" baseline="0"/>
                        <a:t> – 223.255.255.0</a:t>
                      </a:r>
                      <a:endParaRPr lang="es-ES" sz="1900"/>
                    </a:p>
                  </a:txBody>
                  <a:tcPr marL="96208" marR="96208" marT="48104" marB="48104"/>
                </a:tc>
                <a:tc>
                  <a:txBody>
                    <a:bodyPr/>
                    <a:lstStyle/>
                    <a:p>
                      <a:r>
                        <a:rPr lang="es-ES" sz="1900" dirty="0"/>
                        <a:t>255.255.255.0</a:t>
                      </a:r>
                    </a:p>
                  </a:txBody>
                  <a:tcPr marL="96208" marR="96208" marT="48104" marB="4810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9649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IPv4</a:t>
            </a:r>
            <a:endParaRPr lang="ca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501" y="1218521"/>
            <a:ext cx="4659476" cy="4442627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310" y="5661148"/>
            <a:ext cx="7214510" cy="119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5937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648</Words>
  <Application>Microsoft Office PowerPoint</Application>
  <PresentationFormat>Panorámica</PresentationFormat>
  <Paragraphs>112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Tema de Office</vt:lpstr>
      <vt:lpstr>IP addressing</vt:lpstr>
      <vt:lpstr>IP addressing: Capçelera IP</vt:lpstr>
      <vt:lpstr>IP addressing</vt:lpstr>
      <vt:lpstr>IP addressing</vt:lpstr>
      <vt:lpstr>IPv4</vt:lpstr>
      <vt:lpstr>IPv4</vt:lpstr>
      <vt:lpstr>IPv4</vt:lpstr>
      <vt:lpstr>IPv4</vt:lpstr>
      <vt:lpstr>IPv4</vt:lpstr>
      <vt:lpstr>IPv4</vt:lpstr>
      <vt:lpstr>IPv4</vt:lpstr>
      <vt:lpstr>IPv4</vt:lpstr>
      <vt:lpstr>IPv4</vt:lpstr>
      <vt:lpstr>IPv4</vt:lpstr>
      <vt:lpstr>IPv4</vt:lpstr>
      <vt:lpstr>IPv4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 addressing</dc:title>
  <dc:creator>Manel Lopez</dc:creator>
  <cp:lastModifiedBy>Manel Lopez</cp:lastModifiedBy>
  <cp:revision>2</cp:revision>
  <cp:lastPrinted>2020-11-06T11:58:14Z</cp:lastPrinted>
  <dcterms:created xsi:type="dcterms:W3CDTF">2020-11-06T10:25:55Z</dcterms:created>
  <dcterms:modified xsi:type="dcterms:W3CDTF">2020-11-06T12:00:07Z</dcterms:modified>
</cp:coreProperties>
</file>