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6" r:id="rId16"/>
    <p:sldId id="278" r:id="rId17"/>
    <p:sldId id="269" r:id="rId18"/>
    <p:sldId id="270" r:id="rId19"/>
    <p:sldId id="271" r:id="rId20"/>
    <p:sldId id="272" r:id="rId21"/>
    <p:sldId id="273" r:id="rId22"/>
    <p:sldId id="274" r:id="rId23"/>
    <p:sldId id="283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5B2716-97F9-4E00-AB66-A44A67952290}" v="4" dt="2020-10-05T15:18:38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October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October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4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6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6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3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0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1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October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40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D8BB2F-596E-49E9-9B98-C668D57D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64FC3-78D9-482A-81EA-073C0882C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059896-276C-4929-94E3-64CC4E049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4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753690C-334D-4720-BF78-6F144A47B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25377" y="0"/>
            <a:ext cx="8166623" cy="6857999"/>
          </a:xfrm>
          <a:custGeom>
            <a:avLst/>
            <a:gdLst>
              <a:gd name="connsiteX0" fmla="*/ 2830856 w 8166623"/>
              <a:gd name="connsiteY0" fmla="*/ 564555 h 6857999"/>
              <a:gd name="connsiteX1" fmla="*/ 2434191 w 8166623"/>
              <a:gd name="connsiteY1" fmla="*/ 431154 h 6857999"/>
              <a:gd name="connsiteX2" fmla="*/ 2066449 w 8166623"/>
              <a:gd name="connsiteY2" fmla="*/ 114326 h 6857999"/>
              <a:gd name="connsiteX3" fmla="*/ 1933058 w 8166623"/>
              <a:gd name="connsiteY3" fmla="*/ 0 h 6857999"/>
              <a:gd name="connsiteX4" fmla="*/ 3321969 w 8166623"/>
              <a:gd name="connsiteY4" fmla="*/ 0 h 6857999"/>
              <a:gd name="connsiteX5" fmla="*/ 3326689 w 8166623"/>
              <a:gd name="connsiteY5" fmla="*/ 30950 h 6857999"/>
              <a:gd name="connsiteX6" fmla="*/ 3161411 w 8166623"/>
              <a:gd name="connsiteY6" fmla="*/ 397803 h 6857999"/>
              <a:gd name="connsiteX7" fmla="*/ 2830856 w 8166623"/>
              <a:gd name="connsiteY7" fmla="*/ 564555 h 6857999"/>
              <a:gd name="connsiteX8" fmla="*/ 7278031 w 8166623"/>
              <a:gd name="connsiteY8" fmla="*/ 923967 h 6857999"/>
              <a:gd name="connsiteX9" fmla="*/ 6948731 w 8166623"/>
              <a:gd name="connsiteY9" fmla="*/ 757294 h 6857999"/>
              <a:gd name="connsiteX10" fmla="*/ 6751151 w 8166623"/>
              <a:gd name="connsiteY10" fmla="*/ 390612 h 6857999"/>
              <a:gd name="connsiteX11" fmla="*/ 6882870 w 8166623"/>
              <a:gd name="connsiteY11" fmla="*/ 57264 h 6857999"/>
              <a:gd name="connsiteX12" fmla="*/ 6919402 w 8166623"/>
              <a:gd name="connsiteY12" fmla="*/ 20284 h 6857999"/>
              <a:gd name="connsiteX13" fmla="*/ 6939440 w 8166623"/>
              <a:gd name="connsiteY13" fmla="*/ 0 h 6857999"/>
              <a:gd name="connsiteX14" fmla="*/ 8166623 w 8166623"/>
              <a:gd name="connsiteY14" fmla="*/ 0 h 6857999"/>
              <a:gd name="connsiteX15" fmla="*/ 8166623 w 8166623"/>
              <a:gd name="connsiteY15" fmla="*/ 310035 h 6857999"/>
              <a:gd name="connsiteX16" fmla="*/ 8146049 w 8166623"/>
              <a:gd name="connsiteY16" fmla="*/ 326026 h 6857999"/>
              <a:gd name="connsiteX17" fmla="*/ 8002494 w 8166623"/>
              <a:gd name="connsiteY17" fmla="*/ 457281 h 6857999"/>
              <a:gd name="connsiteX18" fmla="*/ 7640263 w 8166623"/>
              <a:gd name="connsiteY18" fmla="*/ 790628 h 6857999"/>
              <a:gd name="connsiteX19" fmla="*/ 7278031 w 8166623"/>
              <a:gd name="connsiteY19" fmla="*/ 923967 h 6857999"/>
              <a:gd name="connsiteX20" fmla="*/ 1807497 w 8166623"/>
              <a:gd name="connsiteY20" fmla="*/ 2629588 h 6857999"/>
              <a:gd name="connsiteX21" fmla="*/ 648083 w 8166623"/>
              <a:gd name="connsiteY21" fmla="*/ 2544757 h 6857999"/>
              <a:gd name="connsiteX22" fmla="*/ 54627 w 8166623"/>
              <a:gd name="connsiteY22" fmla="*/ 2246303 h 6857999"/>
              <a:gd name="connsiteX23" fmla="*/ 21657 w 8166623"/>
              <a:gd name="connsiteY23" fmla="*/ 1881526 h 6857999"/>
              <a:gd name="connsiteX24" fmla="*/ 219477 w 8166623"/>
              <a:gd name="connsiteY24" fmla="*/ 1516748 h 6857999"/>
              <a:gd name="connsiteX25" fmla="*/ 497658 w 8166623"/>
              <a:gd name="connsiteY25" fmla="*/ 1470116 h 6857999"/>
              <a:gd name="connsiteX26" fmla="*/ 615114 w 8166623"/>
              <a:gd name="connsiteY26" fmla="*/ 1483587 h 6857999"/>
              <a:gd name="connsiteX27" fmla="*/ 1274506 w 8166623"/>
              <a:gd name="connsiteY27" fmla="*/ 1549910 h 6857999"/>
              <a:gd name="connsiteX28" fmla="*/ 1571235 w 8166623"/>
              <a:gd name="connsiteY28" fmla="*/ 1583072 h 6857999"/>
              <a:gd name="connsiteX29" fmla="*/ 1802022 w 8166623"/>
              <a:gd name="connsiteY29" fmla="*/ 1616233 h 6857999"/>
              <a:gd name="connsiteX30" fmla="*/ 2164690 w 8166623"/>
              <a:gd name="connsiteY30" fmla="*/ 1881526 h 6857999"/>
              <a:gd name="connsiteX31" fmla="*/ 2164690 w 8166623"/>
              <a:gd name="connsiteY31" fmla="*/ 2279464 h 6857999"/>
              <a:gd name="connsiteX32" fmla="*/ 1966872 w 8166623"/>
              <a:gd name="connsiteY32" fmla="*/ 2611080 h 6857999"/>
              <a:gd name="connsiteX33" fmla="*/ 1807497 w 8166623"/>
              <a:gd name="connsiteY33" fmla="*/ 2629588 h 6857999"/>
              <a:gd name="connsiteX34" fmla="*/ 8166623 w 8166623"/>
              <a:gd name="connsiteY34" fmla="*/ 2856916 h 6857999"/>
              <a:gd name="connsiteX35" fmla="*/ 8067145 w 8166623"/>
              <a:gd name="connsiteY35" fmla="*/ 2851664 h 6857999"/>
              <a:gd name="connsiteX36" fmla="*/ 7932531 w 8166623"/>
              <a:gd name="connsiteY36" fmla="*/ 2816516 h 6857999"/>
              <a:gd name="connsiteX37" fmla="*/ 8097971 w 8166623"/>
              <a:gd name="connsiteY37" fmla="*/ 1814904 h 6857999"/>
              <a:gd name="connsiteX38" fmla="*/ 8165181 w 8166623"/>
              <a:gd name="connsiteY38" fmla="*/ 1802385 h 6857999"/>
              <a:gd name="connsiteX39" fmla="*/ 8166623 w 8166623"/>
              <a:gd name="connsiteY39" fmla="*/ 1802055 h 6857999"/>
              <a:gd name="connsiteX40" fmla="*/ 8166623 w 8166623"/>
              <a:gd name="connsiteY40" fmla="*/ 5155168 h 6857999"/>
              <a:gd name="connsiteX41" fmla="*/ 8159191 w 8166623"/>
              <a:gd name="connsiteY41" fmla="*/ 5153872 h 6857999"/>
              <a:gd name="connsiteX42" fmla="*/ 8100130 w 8166623"/>
              <a:gd name="connsiteY42" fmla="*/ 5142464 h 6857999"/>
              <a:gd name="connsiteX43" fmla="*/ 7835808 w 8166623"/>
              <a:gd name="connsiteY43" fmla="*/ 4944165 h 6857999"/>
              <a:gd name="connsiteX44" fmla="*/ 7769727 w 8166623"/>
              <a:gd name="connsiteY44" fmla="*/ 4646717 h 6857999"/>
              <a:gd name="connsiteX45" fmla="*/ 7802767 w 8166623"/>
              <a:gd name="connsiteY45" fmla="*/ 4382319 h 6857999"/>
              <a:gd name="connsiteX46" fmla="*/ 8001009 w 8166623"/>
              <a:gd name="connsiteY46" fmla="*/ 4150969 h 6857999"/>
              <a:gd name="connsiteX47" fmla="*/ 8138655 w 8166623"/>
              <a:gd name="connsiteY47" fmla="*/ 4125989 h 6857999"/>
              <a:gd name="connsiteX48" fmla="*/ 8166623 w 8166623"/>
              <a:gd name="connsiteY48" fmla="*/ 4124835 h 6857999"/>
              <a:gd name="connsiteX49" fmla="*/ 545053 w 8166623"/>
              <a:gd name="connsiteY49" fmla="*/ 5362323 h 6857999"/>
              <a:gd name="connsiteX50" fmla="*/ 285416 w 8166623"/>
              <a:gd name="connsiteY50" fmla="*/ 5315542 h 6857999"/>
              <a:gd name="connsiteX51" fmla="*/ 120566 w 8166623"/>
              <a:gd name="connsiteY51" fmla="*/ 5215739 h 6857999"/>
              <a:gd name="connsiteX52" fmla="*/ 54627 w 8166623"/>
              <a:gd name="connsiteY52" fmla="*/ 5016136 h 6857999"/>
              <a:gd name="connsiteX53" fmla="*/ 21657 w 8166623"/>
              <a:gd name="connsiteY53" fmla="*/ 4916334 h 6857999"/>
              <a:gd name="connsiteX54" fmla="*/ 54627 w 8166623"/>
              <a:gd name="connsiteY54" fmla="*/ 4650196 h 6857999"/>
              <a:gd name="connsiteX55" fmla="*/ 252445 w 8166623"/>
              <a:gd name="connsiteY55" fmla="*/ 4417326 h 6857999"/>
              <a:gd name="connsiteX56" fmla="*/ 615113 w 8166623"/>
              <a:gd name="connsiteY56" fmla="*/ 4317524 h 6857999"/>
              <a:gd name="connsiteX57" fmla="*/ 977781 w 8166623"/>
              <a:gd name="connsiteY57" fmla="*/ 4284257 h 6857999"/>
              <a:gd name="connsiteX58" fmla="*/ 1472326 w 8166623"/>
              <a:gd name="connsiteY58" fmla="*/ 4184456 h 6857999"/>
              <a:gd name="connsiteX59" fmla="*/ 1723721 w 8166623"/>
              <a:gd name="connsiteY59" fmla="*/ 4130395 h 6857999"/>
              <a:gd name="connsiteX60" fmla="*/ 1900932 w 8166623"/>
              <a:gd name="connsiteY60" fmla="*/ 4151187 h 6857999"/>
              <a:gd name="connsiteX61" fmla="*/ 2164690 w 8166623"/>
              <a:gd name="connsiteY61" fmla="*/ 4550394 h 6857999"/>
              <a:gd name="connsiteX62" fmla="*/ 2131721 w 8166623"/>
              <a:gd name="connsiteY62" fmla="*/ 4883067 h 6857999"/>
              <a:gd name="connsiteX63" fmla="*/ 1999841 w 8166623"/>
              <a:gd name="connsiteY63" fmla="*/ 5049403 h 6857999"/>
              <a:gd name="connsiteX64" fmla="*/ 1736083 w 8166623"/>
              <a:gd name="connsiteY64" fmla="*/ 5182472 h 6857999"/>
              <a:gd name="connsiteX65" fmla="*/ 681053 w 8166623"/>
              <a:gd name="connsiteY65" fmla="*/ 5348808 h 6857999"/>
              <a:gd name="connsiteX66" fmla="*/ 545053 w 8166623"/>
              <a:gd name="connsiteY66" fmla="*/ 5362323 h 6857999"/>
              <a:gd name="connsiteX67" fmla="*/ 3242209 w 8166623"/>
              <a:gd name="connsiteY67" fmla="*/ 6857999 h 6857999"/>
              <a:gd name="connsiteX68" fmla="*/ 1777378 w 8166623"/>
              <a:gd name="connsiteY68" fmla="*/ 6857999 h 6857999"/>
              <a:gd name="connsiteX69" fmla="*/ 1852720 w 8166623"/>
              <a:gd name="connsiteY69" fmla="*/ 6796452 h 6857999"/>
              <a:gd name="connsiteX70" fmla="*/ 2396927 w 8166623"/>
              <a:gd name="connsiteY70" fmla="*/ 6361661 h 6857999"/>
              <a:gd name="connsiteX71" fmla="*/ 2727648 w 8166623"/>
              <a:gd name="connsiteY71" fmla="*/ 6194910 h 6857999"/>
              <a:gd name="connsiteX72" fmla="*/ 2926081 w 8166623"/>
              <a:gd name="connsiteY72" fmla="*/ 6228260 h 6857999"/>
              <a:gd name="connsiteX73" fmla="*/ 3091442 w 8166623"/>
              <a:gd name="connsiteY73" fmla="*/ 6328311 h 6857999"/>
              <a:gd name="connsiteX74" fmla="*/ 3157586 w 8166623"/>
              <a:gd name="connsiteY74" fmla="*/ 6428362 h 6857999"/>
              <a:gd name="connsiteX75" fmla="*/ 3289876 w 8166623"/>
              <a:gd name="connsiteY75" fmla="*/ 6661814 h 6857999"/>
              <a:gd name="connsiteX76" fmla="*/ 3265071 w 8166623"/>
              <a:gd name="connsiteY76" fmla="*/ 6811889 h 6857999"/>
              <a:gd name="connsiteX77" fmla="*/ 8166524 w 8166623"/>
              <a:gd name="connsiteY77" fmla="*/ 6857999 h 6857999"/>
              <a:gd name="connsiteX78" fmla="*/ 6706615 w 8166623"/>
              <a:gd name="connsiteY78" fmla="*/ 6857999 h 6857999"/>
              <a:gd name="connsiteX79" fmla="*/ 6698252 w 8166623"/>
              <a:gd name="connsiteY79" fmla="*/ 6835468 h 6857999"/>
              <a:gd name="connsiteX80" fmla="*/ 6685903 w 8166623"/>
              <a:gd name="connsiteY80" fmla="*/ 6735667 h 6857999"/>
              <a:gd name="connsiteX81" fmla="*/ 6850554 w 8166623"/>
              <a:gd name="connsiteY81" fmla="*/ 6336459 h 6857999"/>
              <a:gd name="connsiteX82" fmla="*/ 7146925 w 8166623"/>
              <a:gd name="connsiteY82" fmla="*/ 6170122 h 6857999"/>
              <a:gd name="connsiteX83" fmla="*/ 7509156 w 8166623"/>
              <a:gd name="connsiteY83" fmla="*/ 6303191 h 6857999"/>
              <a:gd name="connsiteX84" fmla="*/ 8036037 w 8166623"/>
              <a:gd name="connsiteY84" fmla="*/ 673566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8166623" h="6857999">
                <a:moveTo>
                  <a:pt x="2830856" y="564555"/>
                </a:moveTo>
                <a:cubicBezTo>
                  <a:pt x="2731690" y="564555"/>
                  <a:pt x="2599468" y="531204"/>
                  <a:pt x="2434191" y="431154"/>
                </a:cubicBezTo>
                <a:cubicBezTo>
                  <a:pt x="2434191" y="431154"/>
                  <a:pt x="2260651" y="281078"/>
                  <a:pt x="2066449" y="114326"/>
                </a:cubicBezTo>
                <a:lnTo>
                  <a:pt x="1933058" y="0"/>
                </a:lnTo>
                <a:lnTo>
                  <a:pt x="3321969" y="0"/>
                </a:lnTo>
                <a:lnTo>
                  <a:pt x="3326689" y="30950"/>
                </a:lnTo>
                <a:cubicBezTo>
                  <a:pt x="3326689" y="131001"/>
                  <a:pt x="3260577" y="264402"/>
                  <a:pt x="3161411" y="397803"/>
                </a:cubicBezTo>
                <a:cubicBezTo>
                  <a:pt x="3062245" y="531204"/>
                  <a:pt x="2930023" y="564555"/>
                  <a:pt x="2830856" y="564555"/>
                </a:cubicBezTo>
                <a:close/>
                <a:moveTo>
                  <a:pt x="7278031" y="923967"/>
                </a:moveTo>
                <a:cubicBezTo>
                  <a:pt x="7179242" y="923967"/>
                  <a:pt x="7080451" y="857297"/>
                  <a:pt x="6948731" y="757294"/>
                </a:cubicBezTo>
                <a:cubicBezTo>
                  <a:pt x="6817010" y="623954"/>
                  <a:pt x="6751151" y="490615"/>
                  <a:pt x="6751151" y="390612"/>
                </a:cubicBezTo>
                <a:cubicBezTo>
                  <a:pt x="6751151" y="290607"/>
                  <a:pt x="6784080" y="190603"/>
                  <a:pt x="6882870" y="57264"/>
                </a:cubicBezTo>
                <a:cubicBezTo>
                  <a:pt x="6899335" y="40597"/>
                  <a:pt x="6909627" y="30180"/>
                  <a:pt x="6919402" y="20284"/>
                </a:cubicBezTo>
                <a:lnTo>
                  <a:pt x="6939440" y="0"/>
                </a:lnTo>
                <a:lnTo>
                  <a:pt x="8166623" y="0"/>
                </a:lnTo>
                <a:lnTo>
                  <a:pt x="8166623" y="310035"/>
                </a:lnTo>
                <a:lnTo>
                  <a:pt x="8146049" y="326026"/>
                </a:lnTo>
                <a:cubicBezTo>
                  <a:pt x="8088936" y="369777"/>
                  <a:pt x="8101285" y="357277"/>
                  <a:pt x="8002494" y="457281"/>
                </a:cubicBezTo>
                <a:cubicBezTo>
                  <a:pt x="7771983" y="690624"/>
                  <a:pt x="7771983" y="657289"/>
                  <a:pt x="7640263" y="790628"/>
                </a:cubicBezTo>
                <a:cubicBezTo>
                  <a:pt x="7508543" y="890632"/>
                  <a:pt x="7409752" y="923967"/>
                  <a:pt x="7278031" y="923967"/>
                </a:cubicBezTo>
                <a:close/>
                <a:moveTo>
                  <a:pt x="1807497" y="2629588"/>
                </a:moveTo>
                <a:cubicBezTo>
                  <a:pt x="1471811" y="2632324"/>
                  <a:pt x="755234" y="2544757"/>
                  <a:pt x="648083" y="2544757"/>
                </a:cubicBezTo>
                <a:cubicBezTo>
                  <a:pt x="318385" y="2511595"/>
                  <a:pt x="120567" y="2445273"/>
                  <a:pt x="54627" y="2246303"/>
                </a:cubicBezTo>
                <a:cubicBezTo>
                  <a:pt x="-11313" y="2146819"/>
                  <a:pt x="-11313" y="2014172"/>
                  <a:pt x="21657" y="1881526"/>
                </a:cubicBezTo>
                <a:cubicBezTo>
                  <a:pt x="21657" y="1715718"/>
                  <a:pt x="87597" y="1583072"/>
                  <a:pt x="219477" y="1516748"/>
                </a:cubicBezTo>
                <a:cubicBezTo>
                  <a:pt x="293657" y="1491877"/>
                  <a:pt x="386384" y="1467006"/>
                  <a:pt x="497658" y="1470116"/>
                </a:cubicBezTo>
                <a:cubicBezTo>
                  <a:pt x="534749" y="1471151"/>
                  <a:pt x="573900" y="1475296"/>
                  <a:pt x="615114" y="1483587"/>
                </a:cubicBezTo>
                <a:cubicBezTo>
                  <a:pt x="615114" y="1483587"/>
                  <a:pt x="1208569" y="1549910"/>
                  <a:pt x="1274506" y="1549910"/>
                </a:cubicBezTo>
                <a:cubicBezTo>
                  <a:pt x="1373416" y="1549910"/>
                  <a:pt x="1538264" y="1583072"/>
                  <a:pt x="1571235" y="1583072"/>
                </a:cubicBezTo>
                <a:cubicBezTo>
                  <a:pt x="1802022" y="1616233"/>
                  <a:pt x="1802022" y="1616233"/>
                  <a:pt x="1802022" y="1616233"/>
                </a:cubicBezTo>
                <a:cubicBezTo>
                  <a:pt x="1999841" y="1682557"/>
                  <a:pt x="2098750" y="1782041"/>
                  <a:pt x="2164690" y="1881526"/>
                </a:cubicBezTo>
                <a:cubicBezTo>
                  <a:pt x="2197659" y="1981010"/>
                  <a:pt x="2197659" y="2113656"/>
                  <a:pt x="2164690" y="2279464"/>
                </a:cubicBezTo>
                <a:cubicBezTo>
                  <a:pt x="2131720" y="2445273"/>
                  <a:pt x="2065780" y="2577919"/>
                  <a:pt x="1966872" y="2611080"/>
                </a:cubicBezTo>
                <a:cubicBezTo>
                  <a:pt x="1942144" y="2623516"/>
                  <a:pt x="1884963" y="2628956"/>
                  <a:pt x="1807497" y="2629588"/>
                </a:cubicBezTo>
                <a:close/>
                <a:moveTo>
                  <a:pt x="8166623" y="2856916"/>
                </a:moveTo>
                <a:lnTo>
                  <a:pt x="8067145" y="2851664"/>
                </a:lnTo>
                <a:cubicBezTo>
                  <a:pt x="8018870" y="2844686"/>
                  <a:pt x="7973891" y="2833209"/>
                  <a:pt x="7932531" y="2816516"/>
                </a:cubicBezTo>
                <a:cubicBezTo>
                  <a:pt x="7700914" y="2582806"/>
                  <a:pt x="7634738" y="1948453"/>
                  <a:pt x="8097971" y="1814904"/>
                </a:cubicBezTo>
                <a:cubicBezTo>
                  <a:pt x="8122787" y="1810731"/>
                  <a:pt x="8145018" y="1806558"/>
                  <a:pt x="8165181" y="1802385"/>
                </a:cubicBezTo>
                <a:lnTo>
                  <a:pt x="8166623" y="1802055"/>
                </a:lnTo>
                <a:close/>
                <a:moveTo>
                  <a:pt x="8166623" y="5155168"/>
                </a:moveTo>
                <a:lnTo>
                  <a:pt x="8159191" y="5153872"/>
                </a:lnTo>
                <a:cubicBezTo>
                  <a:pt x="8144495" y="5151179"/>
                  <a:pt x="8125942" y="5147628"/>
                  <a:pt x="8100130" y="5142464"/>
                </a:cubicBezTo>
                <a:cubicBezTo>
                  <a:pt x="7967969" y="5109414"/>
                  <a:pt x="7901888" y="5043314"/>
                  <a:pt x="7835808" y="4944165"/>
                </a:cubicBezTo>
                <a:cubicBezTo>
                  <a:pt x="7802767" y="4845016"/>
                  <a:pt x="7769727" y="4745867"/>
                  <a:pt x="7769727" y="4646717"/>
                </a:cubicBezTo>
                <a:cubicBezTo>
                  <a:pt x="7769727" y="4547568"/>
                  <a:pt x="7769727" y="4481468"/>
                  <a:pt x="7802767" y="4382319"/>
                </a:cubicBezTo>
                <a:cubicBezTo>
                  <a:pt x="7835808" y="4283169"/>
                  <a:pt x="7901888" y="4184020"/>
                  <a:pt x="8001009" y="4150969"/>
                </a:cubicBezTo>
                <a:cubicBezTo>
                  <a:pt x="8038179" y="4138576"/>
                  <a:pt x="8084642" y="4130830"/>
                  <a:pt x="8138655" y="4125989"/>
                </a:cubicBezTo>
                <a:lnTo>
                  <a:pt x="8166623" y="4124835"/>
                </a:lnTo>
                <a:close/>
                <a:moveTo>
                  <a:pt x="545053" y="5362323"/>
                </a:moveTo>
                <a:cubicBezTo>
                  <a:pt x="421416" y="5365442"/>
                  <a:pt x="334870" y="5340491"/>
                  <a:pt x="285416" y="5315542"/>
                </a:cubicBezTo>
                <a:cubicBezTo>
                  <a:pt x="219476" y="5282274"/>
                  <a:pt x="153537" y="5249007"/>
                  <a:pt x="120566" y="5215739"/>
                </a:cubicBezTo>
                <a:cubicBezTo>
                  <a:pt x="87596" y="5149205"/>
                  <a:pt x="87596" y="5082671"/>
                  <a:pt x="54627" y="5016136"/>
                </a:cubicBezTo>
                <a:cubicBezTo>
                  <a:pt x="54627" y="4982869"/>
                  <a:pt x="21657" y="4949601"/>
                  <a:pt x="21657" y="4916334"/>
                </a:cubicBezTo>
                <a:cubicBezTo>
                  <a:pt x="-11313" y="4816532"/>
                  <a:pt x="-11313" y="4716731"/>
                  <a:pt x="54627" y="4650196"/>
                </a:cubicBezTo>
                <a:cubicBezTo>
                  <a:pt x="87596" y="4550394"/>
                  <a:pt x="153537" y="4483861"/>
                  <a:pt x="252445" y="4417326"/>
                </a:cubicBezTo>
                <a:cubicBezTo>
                  <a:pt x="351355" y="4350791"/>
                  <a:pt x="483234" y="4317524"/>
                  <a:pt x="615113" y="4317524"/>
                </a:cubicBezTo>
                <a:cubicBezTo>
                  <a:pt x="977781" y="4284257"/>
                  <a:pt x="977781" y="4284257"/>
                  <a:pt x="977781" y="4284257"/>
                </a:cubicBezTo>
                <a:cubicBezTo>
                  <a:pt x="1472326" y="4184456"/>
                  <a:pt x="1472326" y="4184456"/>
                  <a:pt x="1472326" y="4184456"/>
                </a:cubicBezTo>
                <a:cubicBezTo>
                  <a:pt x="1571234" y="4151187"/>
                  <a:pt x="1653659" y="4134554"/>
                  <a:pt x="1723721" y="4130395"/>
                </a:cubicBezTo>
                <a:cubicBezTo>
                  <a:pt x="1793780" y="4126237"/>
                  <a:pt x="1851478" y="4134554"/>
                  <a:pt x="1900932" y="4151187"/>
                </a:cubicBezTo>
                <a:cubicBezTo>
                  <a:pt x="2032811" y="4217722"/>
                  <a:pt x="2164690" y="4350791"/>
                  <a:pt x="2164690" y="4550394"/>
                </a:cubicBezTo>
                <a:cubicBezTo>
                  <a:pt x="2197660" y="4716731"/>
                  <a:pt x="2131721" y="4816532"/>
                  <a:pt x="2131721" y="4883067"/>
                </a:cubicBezTo>
                <a:cubicBezTo>
                  <a:pt x="2098750" y="4949601"/>
                  <a:pt x="2065781" y="4982869"/>
                  <a:pt x="1999841" y="5049403"/>
                </a:cubicBezTo>
                <a:cubicBezTo>
                  <a:pt x="1933902" y="5082671"/>
                  <a:pt x="1867962" y="5115938"/>
                  <a:pt x="1736083" y="5182472"/>
                </a:cubicBezTo>
                <a:cubicBezTo>
                  <a:pt x="1604204" y="5215739"/>
                  <a:pt x="681053" y="5348808"/>
                  <a:pt x="681053" y="5348808"/>
                </a:cubicBezTo>
                <a:cubicBezTo>
                  <a:pt x="631598" y="5357125"/>
                  <a:pt x="586265" y="5361283"/>
                  <a:pt x="545053" y="5362323"/>
                </a:cubicBezTo>
                <a:close/>
                <a:moveTo>
                  <a:pt x="3242209" y="6857999"/>
                </a:moveTo>
                <a:lnTo>
                  <a:pt x="1777378" y="6857999"/>
                </a:lnTo>
                <a:lnTo>
                  <a:pt x="1852720" y="6796452"/>
                </a:lnTo>
                <a:cubicBezTo>
                  <a:pt x="2099793" y="6596155"/>
                  <a:pt x="2396927" y="6361661"/>
                  <a:pt x="2396927" y="6361661"/>
                </a:cubicBezTo>
                <a:cubicBezTo>
                  <a:pt x="2529214" y="6261610"/>
                  <a:pt x="2661504" y="6194910"/>
                  <a:pt x="2727648" y="6194910"/>
                </a:cubicBezTo>
                <a:cubicBezTo>
                  <a:pt x="2826864" y="6194910"/>
                  <a:pt x="2893009" y="6194910"/>
                  <a:pt x="2926081" y="6228260"/>
                </a:cubicBezTo>
                <a:cubicBezTo>
                  <a:pt x="2992225" y="6261610"/>
                  <a:pt x="3025298" y="6294960"/>
                  <a:pt x="3091442" y="6328311"/>
                </a:cubicBezTo>
                <a:cubicBezTo>
                  <a:pt x="3124515" y="6395011"/>
                  <a:pt x="3157586" y="6428362"/>
                  <a:pt x="3157586" y="6428362"/>
                </a:cubicBezTo>
                <a:cubicBezTo>
                  <a:pt x="3223731" y="6495062"/>
                  <a:pt x="3256803" y="6595113"/>
                  <a:pt x="3289876" y="6661814"/>
                </a:cubicBezTo>
                <a:cubicBezTo>
                  <a:pt x="3289876" y="6711839"/>
                  <a:pt x="3281607" y="6761864"/>
                  <a:pt x="3265071" y="6811889"/>
                </a:cubicBezTo>
                <a:close/>
                <a:moveTo>
                  <a:pt x="8166524" y="6857999"/>
                </a:moveTo>
                <a:lnTo>
                  <a:pt x="6706615" y="6857999"/>
                </a:lnTo>
                <a:lnTo>
                  <a:pt x="6698252" y="6835468"/>
                </a:lnTo>
                <a:cubicBezTo>
                  <a:pt x="6690019" y="6802201"/>
                  <a:pt x="6685903" y="6768934"/>
                  <a:pt x="6685903" y="6735667"/>
                </a:cubicBezTo>
                <a:cubicBezTo>
                  <a:pt x="6652974" y="6602597"/>
                  <a:pt x="6718833" y="6469527"/>
                  <a:pt x="6850554" y="6336459"/>
                </a:cubicBezTo>
                <a:cubicBezTo>
                  <a:pt x="6949344" y="6236657"/>
                  <a:pt x="7048135" y="6170122"/>
                  <a:pt x="7146925" y="6170122"/>
                </a:cubicBezTo>
                <a:cubicBezTo>
                  <a:pt x="7245715" y="6170122"/>
                  <a:pt x="7377435" y="6236657"/>
                  <a:pt x="7509156" y="6303191"/>
                </a:cubicBezTo>
                <a:cubicBezTo>
                  <a:pt x="7542086" y="6336459"/>
                  <a:pt x="8036037" y="6735667"/>
                  <a:pt x="8036037" y="673566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s-ES" sz="5200" err="1">
                <a:cs typeface="Calibri Light"/>
              </a:rPr>
              <a:t>Repàs</a:t>
            </a:r>
            <a:r>
              <a:rPr lang="es-ES" sz="5200">
                <a:cs typeface="Calibri Light"/>
              </a:rPr>
              <a:t> del </a:t>
            </a:r>
            <a:r>
              <a:rPr lang="es-ES" sz="5200" err="1">
                <a:cs typeface="Calibri Light"/>
              </a:rPr>
              <a:t>model</a:t>
            </a:r>
            <a:r>
              <a:rPr lang="es-ES" sz="5200">
                <a:cs typeface="Calibri Light"/>
              </a:rPr>
              <a:t> OSI, TCP/IP i Sockets</a:t>
            </a:r>
            <a:endParaRPr lang="es-ES" sz="520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CFE8EFE-58E5-4A39-B036-8107E0393BC6}"/>
              </a:ext>
            </a:extLst>
          </p:cNvPr>
          <p:cNvSpPr txBox="1"/>
          <p:nvPr/>
        </p:nvSpPr>
        <p:spPr>
          <a:xfrm>
            <a:off x="3343275" y="2000250"/>
            <a:ext cx="6810375" cy="3369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ca-ES">
                <a:ea typeface="+mn-lt"/>
                <a:cs typeface="+mn-lt"/>
              </a:rPr>
              <a:t>Quan una PDU passa d’una capa N, p.e. Presentació cap a la capa N-1 (sessió) li afegeix la corresponent capcelera ICI i la transforma així en una IDU. </a:t>
            </a:r>
            <a:endParaRPr lang="es-ES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ca-ES">
                <a:ea typeface="+mn-lt"/>
                <a:cs typeface="+mn-lt"/>
              </a:rPr>
              <a:t>La capa de sessió reb la IDU, extreu la capcelera ICI i es queda amb la informació, la SDU. </a:t>
            </a:r>
            <a:endParaRPr lang="es-ES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ca-ES">
                <a:ea typeface="+mn-lt"/>
                <a:cs typeface="+mn-lt"/>
              </a:rPr>
              <a:t>A aquesta informació li afegeix la seva pròpia capcelera (PCI), constituint així la PDU de la capa de sessió.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203BE4-1851-43ED-9A35-01F21051A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0" r="5633" b="1"/>
          <a:stretch/>
        </p:blipFill>
        <p:spPr>
          <a:xfrm>
            <a:off x="-1729134" y="10"/>
            <a:ext cx="6013796" cy="3800220"/>
          </a:xfrm>
          <a:custGeom>
            <a:avLst/>
            <a:gdLst/>
            <a:ahLst/>
            <a:cxnLst/>
            <a:rect l="l" t="t" r="r" b="b"/>
            <a:pathLst>
              <a:path w="10869123" h="6857999">
                <a:moveTo>
                  <a:pt x="0" y="0"/>
                </a:moveTo>
                <a:lnTo>
                  <a:pt x="9607744" y="0"/>
                </a:lnTo>
                <a:lnTo>
                  <a:pt x="9722898" y="142234"/>
                </a:lnTo>
                <a:cubicBezTo>
                  <a:pt x="10517808" y="1159427"/>
                  <a:pt x="10929283" y="2201658"/>
                  <a:pt x="10861998" y="3306425"/>
                </a:cubicBezTo>
                <a:cubicBezTo>
                  <a:pt x="10758944" y="4086369"/>
                  <a:pt x="10742031" y="4668114"/>
                  <a:pt x="10526676" y="5163612"/>
                </a:cubicBezTo>
                <a:cubicBezTo>
                  <a:pt x="10300553" y="5683885"/>
                  <a:pt x="9984656" y="6181708"/>
                  <a:pt x="9591720" y="6656403"/>
                </a:cubicBezTo>
                <a:lnTo>
                  <a:pt x="9418030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0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A174BE4E-3B60-4589-BBBA-5B2B34C48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344AA4C-E5F8-4DE4-B905-19F01CB1F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F143768-4ADB-4D4E-8776-0392CDE34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92" b="1"/>
          <a:stretch/>
        </p:blipFill>
        <p:spPr>
          <a:xfrm>
            <a:off x="551526" y="10"/>
            <a:ext cx="11640475" cy="6857990"/>
          </a:xfrm>
          <a:custGeom>
            <a:avLst/>
            <a:gdLst/>
            <a:ahLst/>
            <a:cxnLst/>
            <a:rect l="l" t="t" r="r" b="b"/>
            <a:pathLst>
              <a:path w="11640475" h="6858000">
                <a:moveTo>
                  <a:pt x="293138" y="0"/>
                </a:moveTo>
                <a:lnTo>
                  <a:pt x="11640475" y="0"/>
                </a:lnTo>
                <a:lnTo>
                  <a:pt x="11640475" y="6858000"/>
                </a:lnTo>
                <a:lnTo>
                  <a:pt x="1320153" y="6858000"/>
                </a:lnTo>
                <a:lnTo>
                  <a:pt x="1221041" y="6748776"/>
                </a:lnTo>
                <a:cubicBezTo>
                  <a:pt x="1161910" y="6675865"/>
                  <a:pt x="1107361" y="6599678"/>
                  <a:pt x="1058671" y="6519873"/>
                </a:cubicBezTo>
                <a:cubicBezTo>
                  <a:pt x="750674" y="5859587"/>
                  <a:pt x="475449" y="5321606"/>
                  <a:pt x="355288" y="4873160"/>
                </a:cubicBezTo>
                <a:cubicBezTo>
                  <a:pt x="49424" y="3731659"/>
                  <a:pt x="-68604" y="2801998"/>
                  <a:pt x="39037" y="1899259"/>
                </a:cubicBezTo>
                <a:cubicBezTo>
                  <a:pt x="152273" y="1404659"/>
                  <a:pt x="72136" y="825328"/>
                  <a:pt x="245957" y="158746"/>
                </a:cubicBezTo>
                <a:close/>
              </a:path>
            </a:pathLst>
          </a:custGeom>
        </p:spPr>
      </p:pic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7C463928-4CC0-4927-BAC3-3FF719ABB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211"/>
            <a:ext cx="2356224" cy="3326473"/>
          </a:xfrm>
          <a:custGeom>
            <a:avLst/>
            <a:gdLst>
              <a:gd name="connsiteX0" fmla="*/ 575556 w 2356224"/>
              <a:gd name="connsiteY0" fmla="*/ 20 h 3326473"/>
              <a:gd name="connsiteX1" fmla="*/ 803295 w 2356224"/>
              <a:gd name="connsiteY1" fmla="*/ 61423 h 3326473"/>
              <a:gd name="connsiteX2" fmla="*/ 910926 w 2356224"/>
              <a:gd name="connsiteY2" fmla="*/ 201083 h 3326473"/>
              <a:gd name="connsiteX3" fmla="*/ 1088327 w 2356224"/>
              <a:gd name="connsiteY3" fmla="*/ 967963 h 3326473"/>
              <a:gd name="connsiteX4" fmla="*/ 1412095 w 2356224"/>
              <a:gd name="connsiteY4" fmla="*/ 656543 h 3326473"/>
              <a:gd name="connsiteX5" fmla="*/ 1672238 w 2356224"/>
              <a:gd name="connsiteY5" fmla="*/ 474505 h 3326473"/>
              <a:gd name="connsiteX6" fmla="*/ 1903860 w 2356224"/>
              <a:gd name="connsiteY6" fmla="*/ 552859 h 3326473"/>
              <a:gd name="connsiteX7" fmla="*/ 2111160 w 2356224"/>
              <a:gd name="connsiteY7" fmla="*/ 750062 h 3326473"/>
              <a:gd name="connsiteX8" fmla="*/ 2075619 w 2356224"/>
              <a:gd name="connsiteY8" fmla="*/ 984252 h 3326473"/>
              <a:gd name="connsiteX9" fmla="*/ 2004973 w 2356224"/>
              <a:gd name="connsiteY9" fmla="*/ 1087431 h 3326473"/>
              <a:gd name="connsiteX10" fmla="*/ 1762382 w 2356224"/>
              <a:gd name="connsiteY10" fmla="*/ 1334974 h 3326473"/>
              <a:gd name="connsiteX11" fmla="*/ 1499669 w 2356224"/>
              <a:gd name="connsiteY11" fmla="*/ 1559826 h 3326473"/>
              <a:gd name="connsiteX12" fmla="*/ 2074054 w 2356224"/>
              <a:gd name="connsiteY12" fmla="*/ 1869294 h 3326473"/>
              <a:gd name="connsiteX13" fmla="*/ 2338210 w 2356224"/>
              <a:gd name="connsiteY13" fmla="*/ 2121471 h 3326473"/>
              <a:gd name="connsiteX14" fmla="*/ 2296588 w 2356224"/>
              <a:gd name="connsiteY14" fmla="*/ 2385373 h 3326473"/>
              <a:gd name="connsiteX15" fmla="*/ 2131664 w 2356224"/>
              <a:gd name="connsiteY15" fmla="*/ 2555939 h 3326473"/>
              <a:gd name="connsiteX16" fmla="*/ 1791722 w 2356224"/>
              <a:gd name="connsiteY16" fmla="*/ 2492568 h 3326473"/>
              <a:gd name="connsiteX17" fmla="*/ 1098485 w 2356224"/>
              <a:gd name="connsiteY17" fmla="*/ 2158780 h 3326473"/>
              <a:gd name="connsiteX18" fmla="*/ 1303719 w 2356224"/>
              <a:gd name="connsiteY18" fmla="*/ 2819911 h 3326473"/>
              <a:gd name="connsiteX19" fmla="*/ 1319892 w 2356224"/>
              <a:gd name="connsiteY19" fmla="*/ 3194702 h 3326473"/>
              <a:gd name="connsiteX20" fmla="*/ 1193331 w 2356224"/>
              <a:gd name="connsiteY20" fmla="*/ 3298821 h 3326473"/>
              <a:gd name="connsiteX21" fmla="*/ 1002894 w 2356224"/>
              <a:gd name="connsiteY21" fmla="*/ 3321766 h 3326473"/>
              <a:gd name="connsiteX22" fmla="*/ 930367 w 2356224"/>
              <a:gd name="connsiteY22" fmla="*/ 3313116 h 3326473"/>
              <a:gd name="connsiteX23" fmla="*/ 824617 w 2356224"/>
              <a:gd name="connsiteY23" fmla="*/ 3285285 h 3326473"/>
              <a:gd name="connsiteX24" fmla="*/ 696864 w 2356224"/>
              <a:gd name="connsiteY24" fmla="*/ 3122934 h 3326473"/>
              <a:gd name="connsiteX25" fmla="*/ 504043 w 2356224"/>
              <a:gd name="connsiteY25" fmla="*/ 2612935 h 3326473"/>
              <a:gd name="connsiteX26" fmla="*/ 448566 w 2356224"/>
              <a:gd name="connsiteY26" fmla="*/ 2248676 h 3326473"/>
              <a:gd name="connsiteX27" fmla="*/ 214625 w 2356224"/>
              <a:gd name="connsiteY27" fmla="*/ 2423693 h 3326473"/>
              <a:gd name="connsiteX28" fmla="*/ 12795 w 2356224"/>
              <a:gd name="connsiteY28" fmla="*/ 2554783 h 3326473"/>
              <a:gd name="connsiteX29" fmla="*/ 0 w 2356224"/>
              <a:gd name="connsiteY29" fmla="*/ 2562293 h 3326473"/>
              <a:gd name="connsiteX30" fmla="*/ 0 w 2356224"/>
              <a:gd name="connsiteY30" fmla="*/ 874128 h 3326473"/>
              <a:gd name="connsiteX31" fmla="*/ 101241 w 2356224"/>
              <a:gd name="connsiteY31" fmla="*/ 918051 h 3326473"/>
              <a:gd name="connsiteX32" fmla="*/ 329147 w 2356224"/>
              <a:gd name="connsiteY32" fmla="*/ 1016927 h 3326473"/>
              <a:gd name="connsiteX33" fmla="*/ 238817 w 2356224"/>
              <a:gd name="connsiteY33" fmla="*/ 732215 h 3326473"/>
              <a:gd name="connsiteX34" fmla="*/ 189419 w 2356224"/>
              <a:gd name="connsiteY34" fmla="*/ 338243 h 3326473"/>
              <a:gd name="connsiteX35" fmla="*/ 235492 w 2356224"/>
              <a:gd name="connsiteY35" fmla="*/ 143357 h 3326473"/>
              <a:gd name="connsiteX36" fmla="*/ 479964 w 2356224"/>
              <a:gd name="connsiteY36" fmla="*/ 7643 h 3326473"/>
              <a:gd name="connsiteX37" fmla="*/ 575556 w 2356224"/>
              <a:gd name="connsiteY37" fmla="*/ 20 h 33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356224" h="3326473">
                <a:moveTo>
                  <a:pt x="575556" y="20"/>
                </a:moveTo>
                <a:cubicBezTo>
                  <a:pt x="665943" y="812"/>
                  <a:pt x="741001" y="25458"/>
                  <a:pt x="803295" y="61423"/>
                </a:cubicBezTo>
                <a:cubicBezTo>
                  <a:pt x="869741" y="99785"/>
                  <a:pt x="893373" y="135578"/>
                  <a:pt x="910926" y="201083"/>
                </a:cubicBezTo>
                <a:cubicBezTo>
                  <a:pt x="1088327" y="967963"/>
                  <a:pt x="1088327" y="967963"/>
                  <a:pt x="1088327" y="967963"/>
                </a:cubicBezTo>
                <a:cubicBezTo>
                  <a:pt x="1412095" y="656543"/>
                  <a:pt x="1412095" y="656543"/>
                  <a:pt x="1412095" y="656543"/>
                </a:cubicBezTo>
                <a:cubicBezTo>
                  <a:pt x="1505433" y="533242"/>
                  <a:pt x="1590120" y="482467"/>
                  <a:pt x="1672238" y="474505"/>
                </a:cubicBezTo>
                <a:cubicBezTo>
                  <a:pt x="1754356" y="466543"/>
                  <a:pt x="1833903" y="501395"/>
                  <a:pt x="1903860" y="552859"/>
                </a:cubicBezTo>
                <a:cubicBezTo>
                  <a:pt x="2007040" y="623503"/>
                  <a:pt x="2080507" y="688067"/>
                  <a:pt x="2111160" y="750062"/>
                </a:cubicBezTo>
                <a:cubicBezTo>
                  <a:pt x="2141814" y="812057"/>
                  <a:pt x="2133164" y="884583"/>
                  <a:pt x="2075619" y="984252"/>
                </a:cubicBezTo>
                <a:cubicBezTo>
                  <a:pt x="2046846" y="1034086"/>
                  <a:pt x="2027665" y="1067309"/>
                  <a:pt x="2004973" y="1087431"/>
                </a:cubicBezTo>
                <a:cubicBezTo>
                  <a:pt x="1963099" y="1140776"/>
                  <a:pt x="1957019" y="1170488"/>
                  <a:pt x="1762382" y="1334974"/>
                </a:cubicBezTo>
                <a:cubicBezTo>
                  <a:pt x="1558154" y="1516072"/>
                  <a:pt x="1607048" y="1488929"/>
                  <a:pt x="1499669" y="1559826"/>
                </a:cubicBezTo>
                <a:cubicBezTo>
                  <a:pt x="2074054" y="1869294"/>
                  <a:pt x="2074054" y="1869294"/>
                  <a:pt x="2074054" y="1869294"/>
                </a:cubicBezTo>
                <a:cubicBezTo>
                  <a:pt x="2223559" y="1955609"/>
                  <a:pt x="2313637" y="2029764"/>
                  <a:pt x="2338210" y="2121471"/>
                </a:cubicBezTo>
                <a:cubicBezTo>
                  <a:pt x="2372374" y="2196567"/>
                  <a:pt x="2357643" y="2298805"/>
                  <a:pt x="2296588" y="2385373"/>
                </a:cubicBezTo>
                <a:cubicBezTo>
                  <a:pt x="2248634" y="2468430"/>
                  <a:pt x="2193659" y="2525286"/>
                  <a:pt x="2131664" y="2555939"/>
                </a:cubicBezTo>
                <a:cubicBezTo>
                  <a:pt x="2066158" y="2573491"/>
                  <a:pt x="1950817" y="2562272"/>
                  <a:pt x="1791722" y="2492568"/>
                </a:cubicBezTo>
                <a:cubicBezTo>
                  <a:pt x="1098485" y="2158780"/>
                  <a:pt x="1098485" y="2158780"/>
                  <a:pt x="1098485" y="2158780"/>
                </a:cubicBezTo>
                <a:cubicBezTo>
                  <a:pt x="1303719" y="2819911"/>
                  <a:pt x="1303719" y="2819911"/>
                  <a:pt x="1303719" y="2819911"/>
                </a:cubicBezTo>
                <a:cubicBezTo>
                  <a:pt x="1372046" y="2970102"/>
                  <a:pt x="1377437" y="3095033"/>
                  <a:pt x="1319892" y="3194702"/>
                </a:cubicBezTo>
                <a:cubicBezTo>
                  <a:pt x="1291120" y="3244536"/>
                  <a:pt x="1245736" y="3284780"/>
                  <a:pt x="1193331" y="3298821"/>
                </a:cubicBezTo>
                <a:cubicBezTo>
                  <a:pt x="1131336" y="3329475"/>
                  <a:pt x="1075421" y="3330416"/>
                  <a:pt x="1002894" y="3321766"/>
                </a:cubicBezTo>
                <a:cubicBezTo>
                  <a:pt x="989792" y="3325276"/>
                  <a:pt x="960080" y="3319196"/>
                  <a:pt x="930367" y="3313116"/>
                </a:cubicBezTo>
                <a:cubicBezTo>
                  <a:pt x="887553" y="3310547"/>
                  <a:pt x="844739" y="3307977"/>
                  <a:pt x="824617" y="3285285"/>
                </a:cubicBezTo>
                <a:cubicBezTo>
                  <a:pt x="778293" y="3269614"/>
                  <a:pt x="734538" y="3211130"/>
                  <a:pt x="696864" y="3122934"/>
                </a:cubicBezTo>
                <a:cubicBezTo>
                  <a:pt x="649599" y="3051349"/>
                  <a:pt x="587352" y="2871445"/>
                  <a:pt x="504043" y="2612935"/>
                </a:cubicBezTo>
                <a:cubicBezTo>
                  <a:pt x="448817" y="2459233"/>
                  <a:pt x="452076" y="2261777"/>
                  <a:pt x="448566" y="2248676"/>
                </a:cubicBezTo>
                <a:cubicBezTo>
                  <a:pt x="412772" y="2272308"/>
                  <a:pt x="295802" y="2359817"/>
                  <a:pt x="214625" y="2423693"/>
                </a:cubicBezTo>
                <a:cubicBezTo>
                  <a:pt x="185147" y="2431591"/>
                  <a:pt x="113956" y="2490159"/>
                  <a:pt x="12795" y="2554783"/>
                </a:cubicBezTo>
                <a:lnTo>
                  <a:pt x="0" y="2562293"/>
                </a:lnTo>
                <a:lnTo>
                  <a:pt x="0" y="874128"/>
                </a:lnTo>
                <a:lnTo>
                  <a:pt x="101241" y="918051"/>
                </a:lnTo>
                <a:cubicBezTo>
                  <a:pt x="329147" y="1016927"/>
                  <a:pt x="329147" y="1016927"/>
                  <a:pt x="329147" y="1016927"/>
                </a:cubicBezTo>
                <a:cubicBezTo>
                  <a:pt x="280941" y="889427"/>
                  <a:pt x="284452" y="902528"/>
                  <a:pt x="238817" y="732215"/>
                </a:cubicBezTo>
                <a:cubicBezTo>
                  <a:pt x="202772" y="545290"/>
                  <a:pt x="180769" y="410769"/>
                  <a:pt x="189419" y="338243"/>
                </a:cubicBezTo>
                <a:cubicBezTo>
                  <a:pt x="194559" y="252616"/>
                  <a:pt x="206720" y="193191"/>
                  <a:pt x="235492" y="143357"/>
                </a:cubicBezTo>
                <a:cubicBezTo>
                  <a:pt x="270345" y="63810"/>
                  <a:pt x="358543" y="26136"/>
                  <a:pt x="479964" y="7643"/>
                </a:cubicBezTo>
                <a:cubicBezTo>
                  <a:pt x="513595" y="2142"/>
                  <a:pt x="545427" y="-244"/>
                  <a:pt x="575556" y="2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B33FB-06A1-4738-A465-4E95E2FC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Exercici</a:t>
            </a:r>
            <a:r>
              <a:rPr lang="es-ES" dirty="0"/>
              <a:t>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5D7F98-245D-4F6A-9BD6-6A0687C1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ca-ES" dirty="0">
                <a:solidFill>
                  <a:srgbClr val="FFFFFF"/>
                </a:solidFill>
                <a:ea typeface="+mn-lt"/>
                <a:cs typeface="+mn-lt"/>
              </a:rPr>
              <a:t>L’Albert vol enviar a l’Anna un e-mail per preguntar-li quan s’han d’entregar els problemes de Xarxes i Comunicacions. Per estar segur que l’Anna reb el missatge demana confirmació de la recepció. Descriu com serà la transmissió de l’e-mail (SMTP, capa d'app origen a POP3, capa d'app destí), així com la resposta (confirmació) en les seves diferents capes, </a:t>
            </a:r>
            <a:r>
              <a:rPr lang="ca-ES" dirty="0" err="1">
                <a:solidFill>
                  <a:srgbClr val="FFFFFF"/>
                </a:solidFill>
                <a:ea typeface="+mn-lt"/>
                <a:cs typeface="+mn-lt"/>
              </a:rPr>
              <a:t>PDU’s</a:t>
            </a:r>
            <a:r>
              <a:rPr lang="ca-ES" dirty="0">
                <a:solidFill>
                  <a:srgbClr val="FFFFFF"/>
                </a:solidFill>
                <a:ea typeface="+mn-lt"/>
                <a:cs typeface="+mn-lt"/>
              </a:rPr>
              <a:t> i </a:t>
            </a:r>
            <a:r>
              <a:rPr lang="ca-ES" dirty="0" err="1">
                <a:solidFill>
                  <a:srgbClr val="FFFFFF"/>
                </a:solidFill>
                <a:ea typeface="+mn-lt"/>
                <a:cs typeface="+mn-lt"/>
              </a:rPr>
              <a:t>SDU’s</a:t>
            </a:r>
            <a:r>
              <a:rPr lang="ca-ES" dirty="0">
                <a:solidFill>
                  <a:srgbClr val="FFFFFF"/>
                </a:solidFill>
                <a:ea typeface="+mn-lt"/>
                <a:cs typeface="+mn-lt"/>
              </a:rPr>
              <a:t>. Busqueu informació sobre aquests protocols per tal d'entendre el funcionament de </a:t>
            </a:r>
            <a:r>
              <a:rPr lang="ca-ES" dirty="0" err="1">
                <a:solidFill>
                  <a:srgbClr val="FFFFFF"/>
                </a:solidFill>
                <a:ea typeface="+mn-lt"/>
                <a:cs typeface="+mn-lt"/>
              </a:rPr>
              <a:t>l'stack</a:t>
            </a:r>
            <a:r>
              <a:rPr lang="ca-ES" dirty="0">
                <a:solidFill>
                  <a:srgbClr val="FFFFFF"/>
                </a:solidFill>
                <a:ea typeface="+mn-lt"/>
                <a:cs typeface="+mn-lt"/>
              </a:rPr>
              <a:t> TCP/IP.</a:t>
            </a:r>
            <a:endParaRPr lang="es-ES" dirty="0">
              <a:solidFill>
                <a:srgbClr val="FFFFFF"/>
              </a:solidFill>
            </a:endParaRPr>
          </a:p>
          <a:p>
            <a:pPr algn="just"/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166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21A73-808E-4101-A0B9-E704DE3D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Exercici 1. Resolució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5CC7B-6A21-4F82-98EC-D0E40FF39B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La SDU (Service Data Unit) correspon a la informació provinent de la capa veina un cop extretes les capceleres de la interficie i caceleres innecessàries per formar la PDU (Protocol Data Unit), on  tindrem la SDU + la capcelera associada a la capa on estem.</a:t>
            </a:r>
            <a:endParaRPr lang="es-ES"/>
          </a:p>
        </p:txBody>
      </p:sp>
      <p:pic>
        <p:nvPicPr>
          <p:cNvPr id="5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F9AA596-9D06-4B2B-826A-9034AEF219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8400" y="2582398"/>
            <a:ext cx="5003801" cy="3152980"/>
          </a:xfrm>
        </p:spPr>
      </p:pic>
    </p:spTree>
    <p:extLst>
      <p:ext uri="{BB962C8B-B14F-4D97-AF65-F5344CB8AC3E}">
        <p14:creationId xmlns:p14="http://schemas.microsoft.com/office/powerpoint/2010/main" val="135739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21A73-808E-4101-A0B9-E704DE3D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Exercici</a:t>
            </a:r>
            <a:r>
              <a:rPr lang="es-ES" dirty="0"/>
              <a:t> 1. </a:t>
            </a:r>
            <a:r>
              <a:rPr lang="es-ES" dirty="0" err="1"/>
              <a:t>Resolució</a:t>
            </a:r>
            <a:r>
              <a:rPr lang="es-ES" dirty="0"/>
              <a:t>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5CC7B-6A21-4F82-98EC-D0E40FF39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1401913"/>
            <a:ext cx="10752000" cy="323457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ca-ES" dirty="0">
                <a:solidFill>
                  <a:srgbClr val="FFFFFF"/>
                </a:solidFill>
              </a:rPr>
              <a:t>Anem una mica al detall…</a:t>
            </a:r>
          </a:p>
          <a:p>
            <a:pPr lvl="1"/>
            <a:r>
              <a:rPr lang="ca-ES" dirty="0">
                <a:solidFill>
                  <a:srgbClr val="FFFFFF"/>
                </a:solidFill>
              </a:rPr>
              <a:t>SMTP (Simple Mail </a:t>
            </a:r>
            <a:r>
              <a:rPr lang="ca-ES" dirty="0" err="1">
                <a:solidFill>
                  <a:srgbClr val="FFFFFF"/>
                </a:solidFill>
              </a:rPr>
              <a:t>Transfer</a:t>
            </a:r>
            <a:r>
              <a:rPr lang="ca-ES" dirty="0">
                <a:solidFill>
                  <a:srgbClr val="FFFFFF"/>
                </a:solidFill>
              </a:rPr>
              <a:t> Protocol) i POP3 (Post Office Protocol) són protocols de la capa d’aplicació (recordeu el model TCP/IP?)</a:t>
            </a:r>
          </a:p>
          <a:p>
            <a:pPr lvl="1"/>
            <a:r>
              <a:rPr lang="ca-ES" dirty="0">
                <a:solidFill>
                  <a:srgbClr val="FFFFFF"/>
                </a:solidFill>
              </a:rPr>
              <a:t>Si recordeu, els protocols treballen entre entitats parells (del mateix nivell).</a:t>
            </a:r>
          </a:p>
          <a:p>
            <a:pPr lvl="1"/>
            <a:r>
              <a:rPr lang="ca-ES" dirty="0">
                <a:solidFill>
                  <a:srgbClr val="FFFFFF"/>
                </a:solidFill>
              </a:rPr>
              <a:t>SMTP: Enviament del correu</a:t>
            </a:r>
          </a:p>
          <a:p>
            <a:pPr lvl="1"/>
            <a:r>
              <a:rPr lang="ca-ES" dirty="0">
                <a:solidFill>
                  <a:srgbClr val="FFFFFF"/>
                </a:solidFill>
              </a:rPr>
              <a:t>POP3: Recepció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11121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21A73-808E-4101-A0B9-E704DE3D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Exercici</a:t>
            </a:r>
            <a:r>
              <a:rPr lang="es-ES" dirty="0"/>
              <a:t> 1. </a:t>
            </a:r>
            <a:r>
              <a:rPr lang="es-ES" dirty="0" err="1"/>
              <a:t>Resolució</a:t>
            </a:r>
            <a:r>
              <a:rPr lang="es-ES" dirty="0"/>
              <a:t> (III)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01A9A-C852-4662-83DB-06816F555C26}"/>
              </a:ext>
            </a:extLst>
          </p:cNvPr>
          <p:cNvSpPr/>
          <p:nvPr/>
        </p:nvSpPr>
        <p:spPr>
          <a:xfrm>
            <a:off x="2146854" y="1404736"/>
            <a:ext cx="1577008" cy="7156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23F03B-643C-4C56-8596-CB436E37B2A2}"/>
              </a:ext>
            </a:extLst>
          </p:cNvPr>
          <p:cNvSpPr/>
          <p:nvPr/>
        </p:nvSpPr>
        <p:spPr>
          <a:xfrm>
            <a:off x="8594042" y="1404736"/>
            <a:ext cx="1577008" cy="7156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bg1"/>
                </a:solidFill>
              </a:rPr>
              <a:t>Servidor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EE5F6D-E58C-4A80-96CA-CA63427DA42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35358" y="2120354"/>
            <a:ext cx="0" cy="4359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5972FD-4982-4F38-B68C-5DA3FA3A370A}"/>
              </a:ext>
            </a:extLst>
          </p:cNvPr>
          <p:cNvCxnSpPr>
            <a:cxnSpLocks/>
          </p:cNvCxnSpPr>
          <p:nvPr/>
        </p:nvCxnSpPr>
        <p:spPr>
          <a:xfrm>
            <a:off x="9395800" y="2120354"/>
            <a:ext cx="0" cy="4359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293CD-0DCA-4AE4-A89D-D2D7157BC46F}"/>
              </a:ext>
            </a:extLst>
          </p:cNvPr>
          <p:cNvCxnSpPr>
            <a:cxnSpLocks/>
          </p:cNvCxnSpPr>
          <p:nvPr/>
        </p:nvCxnSpPr>
        <p:spPr>
          <a:xfrm>
            <a:off x="3001618" y="2531171"/>
            <a:ext cx="624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4C78B247-884E-4CCA-8306-AA1CAB2FE969}"/>
              </a:ext>
            </a:extLst>
          </p:cNvPr>
          <p:cNvSpPr txBox="1">
            <a:spLocks/>
          </p:cNvSpPr>
          <p:nvPr/>
        </p:nvSpPr>
        <p:spPr>
          <a:xfrm>
            <a:off x="3074513" y="2252875"/>
            <a:ext cx="4691272" cy="47707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a-ES" sz="1400">
                <a:solidFill>
                  <a:srgbClr val="FFFFFF"/>
                </a:solidFill>
              </a:rPr>
              <a:t>Obrim connexió TCP/IP port 25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309C03-0772-4F91-8AD3-DC6B9415D4F7}"/>
              </a:ext>
            </a:extLst>
          </p:cNvPr>
          <p:cNvCxnSpPr>
            <a:cxnSpLocks/>
          </p:cNvCxnSpPr>
          <p:nvPr/>
        </p:nvCxnSpPr>
        <p:spPr>
          <a:xfrm flipH="1">
            <a:off x="3001619" y="2849222"/>
            <a:ext cx="6248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34BC57-DA42-4C0F-AE00-C430385B223D}"/>
              </a:ext>
            </a:extLst>
          </p:cNvPr>
          <p:cNvSpPr txBox="1"/>
          <p:nvPr/>
        </p:nvSpPr>
        <p:spPr>
          <a:xfrm>
            <a:off x="4273825" y="2570927"/>
            <a:ext cx="4976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a-ES" sz="1400" dirty="0"/>
              <a:t>220 ub.edu Simple Mail </a:t>
            </a:r>
            <a:r>
              <a:rPr lang="ca-ES" sz="1400" dirty="0" err="1"/>
              <a:t>Transfer</a:t>
            </a:r>
            <a:r>
              <a:rPr lang="ca-ES" sz="1400" dirty="0"/>
              <a:t> Service </a:t>
            </a:r>
            <a:r>
              <a:rPr lang="ca-ES" sz="1400" dirty="0" err="1"/>
              <a:t>ready</a:t>
            </a:r>
            <a:endParaRPr lang="ca-ES" sz="1400" dirty="0"/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5971CCB1-124E-4D8F-98E3-1AA0B1530948}"/>
              </a:ext>
            </a:extLst>
          </p:cNvPr>
          <p:cNvSpPr txBox="1">
            <a:spLocks/>
          </p:cNvSpPr>
          <p:nvPr/>
        </p:nvSpPr>
        <p:spPr>
          <a:xfrm>
            <a:off x="9077732" y="1139694"/>
            <a:ext cx="947534" cy="47707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rgbClr val="FFFFFF"/>
                </a:solidFill>
              </a:rPr>
              <a:t>ub.edu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C1F44E9D-C0B6-4696-8C30-56C540054C53}"/>
              </a:ext>
            </a:extLst>
          </p:cNvPr>
          <p:cNvSpPr txBox="1">
            <a:spLocks/>
          </p:cNvSpPr>
          <p:nvPr/>
        </p:nvSpPr>
        <p:spPr>
          <a:xfrm>
            <a:off x="2594111" y="1137920"/>
            <a:ext cx="947534" cy="47707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rgbClr val="FFFFFF"/>
                </a:solidFill>
              </a:rPr>
              <a:t>upc.edu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3F7968-C102-47FE-999B-767FB29E42B9}"/>
              </a:ext>
            </a:extLst>
          </p:cNvPr>
          <p:cNvCxnSpPr>
            <a:cxnSpLocks/>
          </p:cNvCxnSpPr>
          <p:nvPr/>
        </p:nvCxnSpPr>
        <p:spPr>
          <a:xfrm>
            <a:off x="3008246" y="3147403"/>
            <a:ext cx="624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028F6909-6E1E-4FF6-BE12-ACAC4C75B8C5}"/>
              </a:ext>
            </a:extLst>
          </p:cNvPr>
          <p:cNvSpPr txBox="1">
            <a:spLocks/>
          </p:cNvSpPr>
          <p:nvPr/>
        </p:nvSpPr>
        <p:spPr>
          <a:xfrm>
            <a:off x="3074513" y="2895611"/>
            <a:ext cx="4697899" cy="47707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>
                <a:solidFill>
                  <a:srgbClr val="FFFFFF"/>
                </a:solidFill>
              </a:rPr>
              <a:t>HELO upc.edu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359DF9-1D91-4058-9B25-ECDC1F3BACD5}"/>
              </a:ext>
            </a:extLst>
          </p:cNvPr>
          <p:cNvCxnSpPr>
            <a:cxnSpLocks/>
          </p:cNvCxnSpPr>
          <p:nvPr/>
        </p:nvCxnSpPr>
        <p:spPr>
          <a:xfrm flipH="1">
            <a:off x="3008247" y="3452202"/>
            <a:ext cx="6248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DC5CA6-311C-4968-9B65-673555D95E0E}"/>
              </a:ext>
            </a:extLst>
          </p:cNvPr>
          <p:cNvSpPr txBox="1"/>
          <p:nvPr/>
        </p:nvSpPr>
        <p:spPr>
          <a:xfrm>
            <a:off x="4280453" y="3173907"/>
            <a:ext cx="4969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a-ES" sz="1400" dirty="0"/>
              <a:t>250 OK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96F0BA-2D74-43D5-835E-391AA0F38F07}"/>
              </a:ext>
            </a:extLst>
          </p:cNvPr>
          <p:cNvCxnSpPr>
            <a:cxnSpLocks/>
          </p:cNvCxnSpPr>
          <p:nvPr/>
        </p:nvCxnSpPr>
        <p:spPr>
          <a:xfrm>
            <a:off x="3008246" y="3757005"/>
            <a:ext cx="624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arcador de contenido 2">
            <a:extLst>
              <a:ext uri="{FF2B5EF4-FFF2-40B4-BE49-F238E27FC236}">
                <a16:creationId xmlns:a16="http://schemas.microsoft.com/office/drawing/2014/main" id="{79BB640A-623E-4FFE-856A-14C36234F843}"/>
              </a:ext>
            </a:extLst>
          </p:cNvPr>
          <p:cNvSpPr txBox="1">
            <a:spLocks/>
          </p:cNvSpPr>
          <p:nvPr/>
        </p:nvSpPr>
        <p:spPr>
          <a:xfrm>
            <a:off x="3081141" y="3690741"/>
            <a:ext cx="4691272" cy="47707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600" dirty="0">
              <a:solidFill>
                <a:srgbClr val="FFFFFF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DE04E6-06E1-43DB-A4B7-5438E4097241}"/>
              </a:ext>
            </a:extLst>
          </p:cNvPr>
          <p:cNvCxnSpPr>
            <a:cxnSpLocks/>
          </p:cNvCxnSpPr>
          <p:nvPr/>
        </p:nvCxnSpPr>
        <p:spPr>
          <a:xfrm flipH="1">
            <a:off x="3008247" y="4061804"/>
            <a:ext cx="6248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2E9111E-3F54-4851-B28B-44D1ED972E65}"/>
              </a:ext>
            </a:extLst>
          </p:cNvPr>
          <p:cNvSpPr txBox="1"/>
          <p:nvPr/>
        </p:nvSpPr>
        <p:spPr>
          <a:xfrm>
            <a:off x="4280453" y="3796761"/>
            <a:ext cx="4976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a-ES" sz="1400" dirty="0"/>
              <a:t>250 OK</a:t>
            </a:r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B7E27435-34EF-4175-8BFA-FDBB89141F22}"/>
              </a:ext>
            </a:extLst>
          </p:cNvPr>
          <p:cNvSpPr txBox="1">
            <a:spLocks/>
          </p:cNvSpPr>
          <p:nvPr/>
        </p:nvSpPr>
        <p:spPr>
          <a:xfrm>
            <a:off x="3067889" y="3505209"/>
            <a:ext cx="4691272" cy="47707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>
                <a:solidFill>
                  <a:srgbClr val="FFFFFF"/>
                </a:solidFill>
              </a:rPr>
              <a:t>MAIL FROM: jordi@upc.edu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2F3E5B-7E2D-466C-B77C-DA3D173B19B2}"/>
              </a:ext>
            </a:extLst>
          </p:cNvPr>
          <p:cNvCxnSpPr>
            <a:cxnSpLocks/>
          </p:cNvCxnSpPr>
          <p:nvPr/>
        </p:nvCxnSpPr>
        <p:spPr>
          <a:xfrm>
            <a:off x="3001622" y="4386480"/>
            <a:ext cx="624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8770D1-C3F7-4DDC-A52C-2F0E53627430}"/>
              </a:ext>
            </a:extLst>
          </p:cNvPr>
          <p:cNvCxnSpPr>
            <a:cxnSpLocks/>
          </p:cNvCxnSpPr>
          <p:nvPr/>
        </p:nvCxnSpPr>
        <p:spPr>
          <a:xfrm flipH="1">
            <a:off x="3001623" y="4691279"/>
            <a:ext cx="6248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C302D8-AAAE-4439-98E7-FDD5742B5605}"/>
              </a:ext>
            </a:extLst>
          </p:cNvPr>
          <p:cNvSpPr txBox="1"/>
          <p:nvPr/>
        </p:nvSpPr>
        <p:spPr>
          <a:xfrm>
            <a:off x="4273829" y="4426236"/>
            <a:ext cx="4976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a-ES" sz="1400" dirty="0"/>
              <a:t>250 OK</a:t>
            </a:r>
          </a:p>
        </p:txBody>
      </p:sp>
      <p:sp>
        <p:nvSpPr>
          <p:cNvPr id="36" name="Marcador de contenido 2">
            <a:extLst>
              <a:ext uri="{FF2B5EF4-FFF2-40B4-BE49-F238E27FC236}">
                <a16:creationId xmlns:a16="http://schemas.microsoft.com/office/drawing/2014/main" id="{9CCBE1A5-E328-4C57-9954-5D5BE7DD7D98}"/>
              </a:ext>
            </a:extLst>
          </p:cNvPr>
          <p:cNvSpPr txBox="1">
            <a:spLocks/>
          </p:cNvSpPr>
          <p:nvPr/>
        </p:nvSpPr>
        <p:spPr>
          <a:xfrm>
            <a:off x="3061265" y="4134684"/>
            <a:ext cx="4691272" cy="47707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>
                <a:solidFill>
                  <a:srgbClr val="FFFFFF"/>
                </a:solidFill>
              </a:rPr>
              <a:t>RCPT TO: ferran@ub.edu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471660-992B-497B-BC49-EA47651BF477}"/>
              </a:ext>
            </a:extLst>
          </p:cNvPr>
          <p:cNvCxnSpPr>
            <a:cxnSpLocks/>
          </p:cNvCxnSpPr>
          <p:nvPr/>
        </p:nvCxnSpPr>
        <p:spPr>
          <a:xfrm>
            <a:off x="2994998" y="4976199"/>
            <a:ext cx="624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FCCB0D-1507-4C24-831E-BF9C67435999}"/>
              </a:ext>
            </a:extLst>
          </p:cNvPr>
          <p:cNvCxnSpPr>
            <a:cxnSpLocks/>
          </p:cNvCxnSpPr>
          <p:nvPr/>
        </p:nvCxnSpPr>
        <p:spPr>
          <a:xfrm flipH="1">
            <a:off x="2994999" y="5307505"/>
            <a:ext cx="6248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E436AA-B81D-4045-8A6D-5D48CC1B45B9}"/>
              </a:ext>
            </a:extLst>
          </p:cNvPr>
          <p:cNvSpPr txBox="1"/>
          <p:nvPr/>
        </p:nvSpPr>
        <p:spPr>
          <a:xfrm>
            <a:off x="4267205" y="5042462"/>
            <a:ext cx="4976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354 start mail input, end with CR LF</a:t>
            </a:r>
            <a:endParaRPr lang="ca-ES" sz="1400" dirty="0"/>
          </a:p>
        </p:txBody>
      </p: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id="{B9AA63C7-34C7-4B50-8888-B944AF727C3B}"/>
              </a:ext>
            </a:extLst>
          </p:cNvPr>
          <p:cNvSpPr txBox="1">
            <a:spLocks/>
          </p:cNvSpPr>
          <p:nvPr/>
        </p:nvSpPr>
        <p:spPr>
          <a:xfrm>
            <a:off x="3054641" y="4750907"/>
            <a:ext cx="4691272" cy="47707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>
                <a:solidFill>
                  <a:srgbClr val="FFFFFF"/>
                </a:solidFill>
              </a:rPr>
              <a:t>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5CA57C-3A83-435C-951D-982E1DEBAD81}"/>
              </a:ext>
            </a:extLst>
          </p:cNvPr>
          <p:cNvCxnSpPr>
            <a:cxnSpLocks/>
          </p:cNvCxnSpPr>
          <p:nvPr/>
        </p:nvCxnSpPr>
        <p:spPr>
          <a:xfrm>
            <a:off x="3014878" y="5658687"/>
            <a:ext cx="624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arcador de contenido 2">
            <a:extLst>
              <a:ext uri="{FF2B5EF4-FFF2-40B4-BE49-F238E27FC236}">
                <a16:creationId xmlns:a16="http://schemas.microsoft.com/office/drawing/2014/main" id="{C3BDBA82-7DB7-4B68-9B20-9B4EB6A40504}"/>
              </a:ext>
            </a:extLst>
          </p:cNvPr>
          <p:cNvSpPr txBox="1">
            <a:spLocks/>
          </p:cNvSpPr>
          <p:nvPr/>
        </p:nvSpPr>
        <p:spPr>
          <a:xfrm>
            <a:off x="3074521" y="5367137"/>
            <a:ext cx="4691272" cy="47707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a-ES" sz="1400">
                <a:solidFill>
                  <a:srgbClr val="FFFFFF"/>
                </a:solidFill>
              </a:rPr>
              <a:t>Missatge (acabat en CR LF)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EDB4F7B-C589-49AC-8B7D-C0C6F39BD5FE}"/>
              </a:ext>
            </a:extLst>
          </p:cNvPr>
          <p:cNvCxnSpPr>
            <a:cxnSpLocks/>
          </p:cNvCxnSpPr>
          <p:nvPr/>
        </p:nvCxnSpPr>
        <p:spPr>
          <a:xfrm flipH="1">
            <a:off x="2981747" y="5983360"/>
            <a:ext cx="6248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1E62B7-7B72-4184-8143-95DDAD4A88F3}"/>
              </a:ext>
            </a:extLst>
          </p:cNvPr>
          <p:cNvSpPr txBox="1"/>
          <p:nvPr/>
        </p:nvSpPr>
        <p:spPr>
          <a:xfrm>
            <a:off x="4253953" y="5678563"/>
            <a:ext cx="4976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a-ES" sz="1400" dirty="0"/>
              <a:t>250 OK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4F4C66-3929-438C-9143-752E7BC12316}"/>
              </a:ext>
            </a:extLst>
          </p:cNvPr>
          <p:cNvCxnSpPr>
            <a:cxnSpLocks/>
          </p:cNvCxnSpPr>
          <p:nvPr/>
        </p:nvCxnSpPr>
        <p:spPr>
          <a:xfrm>
            <a:off x="2975122" y="6308042"/>
            <a:ext cx="624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F00EC9-127D-447C-A71C-3EC9F5EE6905}"/>
              </a:ext>
            </a:extLst>
          </p:cNvPr>
          <p:cNvCxnSpPr>
            <a:cxnSpLocks/>
          </p:cNvCxnSpPr>
          <p:nvPr/>
        </p:nvCxnSpPr>
        <p:spPr>
          <a:xfrm flipH="1">
            <a:off x="2975123" y="6639345"/>
            <a:ext cx="6248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E3338D7-19EC-468E-9856-A10527966E04}"/>
              </a:ext>
            </a:extLst>
          </p:cNvPr>
          <p:cNvSpPr txBox="1"/>
          <p:nvPr/>
        </p:nvSpPr>
        <p:spPr>
          <a:xfrm>
            <a:off x="4247329" y="6334546"/>
            <a:ext cx="4976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a-ES" sz="1400"/>
              <a:t>221 ub.edu tancant connexió</a:t>
            </a:r>
          </a:p>
        </p:txBody>
      </p:sp>
      <p:sp>
        <p:nvSpPr>
          <p:cNvPr id="53" name="Marcador de contenido 2">
            <a:extLst>
              <a:ext uri="{FF2B5EF4-FFF2-40B4-BE49-F238E27FC236}">
                <a16:creationId xmlns:a16="http://schemas.microsoft.com/office/drawing/2014/main" id="{B8A7A606-D4B0-4C9F-A92B-43B27091E9DB}"/>
              </a:ext>
            </a:extLst>
          </p:cNvPr>
          <p:cNvSpPr txBox="1">
            <a:spLocks/>
          </p:cNvSpPr>
          <p:nvPr/>
        </p:nvSpPr>
        <p:spPr>
          <a:xfrm>
            <a:off x="3034765" y="6029742"/>
            <a:ext cx="4691272" cy="47707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>
                <a:solidFill>
                  <a:srgbClr val="FFFFFF"/>
                </a:solidFill>
              </a:rPr>
              <a:t>QUIT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6A40C20-C664-46A8-A01A-1C50BE0020B1}"/>
              </a:ext>
            </a:extLst>
          </p:cNvPr>
          <p:cNvCxnSpPr>
            <a:cxnSpLocks/>
          </p:cNvCxnSpPr>
          <p:nvPr/>
        </p:nvCxnSpPr>
        <p:spPr>
          <a:xfrm>
            <a:off x="2995002" y="7149550"/>
            <a:ext cx="624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arcador de contenido 2">
            <a:extLst>
              <a:ext uri="{FF2B5EF4-FFF2-40B4-BE49-F238E27FC236}">
                <a16:creationId xmlns:a16="http://schemas.microsoft.com/office/drawing/2014/main" id="{40418575-5540-4FFC-950C-23160BC1EE7F}"/>
              </a:ext>
            </a:extLst>
          </p:cNvPr>
          <p:cNvSpPr txBox="1">
            <a:spLocks/>
          </p:cNvSpPr>
          <p:nvPr/>
        </p:nvSpPr>
        <p:spPr>
          <a:xfrm>
            <a:off x="3054645" y="6844746"/>
            <a:ext cx="4691272" cy="47707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 err="1">
                <a:solidFill>
                  <a:srgbClr val="FFFFFF"/>
                </a:solidFill>
              </a:rPr>
              <a:t>Message</a:t>
            </a:r>
            <a:r>
              <a:rPr lang="es-ES" sz="1600" dirty="0">
                <a:solidFill>
                  <a:srgbClr val="FFFFFF"/>
                </a:solidFill>
              </a:rPr>
              <a:t> (</a:t>
            </a:r>
            <a:r>
              <a:rPr lang="es-ES" sz="1600" dirty="0" err="1">
                <a:solidFill>
                  <a:srgbClr val="FFFFFF"/>
                </a:solidFill>
              </a:rPr>
              <a:t>acabat</a:t>
            </a:r>
            <a:r>
              <a:rPr lang="es-ES" sz="1600" dirty="0">
                <a:solidFill>
                  <a:srgbClr val="FFFFFF"/>
                </a:solidFill>
              </a:rPr>
              <a:t> en CR LF)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6DD852F-145B-4245-A5AA-1748A3FA6964}"/>
              </a:ext>
            </a:extLst>
          </p:cNvPr>
          <p:cNvSpPr txBox="1">
            <a:spLocks/>
          </p:cNvSpPr>
          <p:nvPr/>
        </p:nvSpPr>
        <p:spPr>
          <a:xfrm>
            <a:off x="5892244" y="705683"/>
            <a:ext cx="947534" cy="477078"/>
          </a:xfrm>
          <a:prstGeom prst="rect">
            <a:avLst/>
          </a:prstGeom>
        </p:spPr>
        <p:txBody>
          <a:bodyPr vert="horz" lIns="0" tIns="0" rIns="0" bIns="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SMTP</a:t>
            </a:r>
          </a:p>
        </p:txBody>
      </p:sp>
    </p:spTree>
    <p:extLst>
      <p:ext uri="{BB962C8B-B14F-4D97-AF65-F5344CB8AC3E}">
        <p14:creationId xmlns:p14="http://schemas.microsoft.com/office/powerpoint/2010/main" val="44106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21A73-808E-4101-A0B9-E704DE3D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Exercici</a:t>
            </a:r>
            <a:r>
              <a:rPr lang="es-ES" dirty="0"/>
              <a:t> 1. </a:t>
            </a:r>
            <a:r>
              <a:rPr lang="es-ES" dirty="0" err="1"/>
              <a:t>Resolució</a:t>
            </a:r>
            <a:r>
              <a:rPr lang="es-ES" dirty="0"/>
              <a:t> (IV)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421BF-B076-4C9D-B4FE-D87EC1394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242" y="1770879"/>
            <a:ext cx="4883389" cy="1477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655557-C6AF-4614-8FF8-A90772B658F5}"/>
              </a:ext>
            </a:extLst>
          </p:cNvPr>
          <p:cNvSpPr txBox="1"/>
          <p:nvPr/>
        </p:nvSpPr>
        <p:spPr>
          <a:xfrm>
            <a:off x="2648297" y="13578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rgbClr val="FFFFFF"/>
                </a:solidFill>
              </a:rPr>
              <a:t>Packet</a:t>
            </a:r>
            <a:r>
              <a:rPr lang="es-ES" dirty="0">
                <a:solidFill>
                  <a:srgbClr val="FFFFFF"/>
                </a:solidFill>
              </a:rPr>
              <a:t> IP i </a:t>
            </a:r>
            <a:r>
              <a:rPr lang="es-ES" dirty="0" err="1">
                <a:solidFill>
                  <a:srgbClr val="FFFFFF"/>
                </a:solidFill>
              </a:rPr>
              <a:t>Segment</a:t>
            </a:r>
            <a:r>
              <a:rPr lang="es-ES" dirty="0">
                <a:solidFill>
                  <a:srgbClr val="FFFFFF"/>
                </a:solidFill>
              </a:rPr>
              <a:t> TCP</a:t>
            </a:r>
            <a:endParaRPr lang="ca-E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382344-1E31-4831-9A6C-3EEA6C23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4131365"/>
            <a:ext cx="4652820" cy="2335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EC8355-CB38-4EF1-9977-A9DF5CED7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418" y="4131365"/>
            <a:ext cx="5134242" cy="14773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C595CE-D48D-4C92-9DDC-9AEBC2C5458A}"/>
              </a:ext>
            </a:extLst>
          </p:cNvPr>
          <p:cNvSpPr txBox="1"/>
          <p:nvPr/>
        </p:nvSpPr>
        <p:spPr>
          <a:xfrm>
            <a:off x="357810" y="3767705"/>
            <a:ext cx="5429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rgbClr val="FFFFFF"/>
                </a:solidFill>
              </a:rPr>
              <a:t>Capçalera</a:t>
            </a:r>
            <a:r>
              <a:rPr lang="es-ES" dirty="0">
                <a:solidFill>
                  <a:srgbClr val="FFFFFF"/>
                </a:solidFill>
              </a:rPr>
              <a:t> TCP</a:t>
            </a:r>
            <a:endParaRPr lang="ca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926BBD-58D3-418D-8EC7-60E0AECC8525}"/>
              </a:ext>
            </a:extLst>
          </p:cNvPr>
          <p:cNvSpPr txBox="1"/>
          <p:nvPr/>
        </p:nvSpPr>
        <p:spPr>
          <a:xfrm>
            <a:off x="6274912" y="3787585"/>
            <a:ext cx="5429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rgbClr val="FFFFFF"/>
                </a:solidFill>
              </a:rPr>
              <a:t>Capçalera</a:t>
            </a:r>
            <a:r>
              <a:rPr lang="es-ES" dirty="0">
                <a:solidFill>
                  <a:srgbClr val="FFFFFF"/>
                </a:solidFill>
              </a:rPr>
              <a:t> IP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9625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F6339-9F9F-4FFE-98B2-3EB2A508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Exercici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E6823D-BDFF-4422-80D9-69A7EA28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ca-ES">
                <a:ea typeface="+mn-lt"/>
                <a:cs typeface="+mn-lt"/>
              </a:rPr>
              <a:t>En un determinat protocol, la PDU de nivell N s’encapsula en vàries PDU’s de nivell N-1 (segmentació) en el node origen. Al node destí, les N-1 PDU’s s’agrupen en una única PDU de nivell N (agrupació). En la segmentació, és necessari que cada segment de nivell N-1 tingui una còpia de la capcelera del nivell N? En l’agrupació, és necessari que cada una de les PDU’s conservi les capceleres o es poden agrupar les dades en una única PDU de nivell N amb una única capcelera de nivell N? Raona les respostes.</a:t>
            </a:r>
            <a:endParaRPr lang="es-ES">
              <a:solidFill>
                <a:srgbClr val="FFFFFF">
                  <a:alpha val="58000"/>
                </a:srgb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722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1CA7C-2EBC-4095-844A-4966AF56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Exercici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F78789-DE90-4805-B4C8-FBD50F0B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s-ES">
                <a:solidFill>
                  <a:srgbClr val="FFFFFF"/>
                </a:solidFill>
              </a:rPr>
              <a:t>Indica les diferències i similituds entre la capa d'enllaç i la capa de Transport del model OSI. </a:t>
            </a:r>
            <a:endParaRPr lang="es-ES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30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42475-7DDF-4D84-91F0-C7F7D6C1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Exercici 3. Resolució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CBAFB-F4C0-4C02-A2F4-8FE02455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FFFF"/>
                </a:solidFill>
              </a:rPr>
              <a:t>En funció del tipus de protocol implementat les diferencies i similituds entre aquestes </a:t>
            </a:r>
            <a:r>
              <a:rPr lang="es-ES">
                <a:solidFill>
                  <a:srgbClr val="FFFFFF"/>
                </a:solidFill>
              </a:rPr>
              <a:t>dues capes poden ser diversos i variats. Tot i això, a nivell general el que tenim és:</a:t>
            </a:r>
            <a:endParaRPr lang="es-E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ES">
                <a:solidFill>
                  <a:srgbClr val="FFFFFF"/>
                </a:solidFill>
              </a:rPr>
              <a:t>Similituds:</a:t>
            </a:r>
            <a:endParaRPr lang="es-ES"/>
          </a:p>
          <a:p>
            <a:pPr marL="0" indent="0">
              <a:buNone/>
            </a:pPr>
            <a:r>
              <a:rPr lang="es-ES">
                <a:solidFill>
                  <a:srgbClr val="FFFFFF"/>
                </a:solidFill>
              </a:rPr>
              <a:t>La capa d'enllaç i la capa de transport es realitzen control d'errors i control de flux.</a:t>
            </a:r>
          </a:p>
          <a:p>
            <a:pPr marL="0" indent="0">
              <a:buNone/>
            </a:pPr>
            <a:r>
              <a:rPr lang="es-ES">
                <a:solidFill>
                  <a:srgbClr val="FFFFFF"/>
                </a:solidFill>
              </a:rPr>
              <a:t>Diferències:</a:t>
            </a:r>
            <a:endParaRPr lang="es-E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FFFF"/>
                </a:solidFill>
              </a:rPr>
              <a:t>La capa d'enllaç treballa entre nodes veins. El que es coneix com punt a punt. La capa de </a:t>
            </a:r>
            <a:r>
              <a:rPr lang="es-ES">
                <a:solidFill>
                  <a:srgbClr val="FFFFFF"/>
                </a:solidFill>
              </a:rPr>
              <a:t>transport treballa entre els extrems, o el que s'anomena origen-destí.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4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275153D-A20E-49EF-8D05-CC9D77A04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DC4A36-BE9F-47CE-870B-8343064AF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B2C2EFA1-2340-44A1-8139-02AAB819E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0" r="5633" b="1"/>
          <a:stretch/>
        </p:blipFill>
        <p:spPr>
          <a:xfrm>
            <a:off x="20" y="10"/>
            <a:ext cx="10869103" cy="6857989"/>
          </a:xfrm>
          <a:custGeom>
            <a:avLst/>
            <a:gdLst/>
            <a:ahLst/>
            <a:cxnLst/>
            <a:rect l="l" t="t" r="r" b="b"/>
            <a:pathLst>
              <a:path w="10869123" h="6857999">
                <a:moveTo>
                  <a:pt x="0" y="0"/>
                </a:moveTo>
                <a:lnTo>
                  <a:pt x="9607744" y="0"/>
                </a:lnTo>
                <a:lnTo>
                  <a:pt x="9722898" y="142234"/>
                </a:lnTo>
                <a:cubicBezTo>
                  <a:pt x="10517808" y="1159427"/>
                  <a:pt x="10929283" y="2201658"/>
                  <a:pt x="10861998" y="3306425"/>
                </a:cubicBezTo>
                <a:cubicBezTo>
                  <a:pt x="10758944" y="4086369"/>
                  <a:pt x="10742031" y="4668114"/>
                  <a:pt x="10526676" y="5163612"/>
                </a:cubicBezTo>
                <a:cubicBezTo>
                  <a:pt x="10300553" y="5683885"/>
                  <a:pt x="9984656" y="6181708"/>
                  <a:pt x="9591720" y="6656403"/>
                </a:cubicBezTo>
                <a:lnTo>
                  <a:pt x="941803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3B4DC89-10FA-44A7-B184-2A9910296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7396" y="313090"/>
            <a:ext cx="2874604" cy="3326473"/>
          </a:xfrm>
          <a:custGeom>
            <a:avLst/>
            <a:gdLst>
              <a:gd name="connsiteX0" fmla="*/ 1299987 w 2874604"/>
              <a:gd name="connsiteY0" fmla="*/ 20 h 3326473"/>
              <a:gd name="connsiteX1" fmla="*/ 1527725 w 2874604"/>
              <a:gd name="connsiteY1" fmla="*/ 61423 h 3326473"/>
              <a:gd name="connsiteX2" fmla="*/ 1635356 w 2874604"/>
              <a:gd name="connsiteY2" fmla="*/ 201083 h 3326473"/>
              <a:gd name="connsiteX3" fmla="*/ 1812758 w 2874604"/>
              <a:gd name="connsiteY3" fmla="*/ 967963 h 3326473"/>
              <a:gd name="connsiteX4" fmla="*/ 2136526 w 2874604"/>
              <a:gd name="connsiteY4" fmla="*/ 656543 h 3326473"/>
              <a:gd name="connsiteX5" fmla="*/ 2396669 w 2874604"/>
              <a:gd name="connsiteY5" fmla="*/ 474505 h 3326473"/>
              <a:gd name="connsiteX6" fmla="*/ 2628291 w 2874604"/>
              <a:gd name="connsiteY6" fmla="*/ 552859 h 3326473"/>
              <a:gd name="connsiteX7" fmla="*/ 2835591 w 2874604"/>
              <a:gd name="connsiteY7" fmla="*/ 750062 h 3326473"/>
              <a:gd name="connsiteX8" fmla="*/ 2800049 w 2874604"/>
              <a:gd name="connsiteY8" fmla="*/ 984252 h 3326473"/>
              <a:gd name="connsiteX9" fmla="*/ 2729404 w 2874604"/>
              <a:gd name="connsiteY9" fmla="*/ 1087431 h 3326473"/>
              <a:gd name="connsiteX10" fmla="*/ 2486813 w 2874604"/>
              <a:gd name="connsiteY10" fmla="*/ 1334974 h 3326473"/>
              <a:gd name="connsiteX11" fmla="*/ 2224099 w 2874604"/>
              <a:gd name="connsiteY11" fmla="*/ 1559826 h 3326473"/>
              <a:gd name="connsiteX12" fmla="*/ 2798485 w 2874604"/>
              <a:gd name="connsiteY12" fmla="*/ 1869294 h 3326473"/>
              <a:gd name="connsiteX13" fmla="*/ 2874604 w 2874604"/>
              <a:gd name="connsiteY13" fmla="*/ 1916765 h 3326473"/>
              <a:gd name="connsiteX14" fmla="*/ 2874604 w 2874604"/>
              <a:gd name="connsiteY14" fmla="*/ 2544508 h 3326473"/>
              <a:gd name="connsiteX15" fmla="*/ 2856095 w 2874604"/>
              <a:gd name="connsiteY15" fmla="*/ 2555939 h 3326473"/>
              <a:gd name="connsiteX16" fmla="*/ 2516153 w 2874604"/>
              <a:gd name="connsiteY16" fmla="*/ 2492568 h 3326473"/>
              <a:gd name="connsiteX17" fmla="*/ 1822916 w 2874604"/>
              <a:gd name="connsiteY17" fmla="*/ 2158780 h 3326473"/>
              <a:gd name="connsiteX18" fmla="*/ 2028149 w 2874604"/>
              <a:gd name="connsiteY18" fmla="*/ 2819911 h 3326473"/>
              <a:gd name="connsiteX19" fmla="*/ 2044323 w 2874604"/>
              <a:gd name="connsiteY19" fmla="*/ 3194701 h 3326473"/>
              <a:gd name="connsiteX20" fmla="*/ 1917762 w 2874604"/>
              <a:gd name="connsiteY20" fmla="*/ 3298821 h 3326473"/>
              <a:gd name="connsiteX21" fmla="*/ 1727324 w 2874604"/>
              <a:gd name="connsiteY21" fmla="*/ 3321766 h 3326473"/>
              <a:gd name="connsiteX22" fmla="*/ 1654798 w 2874604"/>
              <a:gd name="connsiteY22" fmla="*/ 3313116 h 3326473"/>
              <a:gd name="connsiteX23" fmla="*/ 1549048 w 2874604"/>
              <a:gd name="connsiteY23" fmla="*/ 3285285 h 3326473"/>
              <a:gd name="connsiteX24" fmla="*/ 1421295 w 2874604"/>
              <a:gd name="connsiteY24" fmla="*/ 3122934 h 3326473"/>
              <a:gd name="connsiteX25" fmla="*/ 1228474 w 2874604"/>
              <a:gd name="connsiteY25" fmla="*/ 2612935 h 3326473"/>
              <a:gd name="connsiteX26" fmla="*/ 1172996 w 2874604"/>
              <a:gd name="connsiteY26" fmla="*/ 2248676 h 3326473"/>
              <a:gd name="connsiteX27" fmla="*/ 939056 w 2874604"/>
              <a:gd name="connsiteY27" fmla="*/ 2423693 h 3326473"/>
              <a:gd name="connsiteX28" fmla="*/ 626508 w 2874604"/>
              <a:gd name="connsiteY28" fmla="*/ 2619773 h 3326473"/>
              <a:gd name="connsiteX29" fmla="*/ 403788 w 2874604"/>
              <a:gd name="connsiteY29" fmla="*/ 2679450 h 3326473"/>
              <a:gd name="connsiteX30" fmla="*/ 251713 w 2874604"/>
              <a:gd name="connsiteY30" fmla="*/ 2635949 h 3326473"/>
              <a:gd name="connsiteX31" fmla="*/ 84657 w 2874604"/>
              <a:gd name="connsiteY31" fmla="*/ 2484129 h 3326473"/>
              <a:gd name="connsiteX32" fmla="*/ 45791 w 2874604"/>
              <a:gd name="connsiteY32" fmla="*/ 2129460 h 3326473"/>
              <a:gd name="connsiteX33" fmla="*/ 188023 w 2874604"/>
              <a:gd name="connsiteY33" fmla="*/ 1979016 h 3326473"/>
              <a:gd name="connsiteX34" fmla="*/ 722351 w 2874604"/>
              <a:gd name="connsiteY34" fmla="*/ 1667344 h 3326473"/>
              <a:gd name="connsiteX35" fmla="*/ 357836 w 2874604"/>
              <a:gd name="connsiteY35" fmla="*/ 1512266 h 3326473"/>
              <a:gd name="connsiteX36" fmla="*/ 274778 w 2874604"/>
              <a:gd name="connsiteY36" fmla="*/ 1464313 h 3326473"/>
              <a:gd name="connsiteX37" fmla="*/ 211842 w 2874604"/>
              <a:gd name="connsiteY37" fmla="*/ 1439052 h 3326473"/>
              <a:gd name="connsiteX38" fmla="*/ 1031 w 2874604"/>
              <a:gd name="connsiteY38" fmla="*/ 1228747 h 3326473"/>
              <a:gd name="connsiteX39" fmla="*/ 53185 w 2874604"/>
              <a:gd name="connsiteY39" fmla="*/ 1004149 h 3326473"/>
              <a:gd name="connsiteX40" fmla="*/ 110729 w 2874604"/>
              <a:gd name="connsiteY40" fmla="*/ 904480 h 3326473"/>
              <a:gd name="connsiteX41" fmla="*/ 259982 w 2874604"/>
              <a:gd name="connsiteY41" fmla="*/ 780238 h 3326473"/>
              <a:gd name="connsiteX42" fmla="*/ 513356 w 2874604"/>
              <a:gd name="connsiteY42" fmla="*/ 782555 h 3326473"/>
              <a:gd name="connsiteX43" fmla="*/ 1053577 w 2874604"/>
              <a:gd name="connsiteY43" fmla="*/ 1016927 h 3326473"/>
              <a:gd name="connsiteX44" fmla="*/ 963247 w 2874604"/>
              <a:gd name="connsiteY44" fmla="*/ 732215 h 3326473"/>
              <a:gd name="connsiteX45" fmla="*/ 913850 w 2874604"/>
              <a:gd name="connsiteY45" fmla="*/ 338243 h 3326473"/>
              <a:gd name="connsiteX46" fmla="*/ 959923 w 2874604"/>
              <a:gd name="connsiteY46" fmla="*/ 143357 h 3326473"/>
              <a:gd name="connsiteX47" fmla="*/ 1204395 w 2874604"/>
              <a:gd name="connsiteY47" fmla="*/ 7643 h 3326473"/>
              <a:gd name="connsiteX48" fmla="*/ 1299987 w 2874604"/>
              <a:gd name="connsiteY48" fmla="*/ 20 h 33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874604" h="3326473">
                <a:moveTo>
                  <a:pt x="1299987" y="20"/>
                </a:moveTo>
                <a:cubicBezTo>
                  <a:pt x="1390374" y="812"/>
                  <a:pt x="1465431" y="25458"/>
                  <a:pt x="1527725" y="61423"/>
                </a:cubicBezTo>
                <a:cubicBezTo>
                  <a:pt x="1594172" y="99785"/>
                  <a:pt x="1617804" y="135578"/>
                  <a:pt x="1635356" y="201083"/>
                </a:cubicBezTo>
                <a:cubicBezTo>
                  <a:pt x="1812758" y="967963"/>
                  <a:pt x="1812758" y="967963"/>
                  <a:pt x="1812758" y="967963"/>
                </a:cubicBezTo>
                <a:cubicBezTo>
                  <a:pt x="2136526" y="656543"/>
                  <a:pt x="2136526" y="656543"/>
                  <a:pt x="2136526" y="656543"/>
                </a:cubicBezTo>
                <a:cubicBezTo>
                  <a:pt x="2229864" y="533242"/>
                  <a:pt x="2314551" y="482467"/>
                  <a:pt x="2396669" y="474505"/>
                </a:cubicBezTo>
                <a:cubicBezTo>
                  <a:pt x="2478786" y="466544"/>
                  <a:pt x="2558334" y="501395"/>
                  <a:pt x="2628291" y="552859"/>
                </a:cubicBezTo>
                <a:cubicBezTo>
                  <a:pt x="2731471" y="623503"/>
                  <a:pt x="2804938" y="688067"/>
                  <a:pt x="2835591" y="750062"/>
                </a:cubicBezTo>
                <a:cubicBezTo>
                  <a:pt x="2866244" y="812057"/>
                  <a:pt x="2857594" y="884583"/>
                  <a:pt x="2800049" y="984252"/>
                </a:cubicBezTo>
                <a:cubicBezTo>
                  <a:pt x="2771277" y="1034086"/>
                  <a:pt x="2752095" y="1067309"/>
                  <a:pt x="2729404" y="1087431"/>
                </a:cubicBezTo>
                <a:cubicBezTo>
                  <a:pt x="2687530" y="1140776"/>
                  <a:pt x="2681450" y="1170488"/>
                  <a:pt x="2486813" y="1334974"/>
                </a:cubicBezTo>
                <a:cubicBezTo>
                  <a:pt x="2282585" y="1516072"/>
                  <a:pt x="2331479" y="1488929"/>
                  <a:pt x="2224099" y="1559826"/>
                </a:cubicBezTo>
                <a:cubicBezTo>
                  <a:pt x="2798485" y="1869294"/>
                  <a:pt x="2798485" y="1869294"/>
                  <a:pt x="2798485" y="1869294"/>
                </a:cubicBezTo>
                <a:lnTo>
                  <a:pt x="2874604" y="1916765"/>
                </a:lnTo>
                <a:lnTo>
                  <a:pt x="2874604" y="2544508"/>
                </a:lnTo>
                <a:lnTo>
                  <a:pt x="2856095" y="2555939"/>
                </a:lnTo>
                <a:cubicBezTo>
                  <a:pt x="2790589" y="2573491"/>
                  <a:pt x="2675248" y="2562272"/>
                  <a:pt x="2516153" y="2492568"/>
                </a:cubicBezTo>
                <a:cubicBezTo>
                  <a:pt x="1822916" y="2158780"/>
                  <a:pt x="1822916" y="2158780"/>
                  <a:pt x="1822916" y="2158780"/>
                </a:cubicBezTo>
                <a:cubicBezTo>
                  <a:pt x="2028149" y="2819911"/>
                  <a:pt x="2028149" y="2819911"/>
                  <a:pt x="2028149" y="2819911"/>
                </a:cubicBezTo>
                <a:cubicBezTo>
                  <a:pt x="2096477" y="2970102"/>
                  <a:pt x="2101868" y="3095033"/>
                  <a:pt x="2044323" y="3194701"/>
                </a:cubicBezTo>
                <a:cubicBezTo>
                  <a:pt x="2015551" y="3244536"/>
                  <a:pt x="1970167" y="3284780"/>
                  <a:pt x="1917762" y="3298821"/>
                </a:cubicBezTo>
                <a:cubicBezTo>
                  <a:pt x="1855766" y="3329475"/>
                  <a:pt x="1799851" y="3330415"/>
                  <a:pt x="1727324" y="3321766"/>
                </a:cubicBezTo>
                <a:cubicBezTo>
                  <a:pt x="1714223" y="3325276"/>
                  <a:pt x="1684510" y="3319196"/>
                  <a:pt x="1654798" y="3313116"/>
                </a:cubicBezTo>
                <a:cubicBezTo>
                  <a:pt x="1611984" y="3310546"/>
                  <a:pt x="1569170" y="3307977"/>
                  <a:pt x="1549048" y="3285285"/>
                </a:cubicBezTo>
                <a:cubicBezTo>
                  <a:pt x="1502723" y="3269614"/>
                  <a:pt x="1458969" y="3211130"/>
                  <a:pt x="1421295" y="3122934"/>
                </a:cubicBezTo>
                <a:cubicBezTo>
                  <a:pt x="1374030" y="3051348"/>
                  <a:pt x="1311783" y="2871445"/>
                  <a:pt x="1228474" y="2612935"/>
                </a:cubicBezTo>
                <a:cubicBezTo>
                  <a:pt x="1173248" y="2459233"/>
                  <a:pt x="1176507" y="2261776"/>
                  <a:pt x="1172996" y="2248676"/>
                </a:cubicBezTo>
                <a:cubicBezTo>
                  <a:pt x="1137203" y="2272308"/>
                  <a:pt x="1020233" y="2359816"/>
                  <a:pt x="939056" y="2423693"/>
                </a:cubicBezTo>
                <a:cubicBezTo>
                  <a:pt x="899752" y="2434224"/>
                  <a:pt x="786292" y="2534834"/>
                  <a:pt x="626508" y="2619773"/>
                </a:cubicBezTo>
                <a:cubicBezTo>
                  <a:pt x="479825" y="2701201"/>
                  <a:pt x="508597" y="2651367"/>
                  <a:pt x="403788" y="2679450"/>
                </a:cubicBezTo>
                <a:cubicBezTo>
                  <a:pt x="364484" y="2689982"/>
                  <a:pt x="318159" y="2674311"/>
                  <a:pt x="251713" y="2635949"/>
                </a:cubicBezTo>
                <a:cubicBezTo>
                  <a:pt x="172165" y="2601097"/>
                  <a:pt x="128411" y="2542613"/>
                  <a:pt x="84657" y="2484129"/>
                </a:cubicBezTo>
                <a:cubicBezTo>
                  <a:pt x="658" y="2380262"/>
                  <a:pt x="-21345" y="2245741"/>
                  <a:pt x="45791" y="2129460"/>
                </a:cubicBezTo>
                <a:cubicBezTo>
                  <a:pt x="74563" y="2079626"/>
                  <a:pt x="119947" y="2039382"/>
                  <a:pt x="188023" y="1979016"/>
                </a:cubicBezTo>
                <a:cubicBezTo>
                  <a:pt x="501511" y="1838851"/>
                  <a:pt x="484900" y="1829260"/>
                  <a:pt x="722351" y="1667344"/>
                </a:cubicBezTo>
                <a:cubicBezTo>
                  <a:pt x="357836" y="1512266"/>
                  <a:pt x="357836" y="1512266"/>
                  <a:pt x="357836" y="1512266"/>
                </a:cubicBezTo>
                <a:cubicBezTo>
                  <a:pt x="337714" y="1489574"/>
                  <a:pt x="304491" y="1470393"/>
                  <a:pt x="274778" y="1464313"/>
                </a:cubicBezTo>
                <a:cubicBezTo>
                  <a:pt x="258166" y="1454723"/>
                  <a:pt x="228453" y="1448643"/>
                  <a:pt x="211842" y="1439052"/>
                </a:cubicBezTo>
                <a:cubicBezTo>
                  <a:pt x="78949" y="1362327"/>
                  <a:pt x="18583" y="1294253"/>
                  <a:pt x="1031" y="1228747"/>
                </a:cubicBezTo>
                <a:cubicBezTo>
                  <a:pt x="-3420" y="1159732"/>
                  <a:pt x="5230" y="1087206"/>
                  <a:pt x="53185" y="1004149"/>
                </a:cubicBezTo>
                <a:cubicBezTo>
                  <a:pt x="66286" y="1000638"/>
                  <a:pt x="72366" y="970926"/>
                  <a:pt x="110729" y="904480"/>
                </a:cubicBezTo>
                <a:cubicBezTo>
                  <a:pt x="139501" y="854645"/>
                  <a:pt x="184885" y="814401"/>
                  <a:pt x="259982" y="780238"/>
                </a:cubicBezTo>
                <a:cubicBezTo>
                  <a:pt x="335079" y="746074"/>
                  <a:pt x="420707" y="751213"/>
                  <a:pt x="513356" y="782555"/>
                </a:cubicBezTo>
                <a:cubicBezTo>
                  <a:pt x="1053577" y="1016927"/>
                  <a:pt x="1053577" y="1016927"/>
                  <a:pt x="1053577" y="1016927"/>
                </a:cubicBezTo>
                <a:cubicBezTo>
                  <a:pt x="1005372" y="889427"/>
                  <a:pt x="1008883" y="902528"/>
                  <a:pt x="963247" y="732215"/>
                </a:cubicBezTo>
                <a:cubicBezTo>
                  <a:pt x="927203" y="545290"/>
                  <a:pt x="905200" y="410769"/>
                  <a:pt x="913850" y="338243"/>
                </a:cubicBezTo>
                <a:cubicBezTo>
                  <a:pt x="918990" y="252616"/>
                  <a:pt x="931151" y="193191"/>
                  <a:pt x="959923" y="143357"/>
                </a:cubicBezTo>
                <a:cubicBezTo>
                  <a:pt x="994776" y="63810"/>
                  <a:pt x="1082974" y="26136"/>
                  <a:pt x="1204395" y="7643"/>
                </a:cubicBezTo>
                <a:cubicBezTo>
                  <a:pt x="1238026" y="2142"/>
                  <a:pt x="1269858" y="-245"/>
                  <a:pt x="1299987" y="2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56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71607-7C38-443F-8699-D7ED13AB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Exercici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92861-8EE6-4343-8F2E-2F973C9F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Feu una cerca per internet. Trobeu i expliqueu amb les vostres paraules les diferències entre les capes de Aplicació, presentació i sessió.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25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3130C-D5FD-455F-A0DF-77D95398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Exercici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004EA3-7CCF-44A7-931E-0EA3E0C5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FFFF"/>
                </a:solidFill>
              </a:rPr>
              <a:t>Associa a quina capa pertanyen els següents protocols dins l'stack TCP/IP. Explica quin és </a:t>
            </a:r>
            <a:r>
              <a:rPr lang="es-ES">
                <a:solidFill>
                  <a:srgbClr val="FFFFFF"/>
                </a:solidFill>
              </a:rPr>
              <a:t>el seu objectiu o funció.</a:t>
            </a:r>
          </a:p>
          <a:p>
            <a:pPr marL="0" indent="0">
              <a:buNone/>
            </a:pPr>
            <a:r>
              <a:rPr lang="es-ES">
                <a:solidFill>
                  <a:srgbClr val="FFFFFF"/>
                </a:solidFill>
              </a:rPr>
              <a:t>SNMP, ARP, UDP, RIP, SSH, UDP, IEEE802.15.1</a:t>
            </a:r>
            <a:endParaRPr lang="es-E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7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69163-3B03-4602-B33B-1EEB708B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Exemples de sockets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BB9EA-035D-41E2-AEB0-A3B6B7F1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Aquí podem fer servir algun dels programets tipus client servidor que vam fer l'any passat per la pràctica 1</a:t>
            </a:r>
          </a:p>
        </p:txBody>
      </p:sp>
    </p:spTree>
    <p:extLst>
      <p:ext uri="{BB962C8B-B14F-4D97-AF65-F5344CB8AC3E}">
        <p14:creationId xmlns:p14="http://schemas.microsoft.com/office/powerpoint/2010/main" val="1811813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69163-3B03-4602-B33B-1EEB708B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Exemples de sockets (II)</a:t>
            </a:r>
            <a:endParaRPr lang="es-E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78372B7-8A17-4CFB-88DC-D22F10269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650619"/>
            <a:ext cx="4619048" cy="305714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014FDD8-83B6-4C1A-9205-7C4C2DC0F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905190"/>
            <a:ext cx="3828571" cy="15238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E7CF3B-094F-4243-960D-FF66BD410A83}"/>
              </a:ext>
            </a:extLst>
          </p:cNvPr>
          <p:cNvSpPr txBox="1"/>
          <p:nvPr/>
        </p:nvSpPr>
        <p:spPr>
          <a:xfrm>
            <a:off x="724876" y="1450628"/>
            <a:ext cx="221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Client</a:t>
            </a:r>
            <a:endParaRPr lang="ca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9900B-AED0-436B-8044-B3CE524DE665}"/>
              </a:ext>
            </a:extLst>
          </p:cNvPr>
          <p:cNvSpPr txBox="1"/>
          <p:nvPr/>
        </p:nvSpPr>
        <p:spPr>
          <a:xfrm>
            <a:off x="5886604" y="1152456"/>
            <a:ext cx="221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Servidor</a:t>
            </a:r>
            <a:endParaRPr lang="ca-ES" dirty="0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2753F9C-2BB2-4D28-B9E4-C5A67523E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40" y="1587138"/>
            <a:ext cx="4638095" cy="1342857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3370FFA7-5DA1-481C-91AA-76BDCC72E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40" y="3064466"/>
            <a:ext cx="6104762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9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17FF28F-4CCF-474C-BE9E-032F41204D79}"/>
              </a:ext>
            </a:extLst>
          </p:cNvPr>
          <p:cNvSpPr txBox="1"/>
          <p:nvPr/>
        </p:nvSpPr>
        <p:spPr>
          <a:xfrm>
            <a:off x="2379785" y="1178169"/>
            <a:ext cx="9562121" cy="56103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sz="2400" dirty="0">
                <a:ea typeface="+mn-lt"/>
                <a:cs typeface="+mn-lt"/>
              </a:rPr>
              <a:t>Aplicació</a:t>
            </a: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Accés a l’entorn OSI per als usuaris i serveis de informació distribuïda (semàntica). Defineix els protocols utilitzats per les aplicacions per intercanviar dades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sz="2400" dirty="0">
                <a:ea typeface="+mn-lt"/>
                <a:cs typeface="+mn-lt"/>
              </a:rPr>
              <a:t>Presentació</a:t>
            </a: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Proporciona als processos d’aplicació independència respecte a les diferències en la representació de les dades (sintaxis), codificació de text, numèrica,...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Representació interna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Compressió de dades, criptografia</a:t>
            </a:r>
            <a:endParaRPr lang="en-US" dirty="0">
              <a:ea typeface="+mn-lt"/>
              <a:cs typeface="+mn-lt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endParaRPr lang="ca-ES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ca-ES" sz="1200" dirty="0">
                <a:ea typeface="+mn-lt"/>
                <a:cs typeface="+mn-lt"/>
              </a:rPr>
              <a:t>*Semàntica:  (del grec </a:t>
            </a:r>
            <a:r>
              <a:rPr lang="ca-ES" sz="1200" dirty="0" err="1">
                <a:ea typeface="+mn-lt"/>
                <a:cs typeface="+mn-lt"/>
              </a:rPr>
              <a:t>semantios</a:t>
            </a:r>
            <a:r>
              <a:rPr lang="ca-ES" sz="1200" dirty="0">
                <a:ea typeface="+mn-lt"/>
                <a:cs typeface="+mn-lt"/>
              </a:rPr>
              <a:t>, que té significat). Referit a aspectes del significat, sentit o interpretació de signes, símbols o expressions</a:t>
            </a:r>
            <a:endParaRPr lang="en-US" sz="1200"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ca-ES" sz="1200" dirty="0">
                <a:ea typeface="+mn-lt"/>
                <a:cs typeface="+mn-lt"/>
              </a:rPr>
              <a:t>*Sintaxis: Part de la gramàtica que estudia les formes de combinar les paraules, així com les relacions </a:t>
            </a:r>
            <a:r>
              <a:rPr lang="ca-ES" sz="1200" dirty="0" err="1">
                <a:ea typeface="+mn-lt"/>
                <a:cs typeface="+mn-lt"/>
              </a:rPr>
              <a:t>sintamàtiques</a:t>
            </a:r>
            <a:r>
              <a:rPr lang="ca-ES" sz="1200" dirty="0">
                <a:ea typeface="+mn-lt"/>
                <a:cs typeface="+mn-lt"/>
              </a:rPr>
              <a:t> i paradigmàtiques entre elles.</a:t>
            </a:r>
            <a:r>
              <a:rPr lang="es-ES" sz="1200" dirty="0"/>
              <a:t>ar texto</a:t>
            </a:r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F948DB0F-946B-49F6-BAF1-F485731CA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0" r="5633" b="1"/>
          <a:stretch/>
        </p:blipFill>
        <p:spPr>
          <a:xfrm>
            <a:off x="-1729134" y="10"/>
            <a:ext cx="6013796" cy="3800220"/>
          </a:xfrm>
          <a:custGeom>
            <a:avLst/>
            <a:gdLst/>
            <a:ahLst/>
            <a:cxnLst/>
            <a:rect l="l" t="t" r="r" b="b"/>
            <a:pathLst>
              <a:path w="10869123" h="6857999">
                <a:moveTo>
                  <a:pt x="0" y="0"/>
                </a:moveTo>
                <a:lnTo>
                  <a:pt x="9607744" y="0"/>
                </a:lnTo>
                <a:lnTo>
                  <a:pt x="9722898" y="142234"/>
                </a:lnTo>
                <a:cubicBezTo>
                  <a:pt x="10517808" y="1159427"/>
                  <a:pt x="10929283" y="2201658"/>
                  <a:pt x="10861998" y="3306425"/>
                </a:cubicBezTo>
                <a:cubicBezTo>
                  <a:pt x="10758944" y="4086369"/>
                  <a:pt x="10742031" y="4668114"/>
                  <a:pt x="10526676" y="5163612"/>
                </a:cubicBezTo>
                <a:cubicBezTo>
                  <a:pt x="10300553" y="5683885"/>
                  <a:pt x="9984656" y="6181708"/>
                  <a:pt x="9591720" y="6656403"/>
                </a:cubicBezTo>
                <a:lnTo>
                  <a:pt x="9418030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969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4EF52E-E65E-42F2-B926-164E2AE77AB6}"/>
              </a:ext>
            </a:extLst>
          </p:cNvPr>
          <p:cNvSpPr txBox="1"/>
          <p:nvPr/>
        </p:nvSpPr>
        <p:spPr>
          <a:xfrm>
            <a:off x="2760784" y="1227015"/>
            <a:ext cx="6142891" cy="37850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sz="2400" dirty="0">
                <a:ea typeface="+mn-lt"/>
                <a:cs typeface="+mn-lt"/>
              </a:rPr>
              <a:t>Sessió</a:t>
            </a: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Control de comunicació entre les aplicacions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Estableix, gestiona i tanca les connexions (sessions) entre les aplicacions cooperadores (LOGIN)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Sincronització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Control del diàleg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Gestió de testimonis (</a:t>
            </a:r>
            <a:r>
              <a:rPr lang="ca-ES" dirty="0" err="1">
                <a:ea typeface="+mn-lt"/>
                <a:cs typeface="+mn-lt"/>
              </a:rPr>
              <a:t>tokens</a:t>
            </a:r>
            <a:r>
              <a:rPr lang="ca-ES" dirty="0">
                <a:ea typeface="+mn-lt"/>
                <a:cs typeface="+mn-lt"/>
              </a:rPr>
              <a:t>)</a:t>
            </a:r>
            <a:endParaRPr lang="es-ES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63BF0FAB-978A-4F38-B22C-E0413C005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0" r="5633" b="1"/>
          <a:stretch/>
        </p:blipFill>
        <p:spPr>
          <a:xfrm>
            <a:off x="-1729134" y="10"/>
            <a:ext cx="6013796" cy="3800220"/>
          </a:xfrm>
          <a:custGeom>
            <a:avLst/>
            <a:gdLst/>
            <a:ahLst/>
            <a:cxnLst/>
            <a:rect l="l" t="t" r="r" b="b"/>
            <a:pathLst>
              <a:path w="10869123" h="6857999">
                <a:moveTo>
                  <a:pt x="0" y="0"/>
                </a:moveTo>
                <a:lnTo>
                  <a:pt x="9607744" y="0"/>
                </a:lnTo>
                <a:lnTo>
                  <a:pt x="9722898" y="142234"/>
                </a:lnTo>
                <a:cubicBezTo>
                  <a:pt x="10517808" y="1159427"/>
                  <a:pt x="10929283" y="2201658"/>
                  <a:pt x="10861998" y="3306425"/>
                </a:cubicBezTo>
                <a:cubicBezTo>
                  <a:pt x="10758944" y="4086369"/>
                  <a:pt x="10742031" y="4668114"/>
                  <a:pt x="10526676" y="5163612"/>
                </a:cubicBezTo>
                <a:cubicBezTo>
                  <a:pt x="10300553" y="5683885"/>
                  <a:pt x="9984656" y="6181708"/>
                  <a:pt x="9591720" y="6656403"/>
                </a:cubicBezTo>
                <a:lnTo>
                  <a:pt x="9418030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788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343893-58CE-4B7A-8F02-07E6292C3D7B}"/>
              </a:ext>
            </a:extLst>
          </p:cNvPr>
          <p:cNvSpPr txBox="1"/>
          <p:nvPr/>
        </p:nvSpPr>
        <p:spPr>
          <a:xfrm>
            <a:off x="2545862" y="1197708"/>
            <a:ext cx="9239737" cy="52531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sz="2400" dirty="0">
                <a:ea typeface="+mn-lt"/>
                <a:cs typeface="+mn-lt"/>
              </a:rPr>
              <a:t>Transport</a:t>
            </a: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Seguretat, transferència transparent de dades entre nodes extrems, amb recuperació de errors i control de flux origen – destí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Unitat d’informació: Segment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Divisió de la informació en segments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Gestió de la mida de paquets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Multiplexació de connexions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Tipus de servei (punt a punt, difusió)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Assignació de connexió a procés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Establiment i alliberament de la connexió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Control de flux</a:t>
            </a:r>
            <a:endParaRPr lang="es-ES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B5D5F95A-D858-4868-9A9F-65AF69C05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0" r="5633" b="1"/>
          <a:stretch/>
        </p:blipFill>
        <p:spPr>
          <a:xfrm>
            <a:off x="-1729134" y="10"/>
            <a:ext cx="6013796" cy="3800220"/>
          </a:xfrm>
          <a:custGeom>
            <a:avLst/>
            <a:gdLst/>
            <a:ahLst/>
            <a:cxnLst/>
            <a:rect l="l" t="t" r="r" b="b"/>
            <a:pathLst>
              <a:path w="10869123" h="6857999">
                <a:moveTo>
                  <a:pt x="0" y="0"/>
                </a:moveTo>
                <a:lnTo>
                  <a:pt x="9607744" y="0"/>
                </a:lnTo>
                <a:lnTo>
                  <a:pt x="9722898" y="142234"/>
                </a:lnTo>
                <a:cubicBezTo>
                  <a:pt x="10517808" y="1159427"/>
                  <a:pt x="10929283" y="2201658"/>
                  <a:pt x="10861998" y="3306425"/>
                </a:cubicBezTo>
                <a:cubicBezTo>
                  <a:pt x="10758944" y="4086369"/>
                  <a:pt x="10742031" y="4668114"/>
                  <a:pt x="10526676" y="5163612"/>
                </a:cubicBezTo>
                <a:cubicBezTo>
                  <a:pt x="10300553" y="5683885"/>
                  <a:pt x="9984656" y="6181708"/>
                  <a:pt x="9591720" y="6656403"/>
                </a:cubicBezTo>
                <a:lnTo>
                  <a:pt x="9418030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630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B6EAB2-1FE2-45ED-AA12-A3366AE2B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0" r="5633" b="1"/>
          <a:stretch/>
        </p:blipFill>
        <p:spPr>
          <a:xfrm>
            <a:off x="-1729134" y="10"/>
            <a:ext cx="6013796" cy="3800220"/>
          </a:xfrm>
          <a:custGeom>
            <a:avLst/>
            <a:gdLst/>
            <a:ahLst/>
            <a:cxnLst/>
            <a:rect l="l" t="t" r="r" b="b"/>
            <a:pathLst>
              <a:path w="10869123" h="6857999">
                <a:moveTo>
                  <a:pt x="0" y="0"/>
                </a:moveTo>
                <a:lnTo>
                  <a:pt x="9607744" y="0"/>
                </a:lnTo>
                <a:lnTo>
                  <a:pt x="9722898" y="142234"/>
                </a:lnTo>
                <a:cubicBezTo>
                  <a:pt x="10517808" y="1159427"/>
                  <a:pt x="10929283" y="2201658"/>
                  <a:pt x="10861998" y="3306425"/>
                </a:cubicBezTo>
                <a:cubicBezTo>
                  <a:pt x="10758944" y="4086369"/>
                  <a:pt x="10742031" y="4668114"/>
                  <a:pt x="10526676" y="5163612"/>
                </a:cubicBezTo>
                <a:cubicBezTo>
                  <a:pt x="10300553" y="5683885"/>
                  <a:pt x="9984656" y="6181708"/>
                  <a:pt x="9591720" y="6656403"/>
                </a:cubicBezTo>
                <a:lnTo>
                  <a:pt x="941803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8CE999A-2CC9-442D-B026-668123B78FCF}"/>
              </a:ext>
            </a:extLst>
          </p:cNvPr>
          <p:cNvSpPr txBox="1"/>
          <p:nvPr/>
        </p:nvSpPr>
        <p:spPr>
          <a:xfrm>
            <a:off x="2565400" y="1197708"/>
            <a:ext cx="8565659" cy="5197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sz="2400" dirty="0">
                <a:ea typeface="+mn-lt"/>
                <a:cs typeface="+mn-lt"/>
              </a:rPr>
              <a:t>Xarxa</a:t>
            </a: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Independència dels nivells superiors respecte a les tècniques de commutació i transmissió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Responsable de l’establiment, manteniment i tancament de les connexions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Unitat d’informació: El paquet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Operacions de la subxarxa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“</a:t>
            </a:r>
            <a:r>
              <a:rPr lang="ca-ES" dirty="0" err="1">
                <a:ea typeface="+mn-lt"/>
                <a:cs typeface="+mn-lt"/>
              </a:rPr>
              <a:t>Enrutament</a:t>
            </a:r>
            <a:r>
              <a:rPr lang="ca-ES" dirty="0">
                <a:ea typeface="+mn-lt"/>
                <a:cs typeface="+mn-lt"/>
              </a:rPr>
              <a:t>” o encaminament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Control de congestió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 err="1">
                <a:ea typeface="+mn-lt"/>
                <a:cs typeface="+mn-lt"/>
              </a:rPr>
              <a:t>Tarificació</a:t>
            </a:r>
            <a:endParaRPr lang="ca-ES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Dificultats per les diferències entre xarxes (adreces, mides, protocols)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108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219ADDF-5FB8-43C7-B5A2-8739909A0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0" r="5633" b="1"/>
          <a:stretch/>
        </p:blipFill>
        <p:spPr>
          <a:xfrm>
            <a:off x="-1729134" y="10"/>
            <a:ext cx="6013796" cy="3800220"/>
          </a:xfrm>
          <a:custGeom>
            <a:avLst/>
            <a:gdLst/>
            <a:ahLst/>
            <a:cxnLst/>
            <a:rect l="l" t="t" r="r" b="b"/>
            <a:pathLst>
              <a:path w="10869123" h="6857999">
                <a:moveTo>
                  <a:pt x="0" y="0"/>
                </a:moveTo>
                <a:lnTo>
                  <a:pt x="9607744" y="0"/>
                </a:lnTo>
                <a:lnTo>
                  <a:pt x="9722898" y="142234"/>
                </a:lnTo>
                <a:cubicBezTo>
                  <a:pt x="10517808" y="1159427"/>
                  <a:pt x="10929283" y="2201658"/>
                  <a:pt x="10861998" y="3306425"/>
                </a:cubicBezTo>
                <a:cubicBezTo>
                  <a:pt x="10758944" y="4086369"/>
                  <a:pt x="10742031" y="4668114"/>
                  <a:pt x="10526676" y="5163612"/>
                </a:cubicBezTo>
                <a:cubicBezTo>
                  <a:pt x="10300553" y="5683885"/>
                  <a:pt x="9984656" y="6181708"/>
                  <a:pt x="9591720" y="6656403"/>
                </a:cubicBezTo>
                <a:lnTo>
                  <a:pt x="941803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0EE6747-07B1-49CF-8508-224319B2D0D5}"/>
              </a:ext>
            </a:extLst>
          </p:cNvPr>
          <p:cNvSpPr txBox="1"/>
          <p:nvPr/>
        </p:nvSpPr>
        <p:spPr>
          <a:xfrm>
            <a:off x="2608140" y="1229702"/>
            <a:ext cx="8897814" cy="42559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sz="2400" dirty="0">
                <a:ea typeface="+mn-lt"/>
                <a:cs typeface="+mn-lt"/>
              </a:rPr>
              <a:t>Enllaç de dades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Servei de transferència de dades segures a través de l’enllaç físic. Envia blocs de dades (trames) gestionant la sincronització, el control d’errors i de flux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Unitat d’informació: la trama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Control d’errors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Establiment dels límits de les trames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Gestió de trames duplicades, errònies o perdudes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Control de flux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335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284DA31-16E0-4E7F-AAB8-51984C8CE6CD}"/>
              </a:ext>
            </a:extLst>
          </p:cNvPr>
          <p:cNvSpPr txBox="1"/>
          <p:nvPr/>
        </p:nvSpPr>
        <p:spPr>
          <a:xfrm>
            <a:off x="2857500" y="1171575"/>
            <a:ext cx="6943725" cy="3369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 sz="2400">
                <a:ea typeface="+mn-lt"/>
                <a:cs typeface="+mn-lt"/>
              </a:rPr>
              <a:t>Física</a:t>
            </a:r>
            <a:endParaRPr lang="en-US" sz="240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>
                <a:ea typeface="+mn-lt"/>
                <a:cs typeface="+mn-lt"/>
              </a:rPr>
              <a:t>Transmissió de cadenes de bits no estructurats per sobre del mitjà físic</a:t>
            </a:r>
            <a:endParaRPr lang="en-US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>
                <a:ea typeface="+mn-lt"/>
                <a:cs typeface="+mn-lt"/>
              </a:rPr>
              <a:t>Unitat d’informació: el bit</a:t>
            </a:r>
            <a:endParaRPr lang="en-US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>
                <a:ea typeface="+mn-lt"/>
                <a:cs typeface="+mn-lt"/>
              </a:rPr>
              <a:t>Característiques elèctriques i mecàniques</a:t>
            </a:r>
            <a:endParaRPr lang="en-US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>
                <a:ea typeface="+mn-lt"/>
                <a:cs typeface="+mn-lt"/>
              </a:rPr>
              <a:t>Tipus de transmissió</a:t>
            </a:r>
            <a:endParaRPr lang="en-US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ca-ES">
                <a:ea typeface="+mn-lt"/>
                <a:cs typeface="+mn-lt"/>
              </a:rPr>
              <a:t>Com s’estableix i finalitza la connexió?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17EF64-6A68-43ED-8B3F-0B1F967CB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0" r="5633" b="1"/>
          <a:stretch/>
        </p:blipFill>
        <p:spPr>
          <a:xfrm>
            <a:off x="-1729134" y="10"/>
            <a:ext cx="6013796" cy="3800220"/>
          </a:xfrm>
          <a:custGeom>
            <a:avLst/>
            <a:gdLst/>
            <a:ahLst/>
            <a:cxnLst/>
            <a:rect l="l" t="t" r="r" b="b"/>
            <a:pathLst>
              <a:path w="10869123" h="6857999">
                <a:moveTo>
                  <a:pt x="0" y="0"/>
                </a:moveTo>
                <a:lnTo>
                  <a:pt x="9607744" y="0"/>
                </a:lnTo>
                <a:lnTo>
                  <a:pt x="9722898" y="142234"/>
                </a:lnTo>
                <a:cubicBezTo>
                  <a:pt x="10517808" y="1159427"/>
                  <a:pt x="10929283" y="2201658"/>
                  <a:pt x="10861998" y="3306425"/>
                </a:cubicBezTo>
                <a:cubicBezTo>
                  <a:pt x="10758944" y="4086369"/>
                  <a:pt x="10742031" y="4668114"/>
                  <a:pt x="10526676" y="5163612"/>
                </a:cubicBezTo>
                <a:cubicBezTo>
                  <a:pt x="10300553" y="5683885"/>
                  <a:pt x="9984656" y="6181708"/>
                  <a:pt x="9591720" y="6656403"/>
                </a:cubicBezTo>
                <a:lnTo>
                  <a:pt x="9418030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05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6">
            <a:extLst>
              <a:ext uri="{FF2B5EF4-FFF2-40B4-BE49-F238E27FC236}">
                <a16:creationId xmlns:a16="http://schemas.microsoft.com/office/drawing/2014/main" id="{A275153D-A20E-49EF-8D05-CC9D77A04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9DC4A36-BE9F-47CE-870B-8343064AF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Imagen que contiene calle, firmar, reloj, montado&#10;&#10;Descripción generada automáticamente">
            <a:extLst>
              <a:ext uri="{FF2B5EF4-FFF2-40B4-BE49-F238E27FC236}">
                <a16:creationId xmlns:a16="http://schemas.microsoft.com/office/drawing/2014/main" id="{38C7BF8B-4825-4B8B-A25B-C9A1457DC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09" r="1" b="1"/>
          <a:stretch/>
        </p:blipFill>
        <p:spPr>
          <a:xfrm>
            <a:off x="47645" y="38110"/>
            <a:ext cx="7640128" cy="4819639"/>
          </a:xfrm>
          <a:custGeom>
            <a:avLst/>
            <a:gdLst/>
            <a:ahLst/>
            <a:cxnLst/>
            <a:rect l="l" t="t" r="r" b="b"/>
            <a:pathLst>
              <a:path w="10869123" h="6857999">
                <a:moveTo>
                  <a:pt x="0" y="0"/>
                </a:moveTo>
                <a:lnTo>
                  <a:pt x="9607744" y="0"/>
                </a:lnTo>
                <a:lnTo>
                  <a:pt x="9722898" y="142234"/>
                </a:lnTo>
                <a:cubicBezTo>
                  <a:pt x="10517808" y="1159427"/>
                  <a:pt x="10929283" y="2201658"/>
                  <a:pt x="10861998" y="3306425"/>
                </a:cubicBezTo>
                <a:cubicBezTo>
                  <a:pt x="10758944" y="4086369"/>
                  <a:pt x="10742031" y="4668114"/>
                  <a:pt x="10526676" y="5163612"/>
                </a:cubicBezTo>
                <a:cubicBezTo>
                  <a:pt x="10300553" y="5683885"/>
                  <a:pt x="9984656" y="6181708"/>
                  <a:pt x="9591720" y="6656403"/>
                </a:cubicBezTo>
                <a:lnTo>
                  <a:pt x="941803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93B4DC89-10FA-44A7-B184-2A9910296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7396" y="313090"/>
            <a:ext cx="2874604" cy="3326473"/>
          </a:xfrm>
          <a:custGeom>
            <a:avLst/>
            <a:gdLst>
              <a:gd name="connsiteX0" fmla="*/ 1299987 w 2874604"/>
              <a:gd name="connsiteY0" fmla="*/ 20 h 3326473"/>
              <a:gd name="connsiteX1" fmla="*/ 1527725 w 2874604"/>
              <a:gd name="connsiteY1" fmla="*/ 61423 h 3326473"/>
              <a:gd name="connsiteX2" fmla="*/ 1635356 w 2874604"/>
              <a:gd name="connsiteY2" fmla="*/ 201083 h 3326473"/>
              <a:gd name="connsiteX3" fmla="*/ 1812758 w 2874604"/>
              <a:gd name="connsiteY3" fmla="*/ 967963 h 3326473"/>
              <a:gd name="connsiteX4" fmla="*/ 2136526 w 2874604"/>
              <a:gd name="connsiteY4" fmla="*/ 656543 h 3326473"/>
              <a:gd name="connsiteX5" fmla="*/ 2396669 w 2874604"/>
              <a:gd name="connsiteY5" fmla="*/ 474505 h 3326473"/>
              <a:gd name="connsiteX6" fmla="*/ 2628291 w 2874604"/>
              <a:gd name="connsiteY6" fmla="*/ 552859 h 3326473"/>
              <a:gd name="connsiteX7" fmla="*/ 2835591 w 2874604"/>
              <a:gd name="connsiteY7" fmla="*/ 750062 h 3326473"/>
              <a:gd name="connsiteX8" fmla="*/ 2800049 w 2874604"/>
              <a:gd name="connsiteY8" fmla="*/ 984252 h 3326473"/>
              <a:gd name="connsiteX9" fmla="*/ 2729404 w 2874604"/>
              <a:gd name="connsiteY9" fmla="*/ 1087431 h 3326473"/>
              <a:gd name="connsiteX10" fmla="*/ 2486813 w 2874604"/>
              <a:gd name="connsiteY10" fmla="*/ 1334974 h 3326473"/>
              <a:gd name="connsiteX11" fmla="*/ 2224099 w 2874604"/>
              <a:gd name="connsiteY11" fmla="*/ 1559826 h 3326473"/>
              <a:gd name="connsiteX12" fmla="*/ 2798485 w 2874604"/>
              <a:gd name="connsiteY12" fmla="*/ 1869294 h 3326473"/>
              <a:gd name="connsiteX13" fmla="*/ 2874604 w 2874604"/>
              <a:gd name="connsiteY13" fmla="*/ 1916765 h 3326473"/>
              <a:gd name="connsiteX14" fmla="*/ 2874604 w 2874604"/>
              <a:gd name="connsiteY14" fmla="*/ 2544508 h 3326473"/>
              <a:gd name="connsiteX15" fmla="*/ 2856095 w 2874604"/>
              <a:gd name="connsiteY15" fmla="*/ 2555939 h 3326473"/>
              <a:gd name="connsiteX16" fmla="*/ 2516153 w 2874604"/>
              <a:gd name="connsiteY16" fmla="*/ 2492568 h 3326473"/>
              <a:gd name="connsiteX17" fmla="*/ 1822916 w 2874604"/>
              <a:gd name="connsiteY17" fmla="*/ 2158780 h 3326473"/>
              <a:gd name="connsiteX18" fmla="*/ 2028149 w 2874604"/>
              <a:gd name="connsiteY18" fmla="*/ 2819911 h 3326473"/>
              <a:gd name="connsiteX19" fmla="*/ 2044323 w 2874604"/>
              <a:gd name="connsiteY19" fmla="*/ 3194701 h 3326473"/>
              <a:gd name="connsiteX20" fmla="*/ 1917762 w 2874604"/>
              <a:gd name="connsiteY20" fmla="*/ 3298821 h 3326473"/>
              <a:gd name="connsiteX21" fmla="*/ 1727324 w 2874604"/>
              <a:gd name="connsiteY21" fmla="*/ 3321766 h 3326473"/>
              <a:gd name="connsiteX22" fmla="*/ 1654798 w 2874604"/>
              <a:gd name="connsiteY22" fmla="*/ 3313116 h 3326473"/>
              <a:gd name="connsiteX23" fmla="*/ 1549048 w 2874604"/>
              <a:gd name="connsiteY23" fmla="*/ 3285285 h 3326473"/>
              <a:gd name="connsiteX24" fmla="*/ 1421295 w 2874604"/>
              <a:gd name="connsiteY24" fmla="*/ 3122934 h 3326473"/>
              <a:gd name="connsiteX25" fmla="*/ 1228474 w 2874604"/>
              <a:gd name="connsiteY25" fmla="*/ 2612935 h 3326473"/>
              <a:gd name="connsiteX26" fmla="*/ 1172996 w 2874604"/>
              <a:gd name="connsiteY26" fmla="*/ 2248676 h 3326473"/>
              <a:gd name="connsiteX27" fmla="*/ 939056 w 2874604"/>
              <a:gd name="connsiteY27" fmla="*/ 2423693 h 3326473"/>
              <a:gd name="connsiteX28" fmla="*/ 626508 w 2874604"/>
              <a:gd name="connsiteY28" fmla="*/ 2619773 h 3326473"/>
              <a:gd name="connsiteX29" fmla="*/ 403788 w 2874604"/>
              <a:gd name="connsiteY29" fmla="*/ 2679450 h 3326473"/>
              <a:gd name="connsiteX30" fmla="*/ 251713 w 2874604"/>
              <a:gd name="connsiteY30" fmla="*/ 2635949 h 3326473"/>
              <a:gd name="connsiteX31" fmla="*/ 84657 w 2874604"/>
              <a:gd name="connsiteY31" fmla="*/ 2484129 h 3326473"/>
              <a:gd name="connsiteX32" fmla="*/ 45791 w 2874604"/>
              <a:gd name="connsiteY32" fmla="*/ 2129460 h 3326473"/>
              <a:gd name="connsiteX33" fmla="*/ 188023 w 2874604"/>
              <a:gd name="connsiteY33" fmla="*/ 1979016 h 3326473"/>
              <a:gd name="connsiteX34" fmla="*/ 722351 w 2874604"/>
              <a:gd name="connsiteY34" fmla="*/ 1667344 h 3326473"/>
              <a:gd name="connsiteX35" fmla="*/ 357836 w 2874604"/>
              <a:gd name="connsiteY35" fmla="*/ 1512266 h 3326473"/>
              <a:gd name="connsiteX36" fmla="*/ 274778 w 2874604"/>
              <a:gd name="connsiteY36" fmla="*/ 1464313 h 3326473"/>
              <a:gd name="connsiteX37" fmla="*/ 211842 w 2874604"/>
              <a:gd name="connsiteY37" fmla="*/ 1439052 h 3326473"/>
              <a:gd name="connsiteX38" fmla="*/ 1031 w 2874604"/>
              <a:gd name="connsiteY38" fmla="*/ 1228747 h 3326473"/>
              <a:gd name="connsiteX39" fmla="*/ 53185 w 2874604"/>
              <a:gd name="connsiteY39" fmla="*/ 1004149 h 3326473"/>
              <a:gd name="connsiteX40" fmla="*/ 110729 w 2874604"/>
              <a:gd name="connsiteY40" fmla="*/ 904480 h 3326473"/>
              <a:gd name="connsiteX41" fmla="*/ 259982 w 2874604"/>
              <a:gd name="connsiteY41" fmla="*/ 780238 h 3326473"/>
              <a:gd name="connsiteX42" fmla="*/ 513356 w 2874604"/>
              <a:gd name="connsiteY42" fmla="*/ 782555 h 3326473"/>
              <a:gd name="connsiteX43" fmla="*/ 1053577 w 2874604"/>
              <a:gd name="connsiteY43" fmla="*/ 1016927 h 3326473"/>
              <a:gd name="connsiteX44" fmla="*/ 963247 w 2874604"/>
              <a:gd name="connsiteY44" fmla="*/ 732215 h 3326473"/>
              <a:gd name="connsiteX45" fmla="*/ 913850 w 2874604"/>
              <a:gd name="connsiteY45" fmla="*/ 338243 h 3326473"/>
              <a:gd name="connsiteX46" fmla="*/ 959923 w 2874604"/>
              <a:gd name="connsiteY46" fmla="*/ 143357 h 3326473"/>
              <a:gd name="connsiteX47" fmla="*/ 1204395 w 2874604"/>
              <a:gd name="connsiteY47" fmla="*/ 7643 h 3326473"/>
              <a:gd name="connsiteX48" fmla="*/ 1299987 w 2874604"/>
              <a:gd name="connsiteY48" fmla="*/ 20 h 33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874604" h="3326473">
                <a:moveTo>
                  <a:pt x="1299987" y="20"/>
                </a:moveTo>
                <a:cubicBezTo>
                  <a:pt x="1390374" y="812"/>
                  <a:pt x="1465431" y="25458"/>
                  <a:pt x="1527725" y="61423"/>
                </a:cubicBezTo>
                <a:cubicBezTo>
                  <a:pt x="1594172" y="99785"/>
                  <a:pt x="1617804" y="135578"/>
                  <a:pt x="1635356" y="201083"/>
                </a:cubicBezTo>
                <a:cubicBezTo>
                  <a:pt x="1812758" y="967963"/>
                  <a:pt x="1812758" y="967963"/>
                  <a:pt x="1812758" y="967963"/>
                </a:cubicBezTo>
                <a:cubicBezTo>
                  <a:pt x="2136526" y="656543"/>
                  <a:pt x="2136526" y="656543"/>
                  <a:pt x="2136526" y="656543"/>
                </a:cubicBezTo>
                <a:cubicBezTo>
                  <a:pt x="2229864" y="533242"/>
                  <a:pt x="2314551" y="482467"/>
                  <a:pt x="2396669" y="474505"/>
                </a:cubicBezTo>
                <a:cubicBezTo>
                  <a:pt x="2478786" y="466544"/>
                  <a:pt x="2558334" y="501395"/>
                  <a:pt x="2628291" y="552859"/>
                </a:cubicBezTo>
                <a:cubicBezTo>
                  <a:pt x="2731471" y="623503"/>
                  <a:pt x="2804938" y="688067"/>
                  <a:pt x="2835591" y="750062"/>
                </a:cubicBezTo>
                <a:cubicBezTo>
                  <a:pt x="2866244" y="812057"/>
                  <a:pt x="2857594" y="884583"/>
                  <a:pt x="2800049" y="984252"/>
                </a:cubicBezTo>
                <a:cubicBezTo>
                  <a:pt x="2771277" y="1034086"/>
                  <a:pt x="2752095" y="1067309"/>
                  <a:pt x="2729404" y="1087431"/>
                </a:cubicBezTo>
                <a:cubicBezTo>
                  <a:pt x="2687530" y="1140776"/>
                  <a:pt x="2681450" y="1170488"/>
                  <a:pt x="2486813" y="1334974"/>
                </a:cubicBezTo>
                <a:cubicBezTo>
                  <a:pt x="2282585" y="1516072"/>
                  <a:pt x="2331479" y="1488929"/>
                  <a:pt x="2224099" y="1559826"/>
                </a:cubicBezTo>
                <a:cubicBezTo>
                  <a:pt x="2798485" y="1869294"/>
                  <a:pt x="2798485" y="1869294"/>
                  <a:pt x="2798485" y="1869294"/>
                </a:cubicBezTo>
                <a:lnTo>
                  <a:pt x="2874604" y="1916765"/>
                </a:lnTo>
                <a:lnTo>
                  <a:pt x="2874604" y="2544508"/>
                </a:lnTo>
                <a:lnTo>
                  <a:pt x="2856095" y="2555939"/>
                </a:lnTo>
                <a:cubicBezTo>
                  <a:pt x="2790589" y="2573491"/>
                  <a:pt x="2675248" y="2562272"/>
                  <a:pt x="2516153" y="2492568"/>
                </a:cubicBezTo>
                <a:cubicBezTo>
                  <a:pt x="1822916" y="2158780"/>
                  <a:pt x="1822916" y="2158780"/>
                  <a:pt x="1822916" y="2158780"/>
                </a:cubicBezTo>
                <a:cubicBezTo>
                  <a:pt x="2028149" y="2819911"/>
                  <a:pt x="2028149" y="2819911"/>
                  <a:pt x="2028149" y="2819911"/>
                </a:cubicBezTo>
                <a:cubicBezTo>
                  <a:pt x="2096477" y="2970102"/>
                  <a:pt x="2101868" y="3095033"/>
                  <a:pt x="2044323" y="3194701"/>
                </a:cubicBezTo>
                <a:cubicBezTo>
                  <a:pt x="2015551" y="3244536"/>
                  <a:pt x="1970167" y="3284780"/>
                  <a:pt x="1917762" y="3298821"/>
                </a:cubicBezTo>
                <a:cubicBezTo>
                  <a:pt x="1855766" y="3329475"/>
                  <a:pt x="1799851" y="3330415"/>
                  <a:pt x="1727324" y="3321766"/>
                </a:cubicBezTo>
                <a:cubicBezTo>
                  <a:pt x="1714223" y="3325276"/>
                  <a:pt x="1684510" y="3319196"/>
                  <a:pt x="1654798" y="3313116"/>
                </a:cubicBezTo>
                <a:cubicBezTo>
                  <a:pt x="1611984" y="3310546"/>
                  <a:pt x="1569170" y="3307977"/>
                  <a:pt x="1549048" y="3285285"/>
                </a:cubicBezTo>
                <a:cubicBezTo>
                  <a:pt x="1502723" y="3269614"/>
                  <a:pt x="1458969" y="3211130"/>
                  <a:pt x="1421295" y="3122934"/>
                </a:cubicBezTo>
                <a:cubicBezTo>
                  <a:pt x="1374030" y="3051348"/>
                  <a:pt x="1311783" y="2871445"/>
                  <a:pt x="1228474" y="2612935"/>
                </a:cubicBezTo>
                <a:cubicBezTo>
                  <a:pt x="1173248" y="2459233"/>
                  <a:pt x="1176507" y="2261776"/>
                  <a:pt x="1172996" y="2248676"/>
                </a:cubicBezTo>
                <a:cubicBezTo>
                  <a:pt x="1137203" y="2272308"/>
                  <a:pt x="1020233" y="2359816"/>
                  <a:pt x="939056" y="2423693"/>
                </a:cubicBezTo>
                <a:cubicBezTo>
                  <a:pt x="899752" y="2434224"/>
                  <a:pt x="786292" y="2534834"/>
                  <a:pt x="626508" y="2619773"/>
                </a:cubicBezTo>
                <a:cubicBezTo>
                  <a:pt x="479825" y="2701201"/>
                  <a:pt x="508597" y="2651367"/>
                  <a:pt x="403788" y="2679450"/>
                </a:cubicBezTo>
                <a:cubicBezTo>
                  <a:pt x="364484" y="2689982"/>
                  <a:pt x="318159" y="2674311"/>
                  <a:pt x="251713" y="2635949"/>
                </a:cubicBezTo>
                <a:cubicBezTo>
                  <a:pt x="172165" y="2601097"/>
                  <a:pt x="128411" y="2542613"/>
                  <a:pt x="84657" y="2484129"/>
                </a:cubicBezTo>
                <a:cubicBezTo>
                  <a:pt x="658" y="2380262"/>
                  <a:pt x="-21345" y="2245741"/>
                  <a:pt x="45791" y="2129460"/>
                </a:cubicBezTo>
                <a:cubicBezTo>
                  <a:pt x="74563" y="2079626"/>
                  <a:pt x="119947" y="2039382"/>
                  <a:pt x="188023" y="1979016"/>
                </a:cubicBezTo>
                <a:cubicBezTo>
                  <a:pt x="501511" y="1838851"/>
                  <a:pt x="484900" y="1829260"/>
                  <a:pt x="722351" y="1667344"/>
                </a:cubicBezTo>
                <a:cubicBezTo>
                  <a:pt x="357836" y="1512266"/>
                  <a:pt x="357836" y="1512266"/>
                  <a:pt x="357836" y="1512266"/>
                </a:cubicBezTo>
                <a:cubicBezTo>
                  <a:pt x="337714" y="1489574"/>
                  <a:pt x="304491" y="1470393"/>
                  <a:pt x="274778" y="1464313"/>
                </a:cubicBezTo>
                <a:cubicBezTo>
                  <a:pt x="258166" y="1454723"/>
                  <a:pt x="228453" y="1448643"/>
                  <a:pt x="211842" y="1439052"/>
                </a:cubicBezTo>
                <a:cubicBezTo>
                  <a:pt x="78949" y="1362327"/>
                  <a:pt x="18583" y="1294253"/>
                  <a:pt x="1031" y="1228747"/>
                </a:cubicBezTo>
                <a:cubicBezTo>
                  <a:pt x="-3420" y="1159732"/>
                  <a:pt x="5230" y="1087206"/>
                  <a:pt x="53185" y="1004149"/>
                </a:cubicBezTo>
                <a:cubicBezTo>
                  <a:pt x="66286" y="1000638"/>
                  <a:pt x="72366" y="970926"/>
                  <a:pt x="110729" y="904480"/>
                </a:cubicBezTo>
                <a:cubicBezTo>
                  <a:pt x="139501" y="854645"/>
                  <a:pt x="184885" y="814401"/>
                  <a:pt x="259982" y="780238"/>
                </a:cubicBezTo>
                <a:cubicBezTo>
                  <a:pt x="335079" y="746074"/>
                  <a:pt x="420707" y="751213"/>
                  <a:pt x="513356" y="782555"/>
                </a:cubicBezTo>
                <a:cubicBezTo>
                  <a:pt x="1053577" y="1016927"/>
                  <a:pt x="1053577" y="1016927"/>
                  <a:pt x="1053577" y="1016927"/>
                </a:cubicBezTo>
                <a:cubicBezTo>
                  <a:pt x="1005372" y="889427"/>
                  <a:pt x="1008883" y="902528"/>
                  <a:pt x="963247" y="732215"/>
                </a:cubicBezTo>
                <a:cubicBezTo>
                  <a:pt x="927203" y="545290"/>
                  <a:pt x="905200" y="410769"/>
                  <a:pt x="913850" y="338243"/>
                </a:cubicBezTo>
                <a:cubicBezTo>
                  <a:pt x="918990" y="252616"/>
                  <a:pt x="931151" y="193191"/>
                  <a:pt x="959923" y="143357"/>
                </a:cubicBezTo>
                <a:cubicBezTo>
                  <a:pt x="994776" y="63810"/>
                  <a:pt x="1082974" y="26136"/>
                  <a:pt x="1204395" y="7643"/>
                </a:cubicBezTo>
                <a:cubicBezTo>
                  <a:pt x="1238026" y="2142"/>
                  <a:pt x="1269858" y="-245"/>
                  <a:pt x="1299987" y="2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F84071-19AF-47F2-8145-862173C1ED66}"/>
              </a:ext>
            </a:extLst>
          </p:cNvPr>
          <p:cNvSpPr txBox="1"/>
          <p:nvPr/>
        </p:nvSpPr>
        <p:spPr>
          <a:xfrm>
            <a:off x="5924550" y="4886325"/>
            <a:ext cx="6143625" cy="19759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N-PDU: </a:t>
            </a:r>
            <a:r>
              <a:rPr lang="es-ES" dirty="0" err="1">
                <a:ea typeface="+mn-lt"/>
                <a:cs typeface="+mn-lt"/>
              </a:rPr>
              <a:t>Unitat</a:t>
            </a:r>
            <a:r>
              <a:rPr lang="es-ES" dirty="0">
                <a:ea typeface="+mn-lt"/>
                <a:cs typeface="+mn-lt"/>
              </a:rPr>
              <a:t> de </a:t>
            </a:r>
            <a:r>
              <a:rPr lang="es-ES" dirty="0" err="1">
                <a:ea typeface="+mn-lt"/>
                <a:cs typeface="+mn-lt"/>
              </a:rPr>
              <a:t>dades</a:t>
            </a:r>
            <a:r>
              <a:rPr lang="es-ES" dirty="0">
                <a:ea typeface="+mn-lt"/>
                <a:cs typeface="+mn-lt"/>
              </a:rPr>
              <a:t> del </a:t>
            </a:r>
            <a:r>
              <a:rPr lang="es-ES" dirty="0" err="1">
                <a:ea typeface="+mn-lt"/>
                <a:cs typeface="+mn-lt"/>
              </a:rPr>
              <a:t>protocol</a:t>
            </a:r>
            <a:r>
              <a:rPr lang="es-ES" dirty="0">
                <a:ea typeface="+mn-lt"/>
                <a:cs typeface="+mn-lt"/>
              </a:rPr>
              <a:t> de la capa N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N-SDU: </a:t>
            </a:r>
            <a:r>
              <a:rPr lang="es-ES" dirty="0" err="1">
                <a:ea typeface="+mn-lt"/>
                <a:cs typeface="+mn-lt"/>
              </a:rPr>
              <a:t>Unitat</a:t>
            </a:r>
            <a:r>
              <a:rPr lang="es-ES" dirty="0">
                <a:ea typeface="+mn-lt"/>
                <a:cs typeface="+mn-lt"/>
              </a:rPr>
              <a:t> de </a:t>
            </a:r>
            <a:r>
              <a:rPr lang="es-ES" dirty="0" err="1">
                <a:ea typeface="+mn-lt"/>
                <a:cs typeface="+mn-lt"/>
              </a:rPr>
              <a:t>dades</a:t>
            </a:r>
            <a:r>
              <a:rPr lang="es-ES" dirty="0">
                <a:ea typeface="+mn-lt"/>
                <a:cs typeface="+mn-lt"/>
              </a:rPr>
              <a:t> de </a:t>
            </a:r>
            <a:r>
              <a:rPr lang="es-ES" dirty="0" err="1">
                <a:ea typeface="+mn-lt"/>
                <a:cs typeface="+mn-lt"/>
              </a:rPr>
              <a:t>servei</a:t>
            </a:r>
            <a:r>
              <a:rPr lang="es-ES" dirty="0">
                <a:ea typeface="+mn-lt"/>
                <a:cs typeface="+mn-lt"/>
              </a:rPr>
              <a:t> de la capa N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N- PCI: </a:t>
            </a:r>
            <a:r>
              <a:rPr lang="es-ES" dirty="0" err="1">
                <a:ea typeface="+mn-lt"/>
                <a:cs typeface="+mn-lt"/>
              </a:rPr>
              <a:t>Informació</a:t>
            </a:r>
            <a:r>
              <a:rPr lang="es-ES" dirty="0">
                <a:ea typeface="+mn-lt"/>
                <a:cs typeface="+mn-lt"/>
              </a:rPr>
              <a:t> de Control de </a:t>
            </a:r>
            <a:r>
              <a:rPr lang="es-ES" dirty="0" err="1">
                <a:ea typeface="+mn-lt"/>
                <a:cs typeface="+mn-lt"/>
              </a:rPr>
              <a:t>Protocol</a:t>
            </a:r>
            <a:r>
              <a:rPr lang="es-ES" dirty="0">
                <a:ea typeface="+mn-lt"/>
                <a:cs typeface="+mn-lt"/>
              </a:rPr>
              <a:t> de la capa N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N- IDU: </a:t>
            </a:r>
            <a:r>
              <a:rPr lang="es-ES" dirty="0" err="1">
                <a:ea typeface="+mn-lt"/>
                <a:cs typeface="+mn-lt"/>
              </a:rPr>
              <a:t>Unitat</a:t>
            </a:r>
            <a:r>
              <a:rPr lang="es-ES" dirty="0">
                <a:ea typeface="+mn-lt"/>
                <a:cs typeface="+mn-lt"/>
              </a:rPr>
              <a:t> de </a:t>
            </a:r>
            <a:r>
              <a:rPr lang="es-ES" dirty="0" err="1">
                <a:ea typeface="+mn-lt"/>
                <a:cs typeface="+mn-lt"/>
              </a:rPr>
              <a:t>dades</a:t>
            </a:r>
            <a:r>
              <a:rPr lang="es-ES" dirty="0">
                <a:ea typeface="+mn-lt"/>
                <a:cs typeface="+mn-lt"/>
              </a:rPr>
              <a:t> de la </a:t>
            </a:r>
            <a:r>
              <a:rPr lang="es-ES" dirty="0" err="1">
                <a:ea typeface="+mn-lt"/>
                <a:cs typeface="+mn-lt"/>
              </a:rPr>
              <a:t>interficie</a:t>
            </a:r>
            <a:endParaRPr lang="es-ES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N- ICI </a:t>
            </a:r>
            <a:r>
              <a:rPr lang="es-ES" dirty="0" err="1">
                <a:ea typeface="+mn-lt"/>
                <a:cs typeface="+mn-lt"/>
              </a:rPr>
              <a:t>Informació</a:t>
            </a:r>
            <a:r>
              <a:rPr lang="es-ES" dirty="0">
                <a:ea typeface="+mn-lt"/>
                <a:cs typeface="+mn-lt"/>
              </a:rPr>
              <a:t> de control de la </a:t>
            </a:r>
            <a:r>
              <a:rPr lang="es-ES" dirty="0" err="1">
                <a:ea typeface="+mn-lt"/>
                <a:cs typeface="+mn-lt"/>
              </a:rPr>
              <a:t>Interficie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54970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_2SEEDS">
      <a:dk1>
        <a:srgbClr val="000000"/>
      </a:dk1>
      <a:lt1>
        <a:srgbClr val="FFFFFF"/>
      </a:lt1>
      <a:dk2>
        <a:srgbClr val="242F41"/>
      </a:dk2>
      <a:lt2>
        <a:srgbClr val="E3E2E8"/>
      </a:lt2>
      <a:accent1>
        <a:srgbClr val="95A91E"/>
      </a:accent1>
      <a:accent2>
        <a:srgbClr val="C39A2F"/>
      </a:accent2>
      <a:accent3>
        <a:srgbClr val="67B22B"/>
      </a:accent3>
      <a:accent4>
        <a:srgbClr val="238AC9"/>
      </a:accent4>
      <a:accent5>
        <a:srgbClr val="3557DB"/>
      </a:accent5>
      <a:accent6>
        <a:srgbClr val="5F40D0"/>
      </a:accent6>
      <a:hlink>
        <a:srgbClr val="796BCD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1119</Words>
  <Application>Microsoft Office PowerPoint</Application>
  <PresentationFormat>Panorámica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Avenir Next LT Pro</vt:lpstr>
      <vt:lpstr>Sagona Book</vt:lpstr>
      <vt:lpstr>The Hand Extrablack</vt:lpstr>
      <vt:lpstr>Wingdings</vt:lpstr>
      <vt:lpstr>BlobVTI</vt:lpstr>
      <vt:lpstr>Repàs del model OSI, TCP/IP i Sockets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Exercici 1</vt:lpstr>
      <vt:lpstr>Exercici 1. Resolució</vt:lpstr>
      <vt:lpstr>Exercici 1. Resolució (II)</vt:lpstr>
      <vt:lpstr>Exercici 1. Resolució (III)</vt:lpstr>
      <vt:lpstr>Exercici 1. Resolució (IV)</vt:lpstr>
      <vt:lpstr>Exercici 2</vt:lpstr>
      <vt:lpstr>Exercici 3</vt:lpstr>
      <vt:lpstr>Exercici 3. Resolució</vt:lpstr>
      <vt:lpstr>Exercici 4</vt:lpstr>
      <vt:lpstr>Exercici 5</vt:lpstr>
      <vt:lpstr>Exemples de sockets</vt:lpstr>
      <vt:lpstr>Exemples de sockets (II)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Manel Lopez</dc:creator>
  <cp:lastModifiedBy>Manuel Lopez De Miguel</cp:lastModifiedBy>
  <cp:revision>324</cp:revision>
  <dcterms:created xsi:type="dcterms:W3CDTF">2020-09-17T16:14:53Z</dcterms:created>
  <dcterms:modified xsi:type="dcterms:W3CDTF">2020-10-05T15:23:41Z</dcterms:modified>
</cp:coreProperties>
</file>