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hau Philomene" charset="1" panose="02000806040000020003"/>
      <p:regular r:id="rId17"/>
    </p:embeddedFont>
    <p:embeddedFont>
      <p:font typeface="HK Modular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  <p:embeddedFont>
      <p:font typeface="Academy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jpeg" Type="http://schemas.openxmlformats.org/officeDocument/2006/relationships/image"/><Relationship Id="rId3" Target="../media/image45.png" Type="http://schemas.openxmlformats.org/officeDocument/2006/relationships/image"/><Relationship Id="rId4" Target="../media/image46.svg" Type="http://schemas.openxmlformats.org/officeDocument/2006/relationships/image"/><Relationship Id="rId5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.pn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https://www.kaggle.com/datasets/katerynameleshenko/cyber-security-indexes" TargetMode="External" Type="http://schemas.openxmlformats.org/officeDocument/2006/relationships/hyperlink"/><Relationship Id="rId7" Target="https://www.kaggle.com/datasets/atharvasoundankar/global-cybersecurity-threats-2015-2024" TargetMode="External" Type="http://schemas.openxmlformats.org/officeDocument/2006/relationships/hyperlink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.pn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8679" y="5752723"/>
            <a:ext cx="8992417" cy="9347806"/>
          </a:xfrm>
          <a:custGeom>
            <a:avLst/>
            <a:gdLst/>
            <a:ahLst/>
            <a:cxnLst/>
            <a:rect r="r" b="b" t="t" l="l"/>
            <a:pathLst>
              <a:path h="9347806" w="8992417">
                <a:moveTo>
                  <a:pt x="0" y="0"/>
                </a:moveTo>
                <a:lnTo>
                  <a:pt x="8992416" y="0"/>
                </a:lnTo>
                <a:lnTo>
                  <a:pt x="8992416" y="9347805"/>
                </a:lnTo>
                <a:lnTo>
                  <a:pt x="0" y="9347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085850"/>
            <a:ext cx="34865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28700" y="9323187"/>
            <a:ext cx="34865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772773" y="9239250"/>
            <a:ext cx="34865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72773" y="1066800"/>
            <a:ext cx="34865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7278350" y="1031675"/>
            <a:ext cx="0" cy="34865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7297400" y="5752723"/>
            <a:ext cx="0" cy="34865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47750" y="5862260"/>
            <a:ext cx="0" cy="34865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47750" y="1028700"/>
            <a:ext cx="0" cy="34865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6823746" y="1899098"/>
            <a:ext cx="0" cy="15031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6804696" y="7088804"/>
            <a:ext cx="0" cy="15031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898068" y="1899098"/>
            <a:ext cx="0" cy="15031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917118" y="7088804"/>
            <a:ext cx="0" cy="15031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5320641" y="8572859"/>
            <a:ext cx="150310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5320641" y="1880048"/>
            <a:ext cx="150310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898068" y="1860998"/>
            <a:ext cx="150310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898068" y="8553809"/>
            <a:ext cx="150310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2524281" y="1467940"/>
            <a:ext cx="12803883" cy="7209694"/>
          </a:xfrm>
          <a:custGeom>
            <a:avLst/>
            <a:gdLst/>
            <a:ahLst/>
            <a:cxnLst/>
            <a:rect r="r" b="b" t="t" l="l"/>
            <a:pathLst>
              <a:path h="7209694" w="12803883">
                <a:moveTo>
                  <a:pt x="0" y="0"/>
                </a:moveTo>
                <a:lnTo>
                  <a:pt x="12803883" y="0"/>
                </a:lnTo>
                <a:lnTo>
                  <a:pt x="12803883" y="7209694"/>
                </a:lnTo>
                <a:lnTo>
                  <a:pt x="0" y="7209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894636" y="7211185"/>
            <a:ext cx="3558654" cy="1227181"/>
          </a:xfrm>
          <a:custGeom>
            <a:avLst/>
            <a:gdLst/>
            <a:ahLst/>
            <a:cxnLst/>
            <a:rect r="r" b="b" t="t" l="l"/>
            <a:pathLst>
              <a:path h="1227181" w="3558654">
                <a:moveTo>
                  <a:pt x="0" y="0"/>
                </a:moveTo>
                <a:lnTo>
                  <a:pt x="3558654" y="0"/>
                </a:lnTo>
                <a:lnTo>
                  <a:pt x="3558654" y="1227181"/>
                </a:lnTo>
                <a:lnTo>
                  <a:pt x="0" y="12271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889" r="0" b="-8889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401172" y="6414804"/>
            <a:ext cx="10479572" cy="1147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4"/>
              </a:lnSpc>
            </a:pPr>
            <a:r>
              <a:rPr lang="en-US" sz="3693">
                <a:solidFill>
                  <a:srgbClr val="C9EFFC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RELACIÓN ENTRE DIGITALIZACIÓN </a:t>
            </a:r>
          </a:p>
          <a:p>
            <a:pPr algn="ctr">
              <a:lnSpc>
                <a:spcPts val="2954"/>
              </a:lnSpc>
            </a:pPr>
            <a:r>
              <a:rPr lang="en-US" sz="3693">
                <a:solidFill>
                  <a:srgbClr val="C9EFFC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Y CIBERSEGURIDAD (2015–2024)</a:t>
            </a:r>
          </a:p>
          <a:p>
            <a:pPr algn="ctr">
              <a:lnSpc>
                <a:spcPts val="2954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-155147" y="2343833"/>
            <a:ext cx="17658220" cy="3605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3"/>
              </a:lnSpc>
            </a:pPr>
            <a:r>
              <a:rPr lang="en-US" sz="8716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¿PROTEGE EL </a:t>
            </a:r>
          </a:p>
          <a:p>
            <a:pPr algn="ctr">
              <a:lnSpc>
                <a:spcPts val="6973"/>
              </a:lnSpc>
            </a:pPr>
            <a:r>
              <a:rPr lang="en-US" sz="8716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DESARROLLO DIGITAL </a:t>
            </a:r>
          </a:p>
          <a:p>
            <a:pPr algn="ctr">
              <a:lnSpc>
                <a:spcPts val="6973"/>
              </a:lnSpc>
              <a:spcBef>
                <a:spcPct val="0"/>
              </a:spcBef>
            </a:pPr>
            <a:r>
              <a:rPr lang="en-US" sz="8716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FRENTE A LAS BRECHAS DE SEGURIDAD?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91916" y="8744309"/>
            <a:ext cx="775900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AUTORÍA: RAQUEL LIMPO MARTÍNEZ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01806" y="9201150"/>
            <a:ext cx="898239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MENTORA: ALANA OLIVIERI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54133" y="9623425"/>
            <a:ext cx="898239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EN BARCELONA A 24 DE ABRIL DE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0771" y="499428"/>
            <a:ext cx="15640331" cy="1080605"/>
          </a:xfrm>
          <a:custGeom>
            <a:avLst/>
            <a:gdLst/>
            <a:ahLst/>
            <a:cxnLst/>
            <a:rect r="r" b="b" t="t" l="l"/>
            <a:pathLst>
              <a:path h="1080605" w="15640331">
                <a:moveTo>
                  <a:pt x="0" y="0"/>
                </a:moveTo>
                <a:lnTo>
                  <a:pt x="15640331" y="0"/>
                </a:lnTo>
                <a:lnTo>
                  <a:pt x="15640331" y="1080604"/>
                </a:lnTo>
                <a:lnTo>
                  <a:pt x="0" y="1080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77033" y="7505653"/>
            <a:ext cx="7315200" cy="353249"/>
          </a:xfrm>
          <a:custGeom>
            <a:avLst/>
            <a:gdLst/>
            <a:ahLst/>
            <a:cxnLst/>
            <a:rect r="r" b="b" t="t" l="l"/>
            <a:pathLst>
              <a:path h="353249" w="7315200">
                <a:moveTo>
                  <a:pt x="0" y="0"/>
                </a:moveTo>
                <a:lnTo>
                  <a:pt x="7315200" y="0"/>
                </a:lnTo>
                <a:lnTo>
                  <a:pt x="7315200" y="353249"/>
                </a:lnTo>
                <a:lnTo>
                  <a:pt x="0" y="353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7495" y="2466905"/>
            <a:ext cx="17273010" cy="440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35975" indent="-511992" lvl="2">
              <a:lnSpc>
                <a:spcPts val="4980"/>
              </a:lnSpc>
              <a:buFont typeface="Arial"/>
              <a:buChar char="⚬"/>
            </a:pPr>
            <a:r>
              <a:rPr lang="en-US" sz="3557">
                <a:solidFill>
                  <a:srgbClr val="C6D8FB"/>
                </a:solidFill>
                <a:latin typeface="Poppins"/>
                <a:ea typeface="Poppins"/>
                <a:cs typeface="Poppins"/>
                <a:sym typeface="Poppins"/>
              </a:rPr>
              <a:t>El desarrollo digital elevado no garantiza por sí solo una protecció</a:t>
            </a:r>
            <a:r>
              <a:rPr lang="en-US" sz="3557">
                <a:solidFill>
                  <a:srgbClr val="C6D8FB"/>
                </a:solidFill>
                <a:latin typeface="Poppins"/>
                <a:ea typeface="Poppins"/>
                <a:cs typeface="Poppins"/>
                <a:sym typeface="Poppins"/>
              </a:rPr>
              <a:t>n eficaz frente a amenazas cibernéticas. </a:t>
            </a:r>
          </a:p>
          <a:p>
            <a:pPr algn="l">
              <a:lnSpc>
                <a:spcPts val="4980"/>
              </a:lnSpc>
            </a:pPr>
          </a:p>
          <a:p>
            <a:pPr algn="l" marL="1535975" indent="-511992" lvl="2">
              <a:lnSpc>
                <a:spcPts val="4980"/>
              </a:lnSpc>
              <a:buFont typeface="Arial"/>
              <a:buChar char="⚬"/>
            </a:pPr>
            <a:r>
              <a:rPr lang="en-US" sz="3557">
                <a:solidFill>
                  <a:srgbClr val="C6D8FB"/>
                </a:solidFill>
                <a:latin typeface="Poppins"/>
                <a:ea typeface="Poppins"/>
                <a:cs typeface="Poppins"/>
                <a:sym typeface="Poppins"/>
              </a:rPr>
              <a:t>Hacen falta</a:t>
            </a:r>
            <a:r>
              <a:rPr lang="en-US" sz="3557">
                <a:solidFill>
                  <a:srgbClr val="C6D8FB"/>
                </a:solidFill>
                <a:latin typeface="Poppins"/>
                <a:ea typeface="Poppins"/>
                <a:cs typeface="Poppins"/>
                <a:sym typeface="Poppins"/>
              </a:rPr>
              <a:t> estrategias nacionales robustas, inversiones continuas en seguridad, y colaboración internacional</a:t>
            </a:r>
          </a:p>
          <a:p>
            <a:pPr algn="l">
              <a:lnSpc>
                <a:spcPts val="4980"/>
              </a:lnSpc>
            </a:pPr>
          </a:p>
          <a:p>
            <a:pPr algn="l" marL="1535975" indent="-511992" lvl="2">
              <a:lnSpc>
                <a:spcPts val="4980"/>
              </a:lnSpc>
              <a:buFont typeface="Arial"/>
              <a:buChar char="⚬"/>
            </a:pPr>
            <a:r>
              <a:rPr lang="en-US" sz="3557">
                <a:solidFill>
                  <a:srgbClr val="C6D8FB"/>
                </a:solidFill>
                <a:latin typeface="Poppins"/>
                <a:ea typeface="Poppins"/>
                <a:cs typeface="Poppins"/>
                <a:sym typeface="Poppins"/>
              </a:rPr>
              <a:t>Recomendaciones: inversión, formación, cooperación internacional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16835" y="585153"/>
            <a:ext cx="13671165" cy="1090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1"/>
              </a:lnSpc>
            </a:pPr>
            <a:r>
              <a:rPr lang="en-US" b="true" sz="7777">
                <a:solidFill>
                  <a:srgbClr val="C9EFFC"/>
                </a:solidFill>
                <a:latin typeface="HK Modular"/>
                <a:ea typeface="HK Modular"/>
                <a:cs typeface="HK Modular"/>
                <a:sym typeface="HK Modular"/>
              </a:rPr>
              <a:t>CONCLUSIÓN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4111239">
            <a:off x="5129648" y="7141329"/>
            <a:ext cx="7630528" cy="7932094"/>
          </a:xfrm>
          <a:custGeom>
            <a:avLst/>
            <a:gdLst/>
            <a:ahLst/>
            <a:cxnLst/>
            <a:rect r="r" b="b" t="t" l="l"/>
            <a:pathLst>
              <a:path h="7932094" w="7630528">
                <a:moveTo>
                  <a:pt x="0" y="0"/>
                </a:moveTo>
                <a:lnTo>
                  <a:pt x="7630528" y="0"/>
                </a:lnTo>
                <a:lnTo>
                  <a:pt x="7630528" y="7932094"/>
                </a:lnTo>
                <a:lnTo>
                  <a:pt x="0" y="79320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36306" y="8401827"/>
            <a:ext cx="11201846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BFEFE"/>
                </a:solidFill>
                <a:latin typeface="Poppins"/>
                <a:ea typeface="Poppins"/>
                <a:cs typeface="Poppins"/>
                <a:sym typeface="Poppins"/>
              </a:rPr>
              <a:t>El desarrollo digital es la autopista. La ciberseguridad, el airbag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6004" y="-286319"/>
            <a:ext cx="18444004" cy="11095545"/>
          </a:xfrm>
          <a:custGeom>
            <a:avLst/>
            <a:gdLst/>
            <a:ahLst/>
            <a:cxnLst/>
            <a:rect r="r" b="b" t="t" l="l"/>
            <a:pathLst>
              <a:path h="11095545" w="18444004">
                <a:moveTo>
                  <a:pt x="0" y="0"/>
                </a:moveTo>
                <a:lnTo>
                  <a:pt x="18444004" y="0"/>
                </a:lnTo>
                <a:lnTo>
                  <a:pt x="18444004" y="11095545"/>
                </a:lnTo>
                <a:lnTo>
                  <a:pt x="0" y="11095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4000"/>
            </a:blip>
            <a:stretch>
              <a:fillRect l="-1053" t="0" r="-1053" b="-92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80701" y="3975908"/>
            <a:ext cx="13726597" cy="157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4"/>
              </a:lnSpc>
              <a:spcBef>
                <a:spcPct val="0"/>
              </a:spcBef>
            </a:pPr>
            <a:r>
              <a:rPr lang="en-US" b="true" sz="7405">
                <a:solidFill>
                  <a:srgbClr val="E9E9E9"/>
                </a:solidFill>
                <a:latin typeface="HK Modular"/>
                <a:ea typeface="HK Modular"/>
                <a:cs typeface="HK Modular"/>
                <a:sym typeface="HK Modular"/>
              </a:rPr>
              <a:t>RONDA DE PREGUNTAS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81526" y="-286319"/>
            <a:ext cx="6217418" cy="4114800"/>
          </a:xfrm>
          <a:custGeom>
            <a:avLst/>
            <a:gdLst/>
            <a:ahLst/>
            <a:cxnLst/>
            <a:rect r="r" b="b" t="t" l="l"/>
            <a:pathLst>
              <a:path h="4114800" w="6217418">
                <a:moveTo>
                  <a:pt x="0" y="0"/>
                </a:moveTo>
                <a:lnTo>
                  <a:pt x="6217417" y="0"/>
                </a:lnTo>
                <a:lnTo>
                  <a:pt x="62174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28633" y="6172200"/>
            <a:ext cx="6217418" cy="4114800"/>
          </a:xfrm>
          <a:custGeom>
            <a:avLst/>
            <a:gdLst/>
            <a:ahLst/>
            <a:cxnLst/>
            <a:rect r="r" b="b" t="t" l="l"/>
            <a:pathLst>
              <a:path h="4114800" w="6217418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34554" y="2057400"/>
            <a:ext cx="6217418" cy="4114800"/>
          </a:xfrm>
          <a:custGeom>
            <a:avLst/>
            <a:gdLst/>
            <a:ahLst/>
            <a:cxnLst/>
            <a:rect r="r" b="b" t="t" l="l"/>
            <a:pathLst>
              <a:path h="4114800" w="6217418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151801">
            <a:off x="-2340589" y="4561432"/>
            <a:ext cx="7916724" cy="8650750"/>
          </a:xfrm>
          <a:custGeom>
            <a:avLst/>
            <a:gdLst/>
            <a:ahLst/>
            <a:cxnLst/>
            <a:rect r="r" b="b" t="t" l="l"/>
            <a:pathLst>
              <a:path h="8650750" w="7916724">
                <a:moveTo>
                  <a:pt x="0" y="0"/>
                </a:moveTo>
                <a:lnTo>
                  <a:pt x="7916724" y="0"/>
                </a:lnTo>
                <a:lnTo>
                  <a:pt x="7916724" y="8650750"/>
                </a:lnTo>
                <a:lnTo>
                  <a:pt x="0" y="86507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58" t="0" r="-2558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394300" y="4114800"/>
            <a:ext cx="6217418" cy="4114800"/>
          </a:xfrm>
          <a:custGeom>
            <a:avLst/>
            <a:gdLst/>
            <a:ahLst/>
            <a:cxnLst/>
            <a:rect r="r" b="b" t="t" l="l"/>
            <a:pathLst>
              <a:path h="4114800" w="6217418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8040620"/>
            <a:ext cx="18288000" cy="121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26"/>
              </a:lnSpc>
              <a:spcBef>
                <a:spcPct val="0"/>
              </a:spcBef>
            </a:pPr>
            <a:r>
              <a:rPr lang="en-US" b="true" sz="10657">
                <a:solidFill>
                  <a:srgbClr val="C9EFFC"/>
                </a:solidFill>
                <a:latin typeface="HK Modular"/>
                <a:ea typeface="HK Modular"/>
                <a:cs typeface="HK Modular"/>
                <a:sym typeface="HK Modular"/>
              </a:rPr>
              <a:t>AGRADECIMIENTOS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02699" y="6448425"/>
            <a:ext cx="13726597" cy="838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4"/>
              </a:lnSpc>
              <a:spcBef>
                <a:spcPct val="0"/>
              </a:spcBef>
            </a:pPr>
            <a:r>
              <a:rPr lang="en-US" b="true" sz="7405">
                <a:solidFill>
                  <a:srgbClr val="FF66C4"/>
                </a:solidFill>
                <a:latin typeface="HK Modular"/>
                <a:ea typeface="HK Modular"/>
                <a:cs typeface="HK Modular"/>
                <a:sym typeface="HK Modular"/>
              </a:rPr>
              <a:t>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866222" y="5409050"/>
            <a:ext cx="2902593" cy="8635037"/>
          </a:xfrm>
          <a:custGeom>
            <a:avLst/>
            <a:gdLst/>
            <a:ahLst/>
            <a:cxnLst/>
            <a:rect r="r" b="b" t="t" l="l"/>
            <a:pathLst>
              <a:path h="8635037" w="2902593">
                <a:moveTo>
                  <a:pt x="0" y="0"/>
                </a:moveTo>
                <a:lnTo>
                  <a:pt x="2902593" y="0"/>
                </a:lnTo>
                <a:lnTo>
                  <a:pt x="2902593" y="8635037"/>
                </a:lnTo>
                <a:lnTo>
                  <a:pt x="0" y="8635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401" t="-1240" r="-69603" b="-1220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25454" y="2681563"/>
            <a:ext cx="4668204" cy="5593709"/>
          </a:xfrm>
          <a:custGeom>
            <a:avLst/>
            <a:gdLst/>
            <a:ahLst/>
            <a:cxnLst/>
            <a:rect r="r" b="b" t="t" l="l"/>
            <a:pathLst>
              <a:path h="5593709" w="4668204">
                <a:moveTo>
                  <a:pt x="0" y="0"/>
                </a:moveTo>
                <a:lnTo>
                  <a:pt x="4668204" y="0"/>
                </a:lnTo>
                <a:lnTo>
                  <a:pt x="4668204" y="5593709"/>
                </a:lnTo>
                <a:lnTo>
                  <a:pt x="0" y="55937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9265" y="3710048"/>
            <a:ext cx="13358653" cy="55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775" indent="-389388" lvl="1">
              <a:lnSpc>
                <a:spcPts val="6420"/>
              </a:lnSpc>
              <a:buFont typeface="Arial"/>
              <a:buChar char="•"/>
            </a:pPr>
            <a:r>
              <a:rPr lang="en-US" sz="3607">
                <a:solidFill>
                  <a:srgbClr val="C9EFFC"/>
                </a:solidFill>
                <a:latin typeface="Poppins"/>
                <a:ea typeface="Poppins"/>
                <a:cs typeface="Poppins"/>
                <a:sym typeface="Poppins"/>
              </a:rPr>
              <a:t>¿Existe relación entre inversión digital y reducción de brechas?</a:t>
            </a:r>
          </a:p>
          <a:p>
            <a:pPr algn="l" marL="778775" indent="-389388" lvl="1">
              <a:lnSpc>
                <a:spcPts val="6420"/>
              </a:lnSpc>
              <a:buFont typeface="Arial"/>
              <a:buChar char="•"/>
            </a:pPr>
            <a:r>
              <a:rPr lang="en-US" sz="3607">
                <a:solidFill>
                  <a:srgbClr val="C9EFFC"/>
                </a:solidFill>
                <a:latin typeface="Poppins"/>
                <a:ea typeface="Poppins"/>
                <a:cs typeface="Poppins"/>
                <a:sym typeface="Poppins"/>
              </a:rPr>
              <a:t>¿Cómo se comportan países con distintos </a:t>
            </a:r>
          </a:p>
          <a:p>
            <a:pPr algn="l">
              <a:lnSpc>
                <a:spcPts val="6420"/>
              </a:lnSpc>
            </a:pPr>
            <a:r>
              <a:rPr lang="en-US" sz="3607">
                <a:solidFill>
                  <a:srgbClr val="C9EFFC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3607">
                <a:solidFill>
                  <a:srgbClr val="C9EFFC"/>
                </a:solidFill>
                <a:latin typeface="Poppins"/>
                <a:ea typeface="Poppins"/>
                <a:cs typeface="Poppins"/>
                <a:sym typeface="Poppins"/>
              </a:rPr>
              <a:t>niveles de desarrollo?</a:t>
            </a:r>
          </a:p>
          <a:p>
            <a:pPr algn="l" marL="778775" indent="-389388" lvl="1">
              <a:lnSpc>
                <a:spcPts val="6420"/>
              </a:lnSpc>
              <a:buFont typeface="Arial"/>
              <a:buChar char="•"/>
            </a:pPr>
            <a:r>
              <a:rPr lang="en-US" sz="3607">
                <a:solidFill>
                  <a:srgbClr val="C9EFFC"/>
                </a:solidFill>
                <a:latin typeface="Poppins"/>
                <a:ea typeface="Poppins"/>
                <a:cs typeface="Poppins"/>
                <a:sym typeface="Poppins"/>
              </a:rPr>
              <a:t>¿Qué nos dicen los datos sobre la preparación </a:t>
            </a:r>
          </a:p>
          <a:p>
            <a:pPr algn="l">
              <a:lnSpc>
                <a:spcPts val="6420"/>
              </a:lnSpc>
            </a:pPr>
            <a:r>
              <a:rPr lang="en-US" sz="3607">
                <a:solidFill>
                  <a:srgbClr val="C9EFFC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3607">
                <a:solidFill>
                  <a:srgbClr val="C9EFFC"/>
                </a:solidFill>
                <a:latin typeface="Poppins"/>
                <a:ea typeface="Poppins"/>
                <a:cs typeface="Poppins"/>
                <a:sym typeface="Poppins"/>
              </a:rPr>
              <a:t>y el riesgo?</a:t>
            </a:r>
          </a:p>
          <a:p>
            <a:pPr algn="l">
              <a:lnSpc>
                <a:spcPts val="462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849681" y="2842066"/>
            <a:ext cx="13244535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6999">
                <a:solidFill>
                  <a:srgbClr val="84A9F3"/>
                </a:solidFill>
                <a:latin typeface="HK Modular"/>
                <a:ea typeface="HK Modular"/>
                <a:cs typeface="HK Modular"/>
                <a:sym typeface="HK Modular"/>
              </a:rPr>
              <a:t>PRINCIPAL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909" y="1285875"/>
            <a:ext cx="11810984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6999">
                <a:solidFill>
                  <a:srgbClr val="C9EFFC"/>
                </a:solidFill>
                <a:latin typeface="HK Modular"/>
                <a:ea typeface="HK Modular"/>
                <a:cs typeface="HK Modular"/>
                <a:sym typeface="HK Modular"/>
              </a:rPr>
              <a:t>O</a:t>
            </a:r>
            <a:r>
              <a:rPr lang="en-US" b="true" sz="6999">
                <a:solidFill>
                  <a:srgbClr val="8BA2E2"/>
                </a:solidFill>
                <a:latin typeface="HK Modular"/>
                <a:ea typeface="HK Modular"/>
                <a:cs typeface="HK Modular"/>
                <a:sym typeface="HK Modular"/>
              </a:rPr>
              <a:t>BJETIVO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6229">
            <a:off x="14367777" y="-685902"/>
            <a:ext cx="6738528" cy="5985320"/>
          </a:xfrm>
          <a:custGeom>
            <a:avLst/>
            <a:gdLst/>
            <a:ahLst/>
            <a:cxnLst/>
            <a:rect r="r" b="b" t="t" l="l"/>
            <a:pathLst>
              <a:path h="5985320" w="6738528">
                <a:moveTo>
                  <a:pt x="0" y="0"/>
                </a:moveTo>
                <a:lnTo>
                  <a:pt x="6738528" y="0"/>
                </a:lnTo>
                <a:lnTo>
                  <a:pt x="6738528" y="5985319"/>
                </a:lnTo>
                <a:lnTo>
                  <a:pt x="0" y="5985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84615">
            <a:off x="-2671580" y="-1455354"/>
            <a:ext cx="5587084" cy="4962580"/>
          </a:xfrm>
          <a:custGeom>
            <a:avLst/>
            <a:gdLst/>
            <a:ahLst/>
            <a:cxnLst/>
            <a:rect r="r" b="b" t="t" l="l"/>
            <a:pathLst>
              <a:path h="4962580" w="5587084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44640" y="3536707"/>
            <a:ext cx="7159777" cy="331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Datasets extraídos de Kaggle:</a:t>
            </a:r>
          </a:p>
          <a:p>
            <a:pPr algn="l" marL="801934" indent="-400967" lvl="1">
              <a:lnSpc>
                <a:spcPts val="5200"/>
              </a:lnSpc>
              <a:buFont typeface="Arial"/>
              <a:buChar char="•"/>
            </a:pPr>
            <a:r>
              <a:rPr lang="en-US" sz="3714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6" tooltip="https://www.kaggle.com/datasets/katerynameleshenko/cyber-security-indexes"/>
              </a:rPr>
              <a:t>Cybersecurity indexes</a:t>
            </a:r>
          </a:p>
          <a:p>
            <a:pPr algn="l" marL="801934" indent="-400967" lvl="1">
              <a:lnSpc>
                <a:spcPts val="5200"/>
              </a:lnSpc>
              <a:buFont typeface="Arial"/>
              <a:buChar char="•"/>
            </a:pPr>
            <a:r>
              <a:rPr lang="en-US" sz="3714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7" tooltip="https://www.kaggle.com/datasets/atharvasoundankar/global-cybersecurity-threats-2015-2024"/>
              </a:rPr>
              <a:t>Global cybersecurity threats 2015-2024</a:t>
            </a:r>
          </a:p>
          <a:p>
            <a:pPr algn="l">
              <a:lnSpc>
                <a:spcPts val="5200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11252530" y="2939326"/>
            <a:ext cx="3621563" cy="333319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304417" y="5255983"/>
            <a:ext cx="3525961" cy="233711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0383217" y="8177137"/>
            <a:ext cx="2978800" cy="83961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1347259">
            <a:off x="14483899" y="5591543"/>
            <a:ext cx="3149468" cy="4047213"/>
          </a:xfrm>
          <a:custGeom>
            <a:avLst/>
            <a:gdLst/>
            <a:ahLst/>
            <a:cxnLst/>
            <a:rect r="r" b="b" t="t" l="l"/>
            <a:pathLst>
              <a:path h="4047213" w="3149468">
                <a:moveTo>
                  <a:pt x="0" y="0"/>
                </a:moveTo>
                <a:lnTo>
                  <a:pt x="3149468" y="0"/>
                </a:lnTo>
                <a:lnTo>
                  <a:pt x="3149468" y="4047214"/>
                </a:lnTo>
                <a:lnTo>
                  <a:pt x="0" y="40472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67273" y="7170856"/>
            <a:ext cx="2915944" cy="2915944"/>
          </a:xfrm>
          <a:custGeom>
            <a:avLst/>
            <a:gdLst/>
            <a:ahLst/>
            <a:cxnLst/>
            <a:rect r="r" b="b" t="t" l="l"/>
            <a:pathLst>
              <a:path h="2915944" w="2915944">
                <a:moveTo>
                  <a:pt x="0" y="0"/>
                </a:moveTo>
                <a:lnTo>
                  <a:pt x="2915944" y="0"/>
                </a:lnTo>
                <a:lnTo>
                  <a:pt x="2915944" y="2915944"/>
                </a:lnTo>
                <a:lnTo>
                  <a:pt x="0" y="29159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005931">
            <a:off x="-2929662" y="4901948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11772" y="755718"/>
            <a:ext cx="10543183" cy="80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7"/>
              </a:lnSpc>
            </a:pPr>
            <a:r>
              <a:rPr lang="en-US" b="true" sz="699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METODOLOGÍA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8159" y="1934121"/>
            <a:ext cx="9834371" cy="189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Fuentes:</a:t>
            </a:r>
            <a:r>
              <a:rPr lang="en-US" sz="3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OCDE, Banco Mundial, Statista, </a:t>
            </a: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GCI, NCSI, CEI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5896619">
            <a:off x="14240303" y="48556"/>
            <a:ext cx="4096606" cy="4131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DATOS → LIMPIEZA → ANÁLISIS → VISUALIZACIÓN → CONCLUSIONES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6229">
            <a:off x="16821942" y="-2245099"/>
            <a:ext cx="6738528" cy="5985320"/>
          </a:xfrm>
          <a:custGeom>
            <a:avLst/>
            <a:gdLst/>
            <a:ahLst/>
            <a:cxnLst/>
            <a:rect r="r" b="b" t="t" l="l"/>
            <a:pathLst>
              <a:path h="5985320" w="6738528">
                <a:moveTo>
                  <a:pt x="0" y="0"/>
                </a:moveTo>
                <a:lnTo>
                  <a:pt x="6738528" y="0"/>
                </a:lnTo>
                <a:lnTo>
                  <a:pt x="6738528" y="5985320"/>
                </a:lnTo>
                <a:lnTo>
                  <a:pt x="0" y="5985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84615">
            <a:off x="-2671580" y="-1455354"/>
            <a:ext cx="5587084" cy="4962580"/>
          </a:xfrm>
          <a:custGeom>
            <a:avLst/>
            <a:gdLst/>
            <a:ahLst/>
            <a:cxnLst/>
            <a:rect r="r" b="b" t="t" l="l"/>
            <a:pathLst>
              <a:path h="4962580" w="5587084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005931">
            <a:off x="13300938" y="4644956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 flipV="true">
            <a:off x="3949025" y="6006467"/>
            <a:ext cx="12971336" cy="52787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92124" y="4972984"/>
            <a:ext cx="3884722" cy="3884722"/>
          </a:xfrm>
          <a:custGeom>
            <a:avLst/>
            <a:gdLst/>
            <a:ahLst/>
            <a:cxnLst/>
            <a:rect r="r" b="b" t="t" l="l"/>
            <a:pathLst>
              <a:path h="3884722" w="3884722">
                <a:moveTo>
                  <a:pt x="0" y="0"/>
                </a:moveTo>
                <a:lnTo>
                  <a:pt x="3884722" y="0"/>
                </a:lnTo>
                <a:lnTo>
                  <a:pt x="3884722" y="3884722"/>
                </a:lnTo>
                <a:lnTo>
                  <a:pt x="0" y="38847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3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H="true" flipV="true">
            <a:off x="4327375" y="7070281"/>
            <a:ext cx="8297213" cy="59945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3846768" y="8205674"/>
            <a:ext cx="12796515" cy="52787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322508" y="4490814"/>
            <a:ext cx="4873106" cy="4966223"/>
          </a:xfrm>
          <a:custGeom>
            <a:avLst/>
            <a:gdLst/>
            <a:ahLst/>
            <a:cxnLst/>
            <a:rect r="r" b="b" t="t" l="l"/>
            <a:pathLst>
              <a:path h="4966223" w="4873106">
                <a:moveTo>
                  <a:pt x="0" y="0"/>
                </a:moveTo>
                <a:lnTo>
                  <a:pt x="4873106" y="0"/>
                </a:lnTo>
                <a:lnTo>
                  <a:pt x="4873106" y="4966223"/>
                </a:lnTo>
                <a:lnTo>
                  <a:pt x="0" y="49662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3000"/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13597" y="3502689"/>
            <a:ext cx="10250050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Los índices que he usado para esta investigación son: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9448" y="985686"/>
            <a:ext cx="15928577" cy="749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7"/>
              </a:lnSpc>
              <a:spcBef>
                <a:spcPct val="0"/>
              </a:spcBef>
            </a:pPr>
            <a:r>
              <a:rPr lang="en-US" b="true" sz="649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¿QUÉ SON LOS INDICES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3885" y="1979324"/>
            <a:ext cx="14201092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b="true" sz="6399">
                <a:solidFill>
                  <a:srgbClr val="A0E0F4"/>
                </a:solidFill>
                <a:latin typeface="HK Modular"/>
                <a:ea typeface="HK Modular"/>
                <a:cs typeface="HK Modular"/>
                <a:sym typeface="HK Modular"/>
              </a:rPr>
              <a:t>DE CIBERSEGURIDAD?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53417" y="6236525"/>
            <a:ext cx="496694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GCI</a:t>
            </a: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(Global Security Index)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38622" y="7371919"/>
            <a:ext cx="6085966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DDL</a:t>
            </a: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(Digital Development Level 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81131" y="8435733"/>
            <a:ext cx="6562151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CEI</a:t>
            </a: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(Cybersecurity Exposure Index)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79571">
            <a:off x="-1764122" y="-761131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7" y="0"/>
                </a:lnTo>
                <a:lnTo>
                  <a:pt x="4632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33302">
            <a:off x="12766020" y="6327257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3" y="0"/>
                </a:lnTo>
                <a:lnTo>
                  <a:pt x="791672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77170" y="320548"/>
            <a:ext cx="13361984" cy="1470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9"/>
              </a:lnSpc>
            </a:pPr>
            <a:r>
              <a:rPr lang="en-US" b="true" sz="5465" spc="153">
                <a:solidFill>
                  <a:srgbClr val="E9E9E9"/>
                </a:solidFill>
                <a:latin typeface="HK Modular"/>
                <a:ea typeface="HK Modular"/>
                <a:cs typeface="HK Modular"/>
                <a:sym typeface="HK Modular"/>
              </a:rPr>
              <a:t>PERFIL DIGITAL Y DE CIBERSEGURIDAD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98" y="7182900"/>
            <a:ext cx="18108662" cy="109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b="true" sz="3060">
                <a:solidFill>
                  <a:srgbClr val="C9EFFC"/>
                </a:solidFill>
                <a:latin typeface="Poppins Bold"/>
                <a:ea typeface="Poppins Bold"/>
                <a:cs typeface="Poppins Bold"/>
                <a:sym typeface="Poppins Bold"/>
              </a:rPr>
              <a:t>Australia destaca por su equilibrio entre digitalización, protección y baja exposición. </a:t>
            </a:r>
          </a:p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b="true" sz="3060">
                <a:solidFill>
                  <a:srgbClr val="C9EFFC"/>
                </a:solidFill>
                <a:latin typeface="Poppins Bold"/>
                <a:ea typeface="Poppins Bold"/>
                <a:cs typeface="Poppins Bold"/>
                <a:sym typeface="Poppins Bold"/>
              </a:rPr>
              <a:t> India y Rusia muestran desequilibrio: altos niveles de riesgo o baja inversión en seguridad.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92151" y="1950414"/>
            <a:ext cx="1213202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C9EFFC"/>
                </a:solidFill>
                <a:latin typeface="HK Modular"/>
                <a:ea typeface="HK Modular"/>
                <a:cs typeface="HK Modular"/>
                <a:sym typeface="HK Modular"/>
              </a:rPr>
              <a:t>Comparativa entre Australia, India y Rusia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88576" y="4198366"/>
            <a:ext cx="17640265" cy="2094781"/>
          </a:xfrm>
          <a:custGeom>
            <a:avLst/>
            <a:gdLst/>
            <a:ahLst/>
            <a:cxnLst/>
            <a:rect r="r" b="b" t="t" l="l"/>
            <a:pathLst>
              <a:path h="2094781" w="17640265">
                <a:moveTo>
                  <a:pt x="0" y="0"/>
                </a:moveTo>
                <a:lnTo>
                  <a:pt x="17640264" y="0"/>
                </a:lnTo>
                <a:lnTo>
                  <a:pt x="17640264" y="2094782"/>
                </a:lnTo>
                <a:lnTo>
                  <a:pt x="0" y="20947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069373">
            <a:off x="-443061" y="7170010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7049" y="146050"/>
            <a:ext cx="2779597" cy="3009406"/>
          </a:xfrm>
          <a:custGeom>
            <a:avLst/>
            <a:gdLst/>
            <a:ahLst/>
            <a:cxnLst/>
            <a:rect r="r" b="b" t="t" l="l"/>
            <a:pathLst>
              <a:path h="3009406" w="2779597">
                <a:moveTo>
                  <a:pt x="0" y="0"/>
                </a:moveTo>
                <a:lnTo>
                  <a:pt x="2779597" y="0"/>
                </a:lnTo>
                <a:lnTo>
                  <a:pt x="2779597" y="3009406"/>
                </a:lnTo>
                <a:lnTo>
                  <a:pt x="0" y="3009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150" y="2508663"/>
            <a:ext cx="13810197" cy="7079997"/>
          </a:xfrm>
          <a:custGeom>
            <a:avLst/>
            <a:gdLst/>
            <a:ahLst/>
            <a:cxnLst/>
            <a:rect r="r" b="b" t="t" l="l"/>
            <a:pathLst>
              <a:path h="7079997" w="13810197">
                <a:moveTo>
                  <a:pt x="0" y="0"/>
                </a:moveTo>
                <a:lnTo>
                  <a:pt x="13810197" y="0"/>
                </a:lnTo>
                <a:lnTo>
                  <a:pt x="13810197" y="7079997"/>
                </a:lnTo>
                <a:lnTo>
                  <a:pt x="0" y="7079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44" t="0" r="-666" b="-231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3805" y="260350"/>
            <a:ext cx="15991533" cy="85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  <a:spcBef>
                <a:spcPct val="0"/>
              </a:spcBef>
            </a:pPr>
            <a:r>
              <a:rPr lang="en-US" sz="6399">
                <a:solidFill>
                  <a:srgbClr val="84A9F3"/>
                </a:solidFill>
                <a:latin typeface="Academy"/>
                <a:ea typeface="Academy"/>
                <a:cs typeface="Academy"/>
                <a:sym typeface="Academy"/>
              </a:rPr>
              <a:t>¿COMPENSA LO QUE INVIERTEN?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4341" y="975995"/>
            <a:ext cx="12745430" cy="1384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4"/>
              </a:lnSpc>
              <a:spcBef>
                <a:spcPct val="0"/>
              </a:spcBef>
            </a:pPr>
            <a:r>
              <a:rPr lang="en-US" sz="3782">
                <a:solidFill>
                  <a:srgbClr val="84A9F3"/>
                </a:solidFill>
                <a:latin typeface="Academy"/>
                <a:ea typeface="Academy"/>
                <a:cs typeface="Academy"/>
                <a:sym typeface="Academy"/>
              </a:rPr>
              <a:t>Análisis de pérdidas económicas frente </a:t>
            </a:r>
          </a:p>
          <a:p>
            <a:pPr algn="ctr">
              <a:lnSpc>
                <a:spcPts val="5294"/>
              </a:lnSpc>
              <a:spcBef>
                <a:spcPct val="0"/>
              </a:spcBef>
            </a:pPr>
            <a:r>
              <a:rPr lang="en-US" sz="3782">
                <a:solidFill>
                  <a:srgbClr val="84A9F3"/>
                </a:solidFill>
                <a:latin typeface="Academy"/>
                <a:ea typeface="Academy"/>
                <a:cs typeface="Academy"/>
                <a:sym typeface="Academy"/>
              </a:rPr>
              <a:t>a inversión digital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4820" y="9073142"/>
            <a:ext cx="889640" cy="42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8"/>
              </a:lnSpc>
              <a:spcBef>
                <a:spcPct val="0"/>
              </a:spcBef>
            </a:pPr>
            <a:r>
              <a:rPr lang="en-US" sz="2384">
                <a:solidFill>
                  <a:srgbClr val="14249E"/>
                </a:solidFill>
                <a:latin typeface="Poppins"/>
                <a:ea typeface="Poppins"/>
                <a:cs typeface="Poppins"/>
                <a:sym typeface="Poppins"/>
              </a:rPr>
              <a:t>7.6x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04751" y="9073142"/>
            <a:ext cx="889640" cy="42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8"/>
              </a:lnSpc>
              <a:spcBef>
                <a:spcPct val="0"/>
              </a:spcBef>
            </a:pPr>
            <a:r>
              <a:rPr lang="en-US" sz="2384">
                <a:solidFill>
                  <a:srgbClr val="14249E"/>
                </a:solidFill>
                <a:latin typeface="Poppins"/>
                <a:ea typeface="Poppins"/>
                <a:cs typeface="Poppins"/>
                <a:sym typeface="Poppins"/>
              </a:rPr>
              <a:t>5.5x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00612" y="9160735"/>
            <a:ext cx="889640" cy="42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8"/>
              </a:lnSpc>
              <a:spcBef>
                <a:spcPct val="0"/>
              </a:spcBef>
            </a:pPr>
            <a:r>
              <a:rPr lang="en-US" sz="2384">
                <a:solidFill>
                  <a:srgbClr val="14249E"/>
                </a:solidFill>
                <a:latin typeface="Poppins"/>
                <a:ea typeface="Poppins"/>
                <a:cs typeface="Poppins"/>
                <a:sym typeface="Poppins"/>
              </a:rPr>
              <a:t>2.4x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069373">
            <a:off x="14407531" y="-1489628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20964" y="1039305"/>
            <a:ext cx="1973473" cy="1202024"/>
          </a:xfrm>
          <a:custGeom>
            <a:avLst/>
            <a:gdLst/>
            <a:ahLst/>
            <a:cxnLst/>
            <a:rect r="r" b="b" t="t" l="l"/>
            <a:pathLst>
              <a:path h="1202024" w="1973473">
                <a:moveTo>
                  <a:pt x="0" y="0"/>
                </a:moveTo>
                <a:lnTo>
                  <a:pt x="1973473" y="0"/>
                </a:lnTo>
                <a:lnTo>
                  <a:pt x="1973473" y="1202024"/>
                </a:lnTo>
                <a:lnTo>
                  <a:pt x="0" y="1202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38649" y="2811221"/>
            <a:ext cx="4158356" cy="6171957"/>
          </a:xfrm>
          <a:custGeom>
            <a:avLst/>
            <a:gdLst/>
            <a:ahLst/>
            <a:cxnLst/>
            <a:rect r="r" b="b" t="t" l="l"/>
            <a:pathLst>
              <a:path h="6171957" w="4158356">
                <a:moveTo>
                  <a:pt x="0" y="0"/>
                </a:moveTo>
                <a:lnTo>
                  <a:pt x="4158356" y="0"/>
                </a:lnTo>
                <a:lnTo>
                  <a:pt x="4158356" y="6171957"/>
                </a:lnTo>
                <a:lnTo>
                  <a:pt x="0" y="61719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0769" y="2811221"/>
            <a:ext cx="4158356" cy="6171957"/>
          </a:xfrm>
          <a:custGeom>
            <a:avLst/>
            <a:gdLst/>
            <a:ahLst/>
            <a:cxnLst/>
            <a:rect r="r" b="b" t="t" l="l"/>
            <a:pathLst>
              <a:path h="6171957" w="4158356">
                <a:moveTo>
                  <a:pt x="0" y="0"/>
                </a:moveTo>
                <a:lnTo>
                  <a:pt x="4158356" y="0"/>
                </a:lnTo>
                <a:lnTo>
                  <a:pt x="4158356" y="6171957"/>
                </a:lnTo>
                <a:lnTo>
                  <a:pt x="0" y="61719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06473" y="2811221"/>
            <a:ext cx="4150641" cy="6171957"/>
          </a:xfrm>
          <a:custGeom>
            <a:avLst/>
            <a:gdLst/>
            <a:ahLst/>
            <a:cxnLst/>
            <a:rect r="r" b="b" t="t" l="l"/>
            <a:pathLst>
              <a:path h="6171957" w="4150641">
                <a:moveTo>
                  <a:pt x="0" y="0"/>
                </a:moveTo>
                <a:lnTo>
                  <a:pt x="4150641" y="0"/>
                </a:lnTo>
                <a:lnTo>
                  <a:pt x="4150641" y="6171957"/>
                </a:lnTo>
                <a:lnTo>
                  <a:pt x="0" y="61719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9742" y="832486"/>
            <a:ext cx="16305191" cy="58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b="true" sz="5099">
                <a:solidFill>
                  <a:srgbClr val="3853A1"/>
                </a:solidFill>
                <a:latin typeface="HK Modular"/>
                <a:ea typeface="HK Modular"/>
                <a:cs typeface="HK Modular"/>
                <a:sym typeface="HK Modular"/>
              </a:rPr>
              <a:t> ¿QUÉ AMENAZAS CIBERNÉTICAS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01978" y="1868917"/>
            <a:ext cx="13322156" cy="687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3"/>
              </a:lnSpc>
              <a:spcBef>
                <a:spcPct val="0"/>
              </a:spcBef>
            </a:pPr>
            <a:r>
              <a:rPr lang="en-US" b="true" sz="6066">
                <a:solidFill>
                  <a:srgbClr val="A0E0F4"/>
                </a:solidFill>
                <a:latin typeface="HK Modular"/>
                <a:ea typeface="HK Modular"/>
                <a:cs typeface="HK Modular"/>
                <a:sym typeface="HK Modular"/>
              </a:rPr>
              <a:t>SON MÁS FRECUENTES?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4034" y="9205232"/>
            <a:ext cx="2328930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India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62245" y="9172575"/>
            <a:ext cx="2697055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Rusia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4863" y="9205232"/>
            <a:ext cx="2717506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Australia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05931">
            <a:off x="-2655605" y="5557164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69373">
            <a:off x="14159778" y="-1245070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92113" y="-219742"/>
            <a:ext cx="2934373" cy="2496885"/>
          </a:xfrm>
          <a:custGeom>
            <a:avLst/>
            <a:gdLst/>
            <a:ahLst/>
            <a:cxnLst/>
            <a:rect r="r" b="b" t="t" l="l"/>
            <a:pathLst>
              <a:path h="2496885" w="2934373">
                <a:moveTo>
                  <a:pt x="0" y="0"/>
                </a:moveTo>
                <a:lnTo>
                  <a:pt x="2934374" y="0"/>
                </a:lnTo>
                <a:lnTo>
                  <a:pt x="2934374" y="2496884"/>
                </a:lnTo>
                <a:lnTo>
                  <a:pt x="0" y="2496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2964" y="2049865"/>
            <a:ext cx="16576721" cy="6672130"/>
          </a:xfrm>
          <a:custGeom>
            <a:avLst/>
            <a:gdLst/>
            <a:ahLst/>
            <a:cxnLst/>
            <a:rect r="r" b="b" t="t" l="l"/>
            <a:pathLst>
              <a:path h="6672130" w="16576721">
                <a:moveTo>
                  <a:pt x="0" y="0"/>
                </a:moveTo>
                <a:lnTo>
                  <a:pt x="16576721" y="0"/>
                </a:lnTo>
                <a:lnTo>
                  <a:pt x="16576721" y="6672131"/>
                </a:lnTo>
                <a:lnTo>
                  <a:pt x="0" y="66721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24532" y="8705243"/>
            <a:ext cx="10405153" cy="102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5"/>
              </a:lnSpc>
            </a:pPr>
            <a:r>
              <a:rPr lang="en-US" sz="2904">
                <a:solidFill>
                  <a:srgbClr val="84A9F3"/>
                </a:solidFill>
                <a:latin typeface="Poppins"/>
                <a:ea typeface="Poppins"/>
                <a:cs typeface="Poppins"/>
                <a:sym typeface="Poppins"/>
              </a:rPr>
              <a:t>• Banca, IT y Educación los sectores más atacados</a:t>
            </a:r>
          </a:p>
          <a:p>
            <a:pPr algn="l">
              <a:lnSpc>
                <a:spcPts val="4065"/>
              </a:lnSpc>
            </a:pPr>
            <a:r>
              <a:rPr lang="en-US" sz="2904">
                <a:solidFill>
                  <a:srgbClr val="84A9F3"/>
                </a:solidFill>
                <a:latin typeface="Poppins"/>
                <a:ea typeface="Poppins"/>
                <a:cs typeface="Poppins"/>
                <a:sym typeface="Poppins"/>
              </a:rPr>
              <a:t>• Datos muy sensibles y poca protección técnica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438" y="480060"/>
            <a:ext cx="15391929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4800">
                <a:solidFill>
                  <a:srgbClr val="A0E0F4"/>
                </a:solidFill>
                <a:latin typeface="HK Modular"/>
                <a:ea typeface="HK Modular"/>
                <a:cs typeface="HK Modular"/>
                <a:sym typeface="HK Modular"/>
              </a:rPr>
              <a:t>¿QUÉ SECTORES ECONÓMICOS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48447"/>
            <a:ext cx="14088528" cy="49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5"/>
              </a:lnSpc>
              <a:spcBef>
                <a:spcPct val="0"/>
              </a:spcBef>
            </a:pPr>
            <a:r>
              <a:rPr lang="en-US" b="true" sz="4294">
                <a:solidFill>
                  <a:srgbClr val="3853A1"/>
                </a:solidFill>
                <a:latin typeface="HK Modular"/>
                <a:ea typeface="HK Modular"/>
                <a:cs typeface="HK Modular"/>
                <a:sym typeface="HK Modular"/>
              </a:rPr>
              <a:t> SUFREN MÁS LOS CIBERATAQUES?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05931">
            <a:off x="-2038351" y="3682557"/>
            <a:ext cx="9169861" cy="9532262"/>
          </a:xfrm>
          <a:custGeom>
            <a:avLst/>
            <a:gdLst/>
            <a:ahLst/>
            <a:cxnLst/>
            <a:rect r="r" b="b" t="t" l="l"/>
            <a:pathLst>
              <a:path h="9532262" w="9169861">
                <a:moveTo>
                  <a:pt x="0" y="0"/>
                </a:moveTo>
                <a:lnTo>
                  <a:pt x="9169860" y="0"/>
                </a:lnTo>
                <a:lnTo>
                  <a:pt x="9169860" y="9532262"/>
                </a:lnTo>
                <a:lnTo>
                  <a:pt x="0" y="9532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69373">
            <a:off x="14727497" y="-1304316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68403" y="6784952"/>
            <a:ext cx="2419597" cy="3502048"/>
          </a:xfrm>
          <a:custGeom>
            <a:avLst/>
            <a:gdLst/>
            <a:ahLst/>
            <a:cxnLst/>
            <a:rect r="r" b="b" t="t" l="l"/>
            <a:pathLst>
              <a:path h="3502048" w="2419597">
                <a:moveTo>
                  <a:pt x="0" y="0"/>
                </a:moveTo>
                <a:lnTo>
                  <a:pt x="2419597" y="0"/>
                </a:lnTo>
                <a:lnTo>
                  <a:pt x="2419597" y="3502048"/>
                </a:lnTo>
                <a:lnTo>
                  <a:pt x="0" y="35020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24330" y="2569388"/>
            <a:ext cx="2330451" cy="6356958"/>
          </a:xfrm>
          <a:custGeom>
            <a:avLst/>
            <a:gdLst/>
            <a:ahLst/>
            <a:cxnLst/>
            <a:rect r="r" b="b" t="t" l="l"/>
            <a:pathLst>
              <a:path h="6356958" w="2330451">
                <a:moveTo>
                  <a:pt x="0" y="0"/>
                </a:moveTo>
                <a:lnTo>
                  <a:pt x="2330452" y="0"/>
                </a:lnTo>
                <a:lnTo>
                  <a:pt x="2330452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603" t="-1328" r="-1755" b="-13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12906" y="2569388"/>
            <a:ext cx="2332731" cy="6356958"/>
          </a:xfrm>
          <a:custGeom>
            <a:avLst/>
            <a:gdLst/>
            <a:ahLst/>
            <a:cxnLst/>
            <a:rect r="r" b="b" t="t" l="l"/>
            <a:pathLst>
              <a:path h="6356958" w="2332731">
                <a:moveTo>
                  <a:pt x="0" y="0"/>
                </a:moveTo>
                <a:lnTo>
                  <a:pt x="2332731" y="0"/>
                </a:lnTo>
                <a:lnTo>
                  <a:pt x="2332731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191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13388" y="2569388"/>
            <a:ext cx="2799149" cy="6356958"/>
          </a:xfrm>
          <a:custGeom>
            <a:avLst/>
            <a:gdLst/>
            <a:ahLst/>
            <a:cxnLst/>
            <a:rect r="r" b="b" t="t" l="l"/>
            <a:pathLst>
              <a:path h="6356958" w="2799149">
                <a:moveTo>
                  <a:pt x="0" y="0"/>
                </a:moveTo>
                <a:lnTo>
                  <a:pt x="2799149" y="0"/>
                </a:lnTo>
                <a:lnTo>
                  <a:pt x="2799149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922" t="0" r="-438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4878" y="586609"/>
            <a:ext cx="17655464" cy="52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  <a:spcBef>
                <a:spcPct val="0"/>
              </a:spcBef>
            </a:pPr>
            <a:r>
              <a:rPr lang="en-US" b="true" sz="4599">
                <a:solidFill>
                  <a:srgbClr val="A0E0F4"/>
                </a:solidFill>
                <a:latin typeface="HK Modular"/>
                <a:ea typeface="HK Modular"/>
                <a:cs typeface="HK Modular"/>
                <a:sym typeface="HK Modular"/>
              </a:rPr>
              <a:t>¿RESPONDEN MEJOR LOS PAÍSES MÁS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878" y="887673"/>
            <a:ext cx="15163867" cy="1041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84A9F3"/>
                </a:solidFill>
                <a:latin typeface="Academy"/>
                <a:ea typeface="Academy"/>
                <a:cs typeface="Academy"/>
                <a:sym typeface="Academy"/>
              </a:rPr>
              <a:t>digitalizados ante ciberataques?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7416" y="9056434"/>
            <a:ext cx="16230600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C9EFFC"/>
                </a:solidFill>
                <a:latin typeface="Poppins"/>
                <a:ea typeface="Poppins"/>
                <a:cs typeface="Poppins"/>
                <a:sym typeface="Poppins"/>
              </a:rPr>
              <a:t>La velocidad de respuesta puede marcar la diferencia entre un incidente contenido o una catástrofe digital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DAGlQehDtlw</dc:identifier>
  <dcterms:modified xsi:type="dcterms:W3CDTF">2011-08-01T06:04:30Z</dcterms:modified>
  <cp:revision>1</cp:revision>
  <dc:title>CYBER</dc:title>
</cp:coreProperties>
</file>