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Raquel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da8d28c9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da8d28c9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Alex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fb6315f7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fb6315f7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ed1aadc4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ed1aadc4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ed1aadc4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ed1aadc4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Raquel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ed1aadc4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ed1aadc4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Raquel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fb6315f7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fb6315f7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Alex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da8d28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da8d28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Alex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fd4617a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fd4617a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Raquel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fd4617a0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fd4617a0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Raquel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fd4617a0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fd4617a0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Raquel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c12bc9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fc12bc9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Alex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ieeevr.org/2019/program/papers.html#papers30" TargetMode="External"/><Relationship Id="rId4" Type="http://schemas.openxmlformats.org/officeDocument/2006/relationships/hyperlink" Target="https://sites.google.com/site/roteiromatrixhistoria" TargetMode="External"/><Relationship Id="rId5" Type="http://schemas.openxmlformats.org/officeDocument/2006/relationships/hyperlink" Target="https://www.pinterest.pt/pin/719731584171497193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8057700" cy="18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Virtual Hand Realism Affects Object Size Perception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 Body-Based Scaling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225250"/>
            <a:ext cx="29223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Authored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Alexandre Oliveira,  93289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Raquel Pinto, 92948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MIECT - IHC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16/5/2021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077275" y="3225250"/>
            <a:ext cx="32847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Information about paper</a:t>
            </a:r>
            <a:r>
              <a:rPr lang="pt-PT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Authors: Nami Ogawa, </a:t>
            </a:r>
            <a:r>
              <a:rPr lang="pt-PT"/>
              <a:t>Takuji Narumi and Michitaka Hirose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( The University of Tokyo)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Publication: 23-27 March, Osaka, Japan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Date: 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Number of pages: 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729450" y="634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Results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729450" y="2018250"/>
            <a:ext cx="3963900" cy="23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These results did not fully support [H4]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 negative correlation was found for the high-realism avatar, as expected, but the opposite was found for medium-realism avatar.</a:t>
            </a:r>
            <a:endParaRPr/>
          </a:p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350" y="2018248"/>
            <a:ext cx="3724925" cy="17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727650" y="59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Conclusion</a:t>
            </a:r>
            <a:endParaRPr/>
          </a:p>
        </p:txBody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727650" y="1521550"/>
            <a:ext cx="8027400" cy="3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results showed that “perceived object sizes are underestimated only when a realistic virtual hand is used in the case where the virtual hand is enlarged”.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lang="pt-PT" sz="1300">
                <a:solidFill>
                  <a:schemeClr val="accent1"/>
                </a:solidFill>
              </a:rPr>
              <a:t>Also, the sense of embodiment (including body ownership) is strongly affected by the realism of the avatar.</a:t>
            </a:r>
            <a:endParaRPr sz="13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end, self-avatar appearances strongly affect how we perceive virtual body and also virtual spaces.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2195100" y="3066275"/>
            <a:ext cx="47538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size of body representation in VR is a fundamental metric to scale the size of objects properly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4335300" y="2388925"/>
            <a:ext cx="473400" cy="61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 rot="10800000">
            <a:off x="2278200" y="3066275"/>
            <a:ext cx="4587600" cy="615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727650" y="601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Bibliografy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727650" y="17763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Paper -&gt; </a:t>
            </a:r>
            <a:r>
              <a:rPr lang="pt-PT" u="sng">
                <a:solidFill>
                  <a:schemeClr val="hlink"/>
                </a:solidFill>
                <a:hlinkClick r:id="rId3"/>
              </a:rPr>
              <a:t>https://ieeevr.org/2019/program/papers.html#papers30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Figure slide 2 -&gt; </a:t>
            </a:r>
            <a:r>
              <a:rPr lang="pt-PT" u="sng">
                <a:solidFill>
                  <a:schemeClr val="hlink"/>
                </a:solidFill>
                <a:hlinkClick r:id="rId4"/>
              </a:rPr>
              <a:t>https://sites.google.com/site/roteiromatrixhistoria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Figure slide 4-&gt; </a:t>
            </a:r>
            <a:r>
              <a:rPr lang="pt-PT" u="sng">
                <a:solidFill>
                  <a:schemeClr val="hlink"/>
                </a:solidFill>
                <a:hlinkClick r:id="rId5"/>
              </a:rPr>
              <a:t>https://www.pinterest.pt/pin/719731584171497193/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585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</a:t>
            </a:r>
            <a:r>
              <a:rPr lang="pt-PT"/>
              <a:t>aper selection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729450" y="1513775"/>
            <a:ext cx="8027400" cy="3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Virtual reality (VR) - “is a computer simulated experience that can be similar to or completely </a:t>
            </a: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different</a:t>
            </a: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from the real world”.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7900" y="3114575"/>
            <a:ext cx="23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Lato"/>
                <a:ea typeface="Lato"/>
                <a:cs typeface="Lato"/>
                <a:sym typeface="Lato"/>
              </a:rPr>
              <a:t>Understand problematics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057450" y="2724925"/>
            <a:ext cx="9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Research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789900" y="3089925"/>
            <a:ext cx="21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Technological innovation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593650" y="4118225"/>
            <a:ext cx="18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100 % </a:t>
            </a:r>
            <a:r>
              <a:rPr lang="pt-PT">
                <a:latin typeface="Lato"/>
                <a:ea typeface="Lato"/>
                <a:cs typeface="Lato"/>
                <a:sym typeface="Lato"/>
              </a:rPr>
              <a:t>Immersive</a:t>
            </a:r>
            <a:r>
              <a:rPr lang="pt-PT">
                <a:latin typeface="Lato"/>
                <a:ea typeface="Lato"/>
                <a:cs typeface="Lato"/>
                <a:sym typeface="Lato"/>
              </a:rPr>
              <a:t> VR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667750" y="4118100"/>
            <a:ext cx="1722300" cy="39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40300" y="3169325"/>
            <a:ext cx="2065200" cy="280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2" name="Google Shape;102;p14"/>
          <p:cNvSpPr/>
          <p:nvPr/>
        </p:nvSpPr>
        <p:spPr>
          <a:xfrm>
            <a:off x="2852300" y="3149775"/>
            <a:ext cx="2065200" cy="280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123600" y="2789875"/>
            <a:ext cx="810600" cy="270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4"/>
          <p:cNvCxnSpPr>
            <a:stCxn id="101" idx="2"/>
            <a:endCxn id="100" idx="0"/>
          </p:cNvCxnSpPr>
          <p:nvPr/>
        </p:nvCxnSpPr>
        <p:spPr>
          <a:xfrm>
            <a:off x="1172900" y="3449825"/>
            <a:ext cx="1356000" cy="66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4"/>
          <p:cNvCxnSpPr>
            <a:stCxn id="103" idx="2"/>
            <a:endCxn id="100" idx="0"/>
          </p:cNvCxnSpPr>
          <p:nvPr/>
        </p:nvCxnSpPr>
        <p:spPr>
          <a:xfrm>
            <a:off x="2528900" y="3060175"/>
            <a:ext cx="0" cy="105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4"/>
          <p:cNvCxnSpPr>
            <a:stCxn id="102" idx="2"/>
            <a:endCxn id="100" idx="0"/>
          </p:cNvCxnSpPr>
          <p:nvPr/>
        </p:nvCxnSpPr>
        <p:spPr>
          <a:xfrm flipH="1">
            <a:off x="2528900" y="3430275"/>
            <a:ext cx="1356000" cy="68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7" name="Google Shape;10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799" y="2323563"/>
            <a:ext cx="3163773" cy="253102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727650" y="59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Introduction of the problem</a:t>
            </a:r>
            <a:endParaRPr/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727650" y="1521550"/>
            <a:ext cx="8027400" cy="3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It is important to identify and analyse the effects of avatars on user perceptions.</a:t>
            </a:r>
            <a:endParaRPr sz="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appearance of virtual hands influences our sense of embodiment.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hand very similar to a human hand we have a stronger sense of ownership of the body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size of the object is affected by the size of the body -&gt; body-based scaling -&gt; Increasing the size of the virtual hand results in decreasing the perceived sizes of objects.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more realistic the virtual hands are, the stronger the sense of ownership of the body, which promotes sizing.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paper is the result of the investigation of the effect of virtual hand realism as the size of a virtual object is perceived based on the size of the virtual hand.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727650" y="59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</a:t>
            </a:r>
            <a:r>
              <a:rPr lang="pt-PT"/>
              <a:t>mportant effects</a:t>
            </a:r>
            <a:endParaRPr/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499050" y="1649225"/>
            <a:ext cx="3982800" cy="3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Effect of Avatar Realism on Self-body Perception: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Rubber hand illusion (RHI)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Virtual hand illusion (VHI)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more similar the avatar is to us, the</a:t>
            </a: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stronger the sense of ownership of the body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realistic virtual forearm increases the sense of ownership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4457150" y="1649225"/>
            <a:ext cx="3982800" cy="31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Effect of Body Representation on Spatial Perception: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 change in body size influences the perception of distances and size in the virtual world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Uncanny Valley effect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3">
            <a:alphaModFix/>
          </a:blip>
          <a:srcRect b="8009" l="22035" r="16273" t="9922"/>
          <a:stretch/>
        </p:blipFill>
        <p:spPr>
          <a:xfrm>
            <a:off x="6859200" y="3261425"/>
            <a:ext cx="1618400" cy="16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4932400" y="4044000"/>
            <a:ext cx="17928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Generic 3DCG virtual hands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727650" y="560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Expected Result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729450" y="1912800"/>
            <a:ext cx="7688700" cy="24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/>
              <a:t>H1 -&gt; The object size is perceived to be smaller with the enlarged virtual hand than with the veridical virtual hand when the virtual hand is realistic.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/>
              <a:t>H2 -&gt; The less realistic the virtual hands, the weaker the sense of body ownership.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/>
              <a:t>H3 -&gt; The less realistic the virtual hands, the less the impact of changes in hand size on the object size estimation.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/>
              <a:t>H4 -&gt; The participants with higher scores of body ownership tend to perceive the object size as smaller when the virtual hand is enlarged.</a:t>
            </a:r>
            <a:endParaRPr sz="1408"/>
          </a:p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727650" y="59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Experiment</a:t>
            </a:r>
            <a:endParaRPr/>
          </a:p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727650" y="1521550"/>
            <a:ext cx="8027400" cy="3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It inverts how the size of a virtual object is perceived based on the size of the virtual hand.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do this, the participants transported cubes to a cylinder and then, using a controller that adjusts the size of the cube, tried to create a cube of the same size.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Participants: 24 people -&gt; 12 men and 12 women (20 to 36 years old).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device they used had the ability to detect the person's hand and arm to create avatars of the same size.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396" y="3082725"/>
            <a:ext cx="4125275" cy="184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 rotWithShape="1">
          <a:blip r:embed="rId4">
            <a:alphaModFix/>
          </a:blip>
          <a:srcRect b="3096" l="2895" r="2479" t="2501"/>
          <a:stretch/>
        </p:blipFill>
        <p:spPr>
          <a:xfrm>
            <a:off x="2028775" y="3100850"/>
            <a:ext cx="1943089" cy="19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727650" y="59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Experiment</a:t>
            </a:r>
            <a:endParaRPr/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727650" y="1521550"/>
            <a:ext cx="3353100" cy="3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Three types of hands: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Realistic hand (High realism).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Robotic hand (Medium realism).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Abstract hand (Low realism).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4897775" y="1612200"/>
            <a:ext cx="3353100" cy="3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Two types of hand sizes: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Veridical size.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Enlarged size.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Cube sizes: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Small (5 cm);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Medium (7.5 cm).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Large (10 cm).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Size-adjustable cube: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1 cm (ascending series) to 15 cm (descending series).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 b="1969" l="6276" r="4318" t="11652"/>
          <a:stretch/>
        </p:blipFill>
        <p:spPr>
          <a:xfrm>
            <a:off x="926175" y="3015825"/>
            <a:ext cx="3154574" cy="18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727650" y="59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Experimental Procedures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727650" y="1369150"/>
            <a:ext cx="7688700" cy="3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Two Parts: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First participants carry randomly sized cubes to a cylinder with virtual hands.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econd with a command the participants adjust the size of the cube.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These tasks have no time limit and for each experiment the difference in size between the cube in the hand and the cube drawn was recorded.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Questionnaire with 9 questions and answers from -3(strongly disagree) to 3 (strongly agree).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22 valid data sets.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550" y="3346872"/>
            <a:ext cx="3813401" cy="1707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727650" y="59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Results</a:t>
            </a:r>
            <a:endParaRPr/>
          </a:p>
        </p:txBody>
      </p: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727650" y="1521550"/>
            <a:ext cx="4732200" cy="3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hand enlargement caused the object to look smaller wi</a:t>
            </a: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 the realistic hand [H1].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less realistic the virtual hands, the less the impact of changes in hand size on the object size estimation [H3].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less realistic the virtual hands, the weaker the sense of body ownership [H2].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Medium level of realism was similar to the high level of realism.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374" y="917750"/>
            <a:ext cx="3427151" cy="19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545" y="3015200"/>
            <a:ext cx="3563980" cy="19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