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B4FE0-CD81-4559-952B-3E218223CD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97C6B-B3AB-48AA-8485-F02F40E92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6D6F78-87FA-422F-9922-32ABF11F9E5D}"/>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FCFD60C2-F1CD-4F43-88C8-A881F7D172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590A6D-995A-4577-9AEB-1CADD53720F2}"/>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53918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B0F9D-1AC8-40B6-AF6A-2C3A77BB42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46DE09-1B1D-4B8D-A0E2-0C5E4E4F4A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DFD934-C5CE-498F-A9D7-A3EDCD6509FB}"/>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200B29B2-1A1E-4DE3-B232-AEFBABA6C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7C74C-7A7F-44F5-B0B5-1F8938F15337}"/>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364913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373B2E-394D-48BC-B37F-5D5FFF0B2C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AFC7C8-DD80-454F-8FC6-12DC1E232A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3F159-B5E3-4AB2-AD20-5E310B3F270D}"/>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D1310ACB-71B1-4677-A6D4-AF56BE94C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BD95D-E7B7-4F60-8D48-50DA93C20893}"/>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264769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EA6F9-1817-4717-B743-CF4E9D0F9A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00713A-2330-4687-89B4-5F71C17ED4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D324E4-0EC5-40EC-9FA0-BFE0B207D38D}"/>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4E17AD8A-BFEA-4222-99D4-202FB2EFD8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410024-A1E2-4138-944A-E1287B60655B}"/>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148623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96B6D-4B12-4064-82EA-A3672BFB7B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C55BCB-84D1-444D-AC9F-C5DD9A5017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C94175-36AD-4D86-B386-47C748029C33}"/>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64586CDB-2316-42D7-B1FA-E31086910A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576E7-0072-4BE3-9D86-B9A99CC56326}"/>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285682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0F6D4-2468-4405-A454-0B031F1A13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B8FB97-831E-44D0-8FEF-14B15ABA9A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6C526B-B7E6-429D-8E0A-BB7408C880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4BF3C0-5AE8-4012-B07A-5B679329D083}"/>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022CDA15-49E9-42DE-B24A-5D2154E634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973458-029F-49D7-AAF9-E4608D42282F}"/>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292337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0990A-680A-4BCE-A026-4541792B71D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AC2481-10C8-40CA-A7B1-644119181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D483A92-029B-48D9-B856-A4C9CF2D94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179FC6-794F-4D20-A055-B9A61DB54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2064396-7F4A-40E2-A07B-492FEE271D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7F1AA5-64B3-41D4-9EBE-8B2FF4524316}"/>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8" name="页脚占位符 7">
            <a:extLst>
              <a:ext uri="{FF2B5EF4-FFF2-40B4-BE49-F238E27FC236}">
                <a16:creationId xmlns:a16="http://schemas.microsoft.com/office/drawing/2014/main" id="{C10CB380-B19E-4AA6-84EB-945FCAC3B1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6E0B25-6363-4967-BF84-2F84391AAAB0}"/>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92606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872C8-DCE1-4165-989D-DEAE59E86B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877BC-5B70-4A96-A3DA-88D690D6C8C0}"/>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4" name="页脚占位符 3">
            <a:extLst>
              <a:ext uri="{FF2B5EF4-FFF2-40B4-BE49-F238E27FC236}">
                <a16:creationId xmlns:a16="http://schemas.microsoft.com/office/drawing/2014/main" id="{DA32BA27-7346-4F95-9657-A0EB43B899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6448D8-2820-4B44-AB4D-1217F9867BD9}"/>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127818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9B8A52-C56D-4D61-BA53-8102291D23F7}"/>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3" name="页脚占位符 2">
            <a:extLst>
              <a:ext uri="{FF2B5EF4-FFF2-40B4-BE49-F238E27FC236}">
                <a16:creationId xmlns:a16="http://schemas.microsoft.com/office/drawing/2014/main" id="{D992131F-7F82-4756-96AF-362ED08731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6696F9C-839C-4CC0-9491-114197D14079}"/>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400221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9A5A1-D204-4860-A370-3CD40D97F2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782EB3-95AB-4E05-A0C8-F30B4F37B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302FB2-C8E8-49D3-A3BF-1701344F1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025C5D-388A-434A-899F-65A66BEAE261}"/>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3AC38B4D-84C6-46EF-84D7-3F376CA7AD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0EACE0-0CF4-429E-99C2-5B60C4FBCD4A}"/>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233943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6273F-549C-40A5-81D3-447F146EDB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7EB648-4053-4371-BDE2-C42235652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E4A822-2149-4799-B4EB-DFDF403CC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530C30-96A3-4AFA-B100-EDF9345FD26F}"/>
              </a:ext>
            </a:extLst>
          </p:cNvPr>
          <p:cNvSpPr>
            <a:spLocks noGrp="1"/>
          </p:cNvSpPr>
          <p:nvPr>
            <p:ph type="dt" sz="half" idx="10"/>
          </p:nvPr>
        </p:nvSpPr>
        <p:spPr/>
        <p:txBody>
          <a:bodyPr/>
          <a:lstStyle/>
          <a:p>
            <a:fld id="{6799A98F-F1EB-4D30-AE07-E6CFC02CA4F6}"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CADB8814-0A89-48D5-A98D-01521DE349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2B2D50-F8C3-4E7F-84C6-7CA897EADE04}"/>
              </a:ext>
            </a:extLst>
          </p:cNvPr>
          <p:cNvSpPr>
            <a:spLocks noGrp="1"/>
          </p:cNvSpPr>
          <p:nvPr>
            <p:ph type="sldNum" sz="quarter" idx="12"/>
          </p:nvPr>
        </p:nvSpPr>
        <p:spPr/>
        <p:txBody>
          <a:body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386629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E37651-1970-40C4-9344-4114FEA6C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C9CD8E-9006-4074-9E79-74A5EEA6A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8F3C83-9057-4ACA-A762-C03263784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9A98F-F1EB-4D30-AE07-E6CFC02CA4F6}"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04CA0F71-3F5E-47D6-ADE0-531AF1427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22EDEB-8319-4CCA-BF35-172CA4280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95A78-6D82-44C4-8F5F-5B0CEA6FB8AA}" type="slidenum">
              <a:rPr lang="zh-CN" altLang="en-US" smtClean="0"/>
              <a:t>‹#›</a:t>
            </a:fld>
            <a:endParaRPr lang="zh-CN" altLang="en-US"/>
          </a:p>
        </p:txBody>
      </p:sp>
    </p:spTree>
    <p:extLst>
      <p:ext uri="{BB962C8B-B14F-4D97-AF65-F5344CB8AC3E}">
        <p14:creationId xmlns:p14="http://schemas.microsoft.com/office/powerpoint/2010/main" val="2988105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5A1EA95B-F0BC-4267-B59E-9D6D3E9ACA0B}"/>
              </a:ext>
            </a:extLst>
          </p:cNvPr>
          <p:cNvSpPr>
            <a:spLocks noGrp="1"/>
          </p:cNvSpPr>
          <p:nvPr>
            <p:ph type="subTitle" idx="1"/>
          </p:nvPr>
        </p:nvSpPr>
        <p:spPr>
          <a:xfrm>
            <a:off x="1524000" y="4874658"/>
            <a:ext cx="9144000" cy="1655762"/>
          </a:xfrm>
        </p:spPr>
        <p:txBody>
          <a:bodyPr>
            <a:normAutofit/>
          </a:bodyPr>
          <a:lstStyle/>
          <a:p>
            <a:pPr indent="457200" algn="l"/>
            <a:r>
              <a:rPr lang="zh-CN" altLang="en-US" dirty="0"/>
              <a:t>通过 </a:t>
            </a:r>
            <a:r>
              <a:rPr lang="en-US" altLang="zh-CN" dirty="0" err="1"/>
              <a:t>Mockdown</a:t>
            </a:r>
            <a:r>
              <a:rPr lang="en-US" altLang="zh-CN" dirty="0"/>
              <a:t> </a:t>
            </a:r>
            <a:r>
              <a:rPr lang="zh-CN" altLang="en-US" dirty="0"/>
              <a:t>会将原有可供辨识、阅读的文字图片内容转为色块，线上即可快速转换处理。根据网站说明，</a:t>
            </a:r>
            <a:r>
              <a:rPr lang="en-US" altLang="zh-CN" dirty="0" err="1"/>
              <a:t>Mockdown</a:t>
            </a:r>
            <a:r>
              <a:rPr lang="en-US" altLang="zh-CN" dirty="0"/>
              <a:t> </a:t>
            </a:r>
            <a:r>
              <a:rPr lang="zh-CN" altLang="en-US" dirty="0"/>
              <a:t>利用人工智能技术来处理画面，机器会自动判断每个区块。</a:t>
            </a:r>
          </a:p>
        </p:txBody>
      </p:sp>
      <p:pic>
        <p:nvPicPr>
          <p:cNvPr id="1026" name="Picture 2" descr="Mockdown">
            <a:extLst>
              <a:ext uri="{FF2B5EF4-FFF2-40B4-BE49-F238E27FC236}">
                <a16:creationId xmlns:a16="http://schemas.microsoft.com/office/drawing/2014/main" id="{681A5D34-9874-49A9-A46E-7CA535581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586" y="1109991"/>
            <a:ext cx="6096000" cy="36004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5B167A5E-D57D-4E5A-B106-5CDC3F0199ED}"/>
              </a:ext>
            </a:extLst>
          </p:cNvPr>
          <p:cNvSpPr>
            <a:spLocks noGrp="1"/>
          </p:cNvSpPr>
          <p:nvPr>
            <p:ph type="ctrTitle"/>
          </p:nvPr>
        </p:nvSpPr>
        <p:spPr>
          <a:xfrm>
            <a:off x="-2039332" y="0"/>
            <a:ext cx="9144000" cy="1109991"/>
          </a:xfrm>
        </p:spPr>
        <p:txBody>
          <a:bodyPr/>
          <a:lstStyle/>
          <a:p>
            <a:r>
              <a:rPr lang="zh-CN" altLang="en-US" dirty="0"/>
              <a:t>一、工具概述</a:t>
            </a:r>
          </a:p>
        </p:txBody>
      </p:sp>
    </p:spTree>
    <p:extLst>
      <p:ext uri="{BB962C8B-B14F-4D97-AF65-F5344CB8AC3E}">
        <p14:creationId xmlns:p14="http://schemas.microsoft.com/office/powerpoint/2010/main" val="184271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0D888C-B08C-40B6-B231-7F21A2A734BF}"/>
              </a:ext>
            </a:extLst>
          </p:cNvPr>
          <p:cNvSpPr>
            <a:spLocks noGrp="1"/>
          </p:cNvSpPr>
          <p:nvPr>
            <p:ph idx="1"/>
          </p:nvPr>
        </p:nvSpPr>
        <p:spPr>
          <a:xfrm>
            <a:off x="517689" y="1043200"/>
            <a:ext cx="10515600" cy="4351338"/>
          </a:xfrm>
        </p:spPr>
        <p:txBody>
          <a:bodyPr/>
          <a:lstStyle/>
          <a:p>
            <a:r>
              <a:rPr lang="zh-CN" altLang="en-US" dirty="0"/>
              <a:t>对于这个查询，解算器尝试为所有找到一个位置锚在每个维度满足限制</a:t>
            </a:r>
            <a:r>
              <a:rPr lang="en-US" altLang="zh-CN" dirty="0"/>
              <a:t>C;</a:t>
            </a:r>
            <a:r>
              <a:rPr lang="zh-CN" altLang="en-US" dirty="0"/>
              <a:t>如果它不能满足所有的约束，它可以自由地设置一些</a:t>
            </a:r>
            <a:r>
              <a:rPr lang="en-US" altLang="zh-CN" dirty="0"/>
              <a:t>bi</a:t>
            </a:r>
            <a:r>
              <a:rPr lang="zh-CN" altLang="en-US" dirty="0"/>
              <a:t>为</a:t>
            </a:r>
            <a:r>
              <a:rPr lang="en-US" altLang="zh-CN" dirty="0"/>
              <a:t>false</a:t>
            </a:r>
            <a:r>
              <a:rPr lang="zh-CN" altLang="en-US" dirty="0"/>
              <a:t>，呈现所有形式为</a:t>
            </a:r>
            <a:r>
              <a:rPr lang="en-US" altLang="zh-CN" dirty="0"/>
              <a:t>bi=&gt;</a:t>
            </a:r>
            <a:r>
              <a:rPr lang="en-US" altLang="zh-CN" dirty="0" err="1"/>
              <a:t>cj</a:t>
            </a:r>
            <a:r>
              <a:rPr lang="en-US" altLang="zh-CN" dirty="0"/>
              <a:t>,</a:t>
            </a:r>
            <a:r>
              <a:rPr lang="zh-CN" altLang="en-US" dirty="0"/>
              <a:t>有效地禁用约束</a:t>
            </a:r>
            <a:r>
              <a:rPr lang="en-US" altLang="zh-CN" dirty="0"/>
              <a:t>c</a:t>
            </a:r>
            <a:r>
              <a:rPr lang="zh-CN" altLang="en-US" dirty="0"/>
              <a:t>。当求解器返回模型</a:t>
            </a:r>
            <a:r>
              <a:rPr lang="en-US" altLang="zh-CN" dirty="0"/>
              <a:t>M</a:t>
            </a:r>
            <a:r>
              <a:rPr lang="zh-CN" altLang="en-US" dirty="0"/>
              <a:t>，计算结果</a:t>
            </a:r>
            <a:r>
              <a:rPr lang="en-US" altLang="zh-CN" dirty="0"/>
              <a:t>C′</a:t>
            </a:r>
            <a:r>
              <a:rPr lang="zh-CN" altLang="en-US" dirty="0"/>
              <a:t>作为所有约束条件的集合，相应的控制变量被设置为</a:t>
            </a:r>
            <a:r>
              <a:rPr lang="en-US" altLang="zh-CN" dirty="0"/>
              <a:t>true</a:t>
            </a:r>
            <a:r>
              <a:rPr lang="zh-CN" altLang="en-US" dirty="0"/>
              <a:t>。这个集合是可满足的，因为通过构造</a:t>
            </a:r>
            <a:r>
              <a:rPr lang="en-US" altLang="zh-CN" dirty="0"/>
              <a:t>ϕ</a:t>
            </a:r>
            <a:r>
              <a:rPr lang="zh-CN" altLang="en-US" dirty="0"/>
              <a:t>，我们知道∀</a:t>
            </a:r>
            <a:r>
              <a:rPr lang="en-US" altLang="zh-CN" dirty="0" err="1"/>
              <a:t>ci∈C</a:t>
            </a:r>
            <a:r>
              <a:rPr lang="en-US" altLang="zh-CN" dirty="0"/>
              <a:t> ‘</a:t>
            </a:r>
            <a:r>
              <a:rPr lang="zh-CN" altLang="en-US" dirty="0"/>
              <a:t>，</a:t>
            </a:r>
            <a:r>
              <a:rPr lang="en-US" altLang="zh-CN" dirty="0"/>
              <a:t>M</a:t>
            </a:r>
            <a:r>
              <a:rPr lang="zh-CN" altLang="en-US" dirty="0"/>
              <a:t>（</a:t>
            </a:r>
            <a:r>
              <a:rPr lang="en-US" altLang="zh-CN" dirty="0" err="1"/>
              <a:t>cj</a:t>
            </a:r>
            <a:r>
              <a:rPr lang="zh-CN" altLang="en-US" dirty="0"/>
              <a:t>）持有，因此我们可以提取用</a:t>
            </a:r>
            <a:r>
              <a:rPr lang="en-US" altLang="zh-CN" dirty="0" err="1"/>
              <a:t>σj</a:t>
            </a:r>
            <a:r>
              <a:rPr lang="en-US" altLang="zh-CN" dirty="0"/>
              <a:t>[x] = M[</a:t>
            </a:r>
            <a:r>
              <a:rPr lang="en-US" altLang="zh-CN" dirty="0" err="1"/>
              <a:t>xj</a:t>
            </a:r>
            <a:r>
              <a:rPr lang="en-US" altLang="zh-CN" dirty="0"/>
              <a:t>]</a:t>
            </a:r>
            <a:r>
              <a:rPr lang="zh-CN" altLang="en-US" dirty="0"/>
              <a:t>对于每个锚点</a:t>
            </a:r>
            <a:r>
              <a:rPr lang="en-US" altLang="zh-CN" dirty="0"/>
              <a:t>x</a:t>
            </a:r>
            <a:r>
              <a:rPr lang="zh-CN" altLang="en-US" dirty="0"/>
              <a:t>替换模型</a:t>
            </a:r>
            <a:r>
              <a:rPr lang="en-US" altLang="zh-CN" dirty="0"/>
              <a:t>M</a:t>
            </a:r>
            <a:r>
              <a:rPr lang="zh-CN" altLang="en-US" dirty="0"/>
              <a:t>中的</a:t>
            </a:r>
            <a:r>
              <a:rPr lang="en-US" altLang="zh-CN" dirty="0" err="1"/>
              <a:t>σj</a:t>
            </a:r>
            <a:r>
              <a:rPr lang="zh-CN" altLang="en-US" dirty="0"/>
              <a:t>，这个集合也是最大值，因为求解器保证将控制变量设置为的总权重最大化，它等于所选约束的总得分。</a:t>
            </a:r>
          </a:p>
        </p:txBody>
      </p:sp>
    </p:spTree>
    <p:extLst>
      <p:ext uri="{BB962C8B-B14F-4D97-AF65-F5344CB8AC3E}">
        <p14:creationId xmlns:p14="http://schemas.microsoft.com/office/powerpoint/2010/main" val="80960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EA718-BFFA-4E40-8372-CD4A2CF6E913}"/>
              </a:ext>
            </a:extLst>
          </p:cNvPr>
          <p:cNvSpPr>
            <a:spLocks noGrp="1"/>
          </p:cNvSpPr>
          <p:nvPr>
            <p:ph type="title"/>
          </p:nvPr>
        </p:nvSpPr>
        <p:spPr/>
        <p:txBody>
          <a:bodyPr/>
          <a:lstStyle/>
          <a:p>
            <a:r>
              <a:rPr lang="en-US" altLang="zh-CN" dirty="0"/>
              <a:t>3.</a:t>
            </a:r>
            <a:r>
              <a:rPr lang="zh-CN" altLang="en-US" dirty="0"/>
              <a:t>代码理解</a:t>
            </a:r>
          </a:p>
        </p:txBody>
      </p:sp>
      <p:sp>
        <p:nvSpPr>
          <p:cNvPr id="3" name="内容占位符 2">
            <a:extLst>
              <a:ext uri="{FF2B5EF4-FFF2-40B4-BE49-F238E27FC236}">
                <a16:creationId xmlns:a16="http://schemas.microsoft.com/office/drawing/2014/main" id="{577EE84F-98D6-492D-86A8-88F7420CDE2A}"/>
              </a:ext>
            </a:extLst>
          </p:cNvPr>
          <p:cNvSpPr>
            <a:spLocks noGrp="1"/>
          </p:cNvSpPr>
          <p:nvPr>
            <p:ph idx="1"/>
          </p:nvPr>
        </p:nvSpPr>
        <p:spPr/>
        <p:txBody>
          <a:bodyPr>
            <a:normAutofit fontScale="92500" lnSpcReduction="20000"/>
          </a:bodyPr>
          <a:lstStyle/>
          <a:p>
            <a:r>
              <a:rPr lang="zh-CN" altLang="en-US" dirty="0"/>
              <a:t>包结构（用于评估目的）</a:t>
            </a:r>
            <a:endParaRPr lang="en-US" altLang="zh-CN" dirty="0"/>
          </a:p>
          <a:p>
            <a:r>
              <a:rPr lang="zh-CN" altLang="en-US" dirty="0"/>
              <a:t>此包的结构如下：</a:t>
            </a:r>
          </a:p>
          <a:p>
            <a:r>
              <a:rPr lang="en-US" altLang="zh-CN" dirty="0"/>
              <a:t>layouts/</a:t>
            </a:r>
            <a:r>
              <a:rPr lang="zh-CN" altLang="en-US" dirty="0"/>
              <a:t>包含与抓取的微观和宏基准标记相对应的 </a:t>
            </a:r>
            <a:r>
              <a:rPr lang="en-US" altLang="zh-CN" dirty="0"/>
              <a:t>json </a:t>
            </a:r>
            <a:r>
              <a:rPr lang="zh-CN" altLang="en-US" dirty="0"/>
              <a:t>文件。</a:t>
            </a:r>
          </a:p>
          <a:p>
            <a:r>
              <a:rPr lang="en-US" altLang="zh-CN" dirty="0"/>
              <a:t>implementation/</a:t>
            </a:r>
            <a:r>
              <a:rPr lang="zh-CN" altLang="en-US" dirty="0"/>
              <a:t>包含源代码，以及用于重新生成实验原始数据的运行器脚本。</a:t>
            </a:r>
          </a:p>
          <a:p>
            <a:r>
              <a:rPr lang="zh-CN" altLang="en-US" dirty="0"/>
              <a:t>我们的主工具在并有安装说明自己的文件。</a:t>
            </a:r>
            <a:r>
              <a:rPr lang="en-US" altLang="zh-CN" dirty="0" err="1"/>
              <a:t>Mockdown</a:t>
            </a:r>
            <a:r>
              <a:rPr lang="zh-CN" altLang="en-US" dirty="0"/>
              <a:t>可以通过命令行运行，也可以作为本地主机上的服务器运行。其中，命令行最容易使用</a:t>
            </a:r>
            <a:r>
              <a:rPr lang="en-US" altLang="zh-CN" dirty="0"/>
              <a:t>;</a:t>
            </a:r>
            <a:r>
              <a:rPr lang="zh-CN" altLang="en-US" dirty="0"/>
              <a:t>为了便于使用，请从 </a:t>
            </a:r>
            <a:r>
              <a:rPr lang="en-US" altLang="zh-CN" dirty="0" err="1"/>
              <a:t>Mockdown</a:t>
            </a:r>
            <a:r>
              <a:rPr lang="en-US" altLang="zh-CN" dirty="0"/>
              <a:t> </a:t>
            </a:r>
            <a:r>
              <a:rPr lang="zh-CN" altLang="en-US" dirty="0"/>
              <a:t>目录中的 </a:t>
            </a:r>
            <a:r>
              <a:rPr lang="en-US" altLang="zh-CN" dirty="0" err="1"/>
              <a:t>pipenv</a:t>
            </a:r>
            <a:r>
              <a:rPr lang="en-US" altLang="zh-CN" dirty="0"/>
              <a:t> shell </a:t>
            </a:r>
            <a:r>
              <a:rPr lang="zh-CN" altLang="en-US" dirty="0"/>
              <a:t>运行。</a:t>
            </a:r>
            <a:r>
              <a:rPr lang="en-US" altLang="zh-CN" dirty="0"/>
              <a:t>implementation/</a:t>
            </a:r>
            <a:r>
              <a:rPr lang="en-US" altLang="zh-CN" dirty="0" err="1"/>
              <a:t>mockdown</a:t>
            </a:r>
            <a:r>
              <a:rPr lang="en-US" altLang="zh-CN" dirty="0"/>
              <a:t>/</a:t>
            </a:r>
            <a:r>
              <a:rPr lang="en-US" altLang="zh-CN" dirty="0" err="1"/>
              <a:t>README.mdtests</a:t>
            </a:r>
            <a:r>
              <a:rPr lang="en-US" altLang="zh-CN" dirty="0"/>
              <a:t>/tests/</a:t>
            </a:r>
            <a:r>
              <a:rPr lang="en-US" altLang="zh-CN" dirty="0" err="1"/>
              <a:t>inferui</a:t>
            </a:r>
            <a:r>
              <a:rPr lang="en-US" altLang="zh-CN" dirty="0"/>
              <a:t>/</a:t>
            </a:r>
            <a:r>
              <a:rPr lang="en-US" altLang="zh-CN" dirty="0" err="1"/>
              <a:t>onetwo.jsonmockdown</a:t>
            </a:r>
            <a:r>
              <a:rPr lang="en-US" altLang="zh-CN" dirty="0"/>
              <a:t> run --help</a:t>
            </a:r>
          </a:p>
          <a:p>
            <a:r>
              <a:rPr lang="zh-CN" altLang="en-US" dirty="0"/>
              <a:t>我们的网站布局后端可以使用，目前手动抓取布局，该过程在下方位置进行了详细介绍：</a:t>
            </a:r>
            <a:r>
              <a:rPr lang="en-US" altLang="zh-CN" dirty="0"/>
              <a:t>implementation/web/npmweb/README.md</a:t>
            </a:r>
            <a:endParaRPr lang="zh-CN" altLang="en-US" dirty="0"/>
          </a:p>
        </p:txBody>
      </p:sp>
    </p:spTree>
    <p:extLst>
      <p:ext uri="{BB962C8B-B14F-4D97-AF65-F5344CB8AC3E}">
        <p14:creationId xmlns:p14="http://schemas.microsoft.com/office/powerpoint/2010/main" val="83128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E57A9C-EB43-4036-BE53-31603D5A2926}"/>
              </a:ext>
            </a:extLst>
          </p:cNvPr>
          <p:cNvSpPr>
            <a:spLocks noGrp="1"/>
          </p:cNvSpPr>
          <p:nvPr>
            <p:ph idx="1"/>
          </p:nvPr>
        </p:nvSpPr>
        <p:spPr>
          <a:xfrm>
            <a:off x="395140" y="223067"/>
            <a:ext cx="10515600" cy="6634933"/>
          </a:xfrm>
        </p:spPr>
        <p:txBody>
          <a:bodyPr>
            <a:normAutofit/>
          </a:bodyPr>
          <a:lstStyle/>
          <a:p>
            <a:r>
              <a:rPr lang="zh-CN" altLang="en-US" b="1" dirty="0"/>
              <a:t>捕获：</a:t>
            </a:r>
            <a:r>
              <a:rPr lang="zh-CN" altLang="en-US" dirty="0"/>
              <a:t>捕获很复杂，因为我无法让 </a:t>
            </a:r>
            <a:r>
              <a:rPr lang="en-US" altLang="zh-CN" dirty="0"/>
              <a:t>Node </a:t>
            </a:r>
            <a:r>
              <a:rPr lang="zh-CN" altLang="en-US" dirty="0"/>
              <a:t>打开浏览器窗口。因此，我们将使用自动模拟编译为独立脚本，并从浏览器控制台运行此脚本。</a:t>
            </a:r>
            <a:r>
              <a:rPr lang="en-US" altLang="zh-CN" dirty="0" err="1"/>
              <a:t>npm</a:t>
            </a:r>
            <a:r>
              <a:rPr lang="en-US" altLang="zh-CN" dirty="0"/>
              <a:t> run-script browser</a:t>
            </a:r>
          </a:p>
          <a:p>
            <a:pPr marL="0" indent="0">
              <a:buNone/>
            </a:pPr>
            <a:r>
              <a:rPr lang="zh-CN" altLang="en-US" dirty="0"/>
              <a:t>此脚本需要专门针：对每个基准测试。特别是通过以下方式进行编辑：</a:t>
            </a:r>
            <a:r>
              <a:rPr lang="en-US" altLang="zh-CN" dirty="0" err="1"/>
              <a:t>Bench.ts</a:t>
            </a:r>
            <a:r>
              <a:rPr lang="zh-CN" altLang="en-US" dirty="0"/>
              <a:t>。确保文件底部的挂钩调用正确的基准测试函数，即其中一个函数。</a:t>
            </a:r>
            <a:r>
              <a:rPr lang="en-US" altLang="zh-CN" dirty="0" err="1"/>
              <a:t>runXXX</a:t>
            </a:r>
            <a:endParaRPr lang="en-US" altLang="zh-CN" dirty="0"/>
          </a:p>
          <a:p>
            <a:r>
              <a:rPr lang="zh-CN" altLang="en-US" dirty="0"/>
              <a:t>确保基准测试函数打开了正确的文件。它目前专门针对我的本地路径。要编辑的变量位于函数中。</a:t>
            </a:r>
            <a:r>
              <a:rPr lang="en-US" altLang="zh-CN" dirty="0"/>
              <a:t>const </a:t>
            </a:r>
            <a:r>
              <a:rPr lang="en-US" altLang="zh-CN" dirty="0" err="1"/>
              <a:t>url</a:t>
            </a:r>
            <a:r>
              <a:rPr lang="en-US" altLang="zh-CN" dirty="0"/>
              <a:t> = ...</a:t>
            </a:r>
            <a:r>
              <a:rPr lang="en-US" altLang="zh-CN" dirty="0" err="1"/>
              <a:t>runXXX</a:t>
            </a:r>
            <a:endParaRPr lang="en-US" altLang="zh-CN" dirty="0"/>
          </a:p>
          <a:p>
            <a:r>
              <a:rPr lang="zh-CN" altLang="en-US" dirty="0"/>
              <a:t>完成此操作后，运行 ，该操作将复制到剪贴板中的独立脚本中。然后，打开 </a:t>
            </a:r>
            <a:r>
              <a:rPr lang="en-US" altLang="zh-CN" dirty="0"/>
              <a:t>Web </a:t>
            </a:r>
            <a:r>
              <a:rPr lang="zh-CN" altLang="en-US" dirty="0"/>
              <a:t>浏览器控制台并将输出复制粘贴到控制台中。在弹出多个弹出窗口后，基准测试结果将显示在控制台中。</a:t>
            </a:r>
            <a:r>
              <a:rPr lang="en-US" altLang="zh-CN" dirty="0" err="1"/>
              <a:t>npm</a:t>
            </a:r>
            <a:r>
              <a:rPr lang="en-US" altLang="zh-CN" dirty="0"/>
              <a:t> run-script </a:t>
            </a:r>
            <a:r>
              <a:rPr lang="en-US" altLang="zh-CN" dirty="0" err="1"/>
              <a:t>browserBench.ts</a:t>
            </a:r>
            <a:endParaRPr lang="en-US" altLang="zh-CN" dirty="0"/>
          </a:p>
          <a:p>
            <a:r>
              <a:rPr lang="zh-CN" altLang="en-US" dirty="0"/>
              <a:t>将此结果复制粘贴到子目录中的新 </a:t>
            </a:r>
            <a:r>
              <a:rPr lang="en-US" altLang="zh-CN" dirty="0"/>
              <a:t>JSON </a:t>
            </a:r>
            <a:r>
              <a:rPr lang="zh-CN" altLang="en-US" dirty="0"/>
              <a:t>文件中，并根据需要指定名称。</a:t>
            </a:r>
            <a:r>
              <a:rPr lang="en-US" altLang="zh-CN" dirty="0"/>
              <a:t>bench-cache/</a:t>
            </a:r>
            <a:endParaRPr lang="zh-CN" altLang="en-US" dirty="0"/>
          </a:p>
        </p:txBody>
      </p:sp>
    </p:spTree>
    <p:extLst>
      <p:ext uri="{BB962C8B-B14F-4D97-AF65-F5344CB8AC3E}">
        <p14:creationId xmlns:p14="http://schemas.microsoft.com/office/powerpoint/2010/main" val="125890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E685-ECE5-4884-BD99-1776A286BB07}"/>
              </a:ext>
            </a:extLst>
          </p:cNvPr>
          <p:cNvSpPr>
            <a:spLocks noGrp="1"/>
          </p:cNvSpPr>
          <p:nvPr>
            <p:ph type="title"/>
          </p:nvPr>
        </p:nvSpPr>
        <p:spPr/>
        <p:txBody>
          <a:bodyPr/>
          <a:lstStyle/>
          <a:p>
            <a:r>
              <a:rPr lang="zh-CN" altLang="en-US" dirty="0"/>
              <a:t>评估</a:t>
            </a:r>
          </a:p>
        </p:txBody>
      </p:sp>
      <p:sp>
        <p:nvSpPr>
          <p:cNvPr id="3" name="内容占位符 2">
            <a:extLst>
              <a:ext uri="{FF2B5EF4-FFF2-40B4-BE49-F238E27FC236}">
                <a16:creationId xmlns:a16="http://schemas.microsoft.com/office/drawing/2014/main" id="{0B36640A-6810-434B-9CD6-AC52C9DEE219}"/>
              </a:ext>
            </a:extLst>
          </p:cNvPr>
          <p:cNvSpPr>
            <a:spLocks noGrp="1"/>
          </p:cNvSpPr>
          <p:nvPr>
            <p:ph idx="1"/>
          </p:nvPr>
        </p:nvSpPr>
        <p:spPr>
          <a:xfrm>
            <a:off x="668518" y="1690688"/>
            <a:ext cx="10515600" cy="4351338"/>
          </a:xfrm>
        </p:spPr>
        <p:txBody>
          <a:bodyPr/>
          <a:lstStyle/>
          <a:p>
            <a:r>
              <a:rPr lang="zh-CN" altLang="en-US" dirty="0"/>
              <a:t>只要当前正在运行，并且网站已被捕获到 中的文件中。输出是规范化 </a:t>
            </a:r>
            <a:r>
              <a:rPr lang="en-US" altLang="zh-CN" dirty="0"/>
              <a:t>RMS </a:t>
            </a:r>
            <a:r>
              <a:rPr lang="zh-CN" altLang="en-US" dirty="0"/>
              <a:t>值的列表，其中每个条目都是训练集的特定新宽度，并且是训练集中树木的平均规范化 </a:t>
            </a:r>
            <a:r>
              <a:rPr lang="en-US" altLang="zh-CN" dirty="0"/>
              <a:t>RMS</a:t>
            </a:r>
            <a:r>
              <a:rPr lang="zh-CN" altLang="en-US" dirty="0"/>
              <a:t>。</a:t>
            </a:r>
            <a:r>
              <a:rPr lang="en-US" altLang="zh-CN" dirty="0" err="1"/>
              <a:t>mockdownbench</a:t>
            </a:r>
            <a:r>
              <a:rPr lang="en-US" altLang="zh-CN" dirty="0"/>
              <a:t>-cache/</a:t>
            </a:r>
            <a:r>
              <a:rPr lang="en-US" altLang="zh-CN" dirty="0" err="1"/>
              <a:t>npm</a:t>
            </a:r>
            <a:r>
              <a:rPr lang="en-US" altLang="zh-CN" dirty="0"/>
              <a:t> run-script mock -- --</a:t>
            </a:r>
            <a:r>
              <a:rPr lang="en-US" altLang="zh-CN" dirty="0" err="1"/>
              <a:t>fp</a:t>
            </a:r>
            <a:r>
              <a:rPr lang="en-US" altLang="zh-CN" dirty="0"/>
              <a:t>='&lt;</a:t>
            </a:r>
            <a:r>
              <a:rPr lang="en-US" altLang="zh-CN" dirty="0" err="1"/>
              <a:t>captured_file.json</a:t>
            </a:r>
            <a:r>
              <a:rPr lang="en-US" altLang="zh-CN" dirty="0"/>
              <a:t>&gt;' --filter='&lt;base, none, </a:t>
            </a:r>
            <a:r>
              <a:rPr lang="en-US" altLang="zh-CN" dirty="0" err="1"/>
              <a:t>hier</a:t>
            </a:r>
            <a:r>
              <a:rPr lang="en-US" altLang="zh-CN" dirty="0"/>
              <a:t>&gt;' --range &lt;</a:t>
            </a:r>
            <a:r>
              <a:rPr lang="en-US" altLang="zh-CN" dirty="0" err="1"/>
              <a:t>low_width</a:t>
            </a:r>
            <a:r>
              <a:rPr lang="en-US" altLang="zh-CN" dirty="0"/>
              <a:t>&gt; &lt;</a:t>
            </a:r>
            <a:r>
              <a:rPr lang="en-US" altLang="zh-CN" dirty="0" err="1"/>
              <a:t>high_width</a:t>
            </a:r>
            <a:r>
              <a:rPr lang="en-US" altLang="zh-CN" dirty="0"/>
              <a:t>&gt;</a:t>
            </a:r>
            <a:r>
              <a:rPr lang="en-US" altLang="zh-CN" dirty="0" err="1"/>
              <a:t>npm</a:t>
            </a:r>
            <a:r>
              <a:rPr lang="en-US" altLang="zh-CN" dirty="0"/>
              <a:t> run-script mock -- --</a:t>
            </a:r>
            <a:r>
              <a:rPr lang="en-US" altLang="zh-CN" dirty="0" err="1"/>
              <a:t>fp</a:t>
            </a:r>
            <a:r>
              <a:rPr lang="en-US" altLang="zh-CN" dirty="0"/>
              <a:t>='yoga-</a:t>
            </a:r>
            <a:r>
              <a:rPr lang="en-US" altLang="zh-CN" dirty="0" err="1"/>
              <a:t>empty.json</a:t>
            </a:r>
            <a:r>
              <a:rPr lang="en-US" altLang="zh-CN" dirty="0"/>
              <a:t>' --filter='base' --range 400 900xy</a:t>
            </a:r>
            <a:endParaRPr lang="zh-CN" altLang="en-US" dirty="0"/>
          </a:p>
        </p:txBody>
      </p:sp>
    </p:spTree>
    <p:extLst>
      <p:ext uri="{BB962C8B-B14F-4D97-AF65-F5344CB8AC3E}">
        <p14:creationId xmlns:p14="http://schemas.microsoft.com/office/powerpoint/2010/main" val="74572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B28B-19E3-4CF2-B9EA-D956A039D802}"/>
              </a:ext>
            </a:extLst>
          </p:cNvPr>
          <p:cNvSpPr>
            <a:spLocks noGrp="1"/>
          </p:cNvSpPr>
          <p:nvPr>
            <p:ph type="title"/>
          </p:nvPr>
        </p:nvSpPr>
        <p:spPr/>
        <p:txBody>
          <a:bodyPr>
            <a:normAutofit/>
          </a:bodyPr>
          <a:lstStyle/>
          <a:p>
            <a:r>
              <a:rPr lang="zh-CN" altLang="en-US" sz="2800" dirty="0"/>
              <a:t>开启 </a:t>
            </a:r>
            <a:r>
              <a:rPr lang="en-US" altLang="zh-CN" sz="2800" dirty="0" err="1"/>
              <a:t>Mockdown</a:t>
            </a:r>
            <a:r>
              <a:rPr lang="en-US" altLang="zh-CN" sz="2800" dirty="0"/>
              <a:t> </a:t>
            </a:r>
            <a:r>
              <a:rPr lang="zh-CN" altLang="en-US" sz="2800" dirty="0"/>
              <a:t>网站后，通过中间蓝色框将用户界面（</a:t>
            </a:r>
            <a:r>
              <a:rPr lang="en-US" altLang="zh-CN" sz="2800" dirty="0"/>
              <a:t>UI</a:t>
            </a:r>
            <a:r>
              <a:rPr lang="zh-CN" altLang="en-US" sz="2800" dirty="0"/>
              <a:t>）图片上传即可。</a:t>
            </a:r>
          </a:p>
        </p:txBody>
      </p:sp>
      <p:pic>
        <p:nvPicPr>
          <p:cNvPr id="2050" name="Picture 2" descr="Mockdown">
            <a:extLst>
              <a:ext uri="{FF2B5EF4-FFF2-40B4-BE49-F238E27FC236}">
                <a16:creationId xmlns:a16="http://schemas.microsoft.com/office/drawing/2014/main" id="{92636D26-08C6-4F9F-846F-A613B1E859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891506"/>
            <a:ext cx="60960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19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5A38E-FB2E-44CC-B1CC-9CE4AD68F8A9}"/>
              </a:ext>
            </a:extLst>
          </p:cNvPr>
          <p:cNvSpPr>
            <a:spLocks noGrp="1"/>
          </p:cNvSpPr>
          <p:nvPr>
            <p:ph type="title"/>
          </p:nvPr>
        </p:nvSpPr>
        <p:spPr/>
        <p:txBody>
          <a:bodyPr>
            <a:noAutofit/>
          </a:bodyPr>
          <a:lstStyle/>
          <a:p>
            <a:r>
              <a:rPr lang="zh-CN" altLang="en-US" sz="3200" dirty="0"/>
              <a:t>上传后需要一段等待时间，</a:t>
            </a:r>
            <a:r>
              <a:rPr lang="en-US" altLang="zh-CN" sz="3200" dirty="0" err="1"/>
              <a:t>Mockdown</a:t>
            </a:r>
            <a:r>
              <a:rPr lang="en-US" altLang="zh-CN" sz="3200" dirty="0"/>
              <a:t> </a:t>
            </a:r>
            <a:r>
              <a:rPr lang="zh-CN" altLang="en-US" sz="3200" dirty="0"/>
              <a:t>会开始分析、判断图片中的每个区块，再将它们转换为色块，自动绘制出使用者需要的 </a:t>
            </a:r>
            <a:r>
              <a:rPr lang="en-US" altLang="zh-CN" sz="3200" dirty="0"/>
              <a:t>Mockups</a:t>
            </a:r>
            <a:r>
              <a:rPr lang="zh-CN" altLang="en-US" sz="3200" dirty="0"/>
              <a:t>。</a:t>
            </a:r>
          </a:p>
        </p:txBody>
      </p:sp>
      <p:pic>
        <p:nvPicPr>
          <p:cNvPr id="3074" name="Picture 2" descr="Mockdown">
            <a:extLst>
              <a:ext uri="{FF2B5EF4-FFF2-40B4-BE49-F238E27FC236}">
                <a16:creationId xmlns:a16="http://schemas.microsoft.com/office/drawing/2014/main" id="{F94478C6-7E27-43A6-B298-13B769A705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50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0902A-C39B-40DB-96EF-5B6522D53A93}"/>
              </a:ext>
            </a:extLst>
          </p:cNvPr>
          <p:cNvSpPr>
            <a:spLocks noGrp="1"/>
          </p:cNvSpPr>
          <p:nvPr>
            <p:ph type="title"/>
          </p:nvPr>
        </p:nvSpPr>
        <p:spPr/>
        <p:txBody>
          <a:bodyPr>
            <a:noAutofit/>
          </a:bodyPr>
          <a:lstStyle/>
          <a:p>
            <a:r>
              <a:rPr lang="zh-CN" altLang="en-US" sz="3200" dirty="0"/>
              <a:t>下面两张图分别是网页截图、以及通过 </a:t>
            </a:r>
            <a:r>
              <a:rPr lang="en-US" altLang="zh-CN" sz="3200" dirty="0" err="1"/>
              <a:t>Mockdown</a:t>
            </a:r>
            <a:r>
              <a:rPr lang="en-US" altLang="zh-CN" sz="3200" dirty="0"/>
              <a:t> </a:t>
            </a:r>
            <a:r>
              <a:rPr lang="zh-CN" altLang="en-US" sz="3200" dirty="0"/>
              <a:t>转换后的 </a:t>
            </a:r>
            <a:r>
              <a:rPr lang="en-US" altLang="zh-CN" sz="3200" dirty="0"/>
              <a:t>Mockup </a:t>
            </a:r>
            <a:r>
              <a:rPr lang="zh-CN" altLang="en-US" sz="3200" dirty="0"/>
              <a:t>视觉稿，可以看到有很好的转换效果，转换后直接储存图片即可使用。</a:t>
            </a:r>
          </a:p>
        </p:txBody>
      </p:sp>
      <p:pic>
        <p:nvPicPr>
          <p:cNvPr id="4098" name="Picture 2" descr="Mockdown">
            <a:extLst>
              <a:ext uri="{FF2B5EF4-FFF2-40B4-BE49-F238E27FC236}">
                <a16:creationId xmlns:a16="http://schemas.microsoft.com/office/drawing/2014/main" id="{E18E7F76-DB19-443F-8E4E-0A2CE92C4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63" y="2004136"/>
            <a:ext cx="609600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ockdown">
            <a:extLst>
              <a:ext uri="{FF2B5EF4-FFF2-40B4-BE49-F238E27FC236}">
                <a16:creationId xmlns:a16="http://schemas.microsoft.com/office/drawing/2014/main" id="{31E0956C-D90E-4393-8717-EE4D76935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9550"/>
            <a:ext cx="60960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2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38B5-1B54-4999-A83E-09763F712E51}"/>
              </a:ext>
            </a:extLst>
          </p:cNvPr>
          <p:cNvSpPr>
            <a:spLocks noGrp="1"/>
          </p:cNvSpPr>
          <p:nvPr>
            <p:ph type="title"/>
          </p:nvPr>
        </p:nvSpPr>
        <p:spPr>
          <a:xfrm>
            <a:off x="415810" y="204869"/>
            <a:ext cx="10515600" cy="1325563"/>
          </a:xfrm>
        </p:spPr>
        <p:txBody>
          <a:bodyPr/>
          <a:lstStyle/>
          <a:p>
            <a:r>
              <a:rPr lang="zh-CN" altLang="en-US" dirty="0"/>
              <a:t>二、工具理解</a:t>
            </a:r>
          </a:p>
        </p:txBody>
      </p:sp>
      <p:sp>
        <p:nvSpPr>
          <p:cNvPr id="3" name="内容占位符 2">
            <a:extLst>
              <a:ext uri="{FF2B5EF4-FFF2-40B4-BE49-F238E27FC236}">
                <a16:creationId xmlns:a16="http://schemas.microsoft.com/office/drawing/2014/main" id="{883C7FCC-AA55-4B30-BD83-A319561A3346}"/>
              </a:ext>
            </a:extLst>
          </p:cNvPr>
          <p:cNvSpPr>
            <a:spLocks noGrp="1"/>
          </p:cNvSpPr>
          <p:nvPr>
            <p:ph idx="1"/>
          </p:nvPr>
        </p:nvSpPr>
        <p:spPr/>
        <p:txBody>
          <a:bodyPr/>
          <a:lstStyle/>
          <a:p>
            <a:r>
              <a:rPr lang="en-US" altLang="zh-CN" dirty="0"/>
              <a:t>1.</a:t>
            </a:r>
            <a:r>
              <a:rPr lang="zh-CN" altLang="en-US" dirty="0"/>
              <a:t>论文脉络</a:t>
            </a:r>
          </a:p>
        </p:txBody>
      </p:sp>
      <p:pic>
        <p:nvPicPr>
          <p:cNvPr id="5" name="图片 4">
            <a:extLst>
              <a:ext uri="{FF2B5EF4-FFF2-40B4-BE49-F238E27FC236}">
                <a16:creationId xmlns:a16="http://schemas.microsoft.com/office/drawing/2014/main" id="{D765C036-4672-440A-B24D-6EE37EF44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87" y="1446341"/>
            <a:ext cx="7735723" cy="4819096"/>
          </a:xfrm>
          <a:prstGeom prst="rect">
            <a:avLst/>
          </a:prstGeom>
        </p:spPr>
      </p:pic>
    </p:spTree>
    <p:extLst>
      <p:ext uri="{BB962C8B-B14F-4D97-AF65-F5344CB8AC3E}">
        <p14:creationId xmlns:p14="http://schemas.microsoft.com/office/powerpoint/2010/main" val="19586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D7FD8-50F0-4A1E-9C0D-98B13D0099C1}"/>
              </a:ext>
            </a:extLst>
          </p:cNvPr>
          <p:cNvSpPr>
            <a:spLocks noGrp="1"/>
          </p:cNvSpPr>
          <p:nvPr>
            <p:ph type="title"/>
          </p:nvPr>
        </p:nvSpPr>
        <p:spPr/>
        <p:txBody>
          <a:bodyPr/>
          <a:lstStyle/>
          <a:p>
            <a:r>
              <a:rPr lang="en-US" altLang="zh-CN" dirty="0"/>
              <a:t>2.</a:t>
            </a:r>
            <a:r>
              <a:rPr lang="zh-CN" altLang="en-US" dirty="0"/>
              <a:t>论文理解</a:t>
            </a:r>
          </a:p>
        </p:txBody>
      </p:sp>
      <p:sp>
        <p:nvSpPr>
          <p:cNvPr id="3" name="内容占位符 2">
            <a:extLst>
              <a:ext uri="{FF2B5EF4-FFF2-40B4-BE49-F238E27FC236}">
                <a16:creationId xmlns:a16="http://schemas.microsoft.com/office/drawing/2014/main" id="{6405F00A-2145-42E2-8DD2-62C37434F810}"/>
              </a:ext>
            </a:extLst>
          </p:cNvPr>
          <p:cNvSpPr>
            <a:spLocks noGrp="1"/>
          </p:cNvSpPr>
          <p:nvPr>
            <p:ph idx="1"/>
          </p:nvPr>
        </p:nvSpPr>
        <p:spPr>
          <a:xfrm>
            <a:off x="838200" y="1690688"/>
            <a:ext cx="10515600" cy="4351338"/>
          </a:xfrm>
        </p:spPr>
        <p:txBody>
          <a:bodyPr>
            <a:normAutofit/>
          </a:bodyPr>
          <a:lstStyle/>
          <a:p>
            <a:r>
              <a:rPr lang="en-US" altLang="zh-CN" dirty="0"/>
              <a:t>Synthesis of Web Layouts from Examples</a:t>
            </a:r>
            <a:r>
              <a:rPr lang="zh-CN" altLang="en-US" dirty="0"/>
              <a:t>提出了一种基于动态约束视觉布局综合的新技术。其中最突出的是，一种两阶段的综合方法，其中局部推理</a:t>
            </a:r>
            <a:r>
              <a:rPr lang="en-US" altLang="zh-CN" dirty="0"/>
              <a:t>Phase</a:t>
            </a:r>
            <a:r>
              <a:rPr lang="zh-CN" altLang="en-US" dirty="0"/>
              <a:t>快速生成一组可能的候选约束满足给定的例子，然后选择一个全局推理阶段将不可见输入推广到不可见输入的候选子集。</a:t>
            </a:r>
            <a:endParaRPr lang="en-US" altLang="zh-CN" dirty="0"/>
          </a:p>
          <a:p>
            <a:r>
              <a:rPr lang="zh-CN" altLang="en-US" dirty="0"/>
              <a:t>关注点分离帮助技术解决了两个难题</a:t>
            </a:r>
            <a:r>
              <a:rPr lang="en-US" altLang="zh-CN" dirty="0"/>
              <a:t>:</a:t>
            </a:r>
            <a:r>
              <a:rPr lang="zh-CN" altLang="en-US" dirty="0"/>
              <a:t>局部相位使用贝叶斯推理来处理噪声，而全局阶段利用层次结构的性质将全局推理问题分解为复杂的布局独立子布局的推断。</a:t>
            </a:r>
            <a:endParaRPr lang="en-US" altLang="zh-CN" dirty="0"/>
          </a:p>
          <a:p>
            <a:r>
              <a:rPr lang="zh-CN" altLang="en-US" dirty="0"/>
              <a:t>我们在</a:t>
            </a:r>
            <a:r>
              <a:rPr lang="en-US" altLang="zh-CN" dirty="0" err="1"/>
              <a:t>Mockdown</a:t>
            </a:r>
            <a:r>
              <a:rPr lang="zh-CN" altLang="en-US" dirty="0"/>
              <a:t>工具中实现了这项技术。</a:t>
            </a:r>
          </a:p>
        </p:txBody>
      </p:sp>
    </p:spTree>
    <p:extLst>
      <p:ext uri="{BB962C8B-B14F-4D97-AF65-F5344CB8AC3E}">
        <p14:creationId xmlns:p14="http://schemas.microsoft.com/office/powerpoint/2010/main" val="364865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D2B81-410D-49C1-A957-189A86DC69BF}"/>
              </a:ext>
            </a:extLst>
          </p:cNvPr>
          <p:cNvSpPr>
            <a:spLocks noGrp="1"/>
          </p:cNvSpPr>
          <p:nvPr>
            <p:ph type="title"/>
          </p:nvPr>
        </p:nvSpPr>
        <p:spPr/>
        <p:txBody>
          <a:bodyPr/>
          <a:lstStyle/>
          <a:p>
            <a:r>
              <a:rPr lang="zh-CN" altLang="en-US" dirty="0"/>
              <a:t>第一阶段：局部推理</a:t>
            </a:r>
          </a:p>
        </p:txBody>
      </p:sp>
      <p:sp>
        <p:nvSpPr>
          <p:cNvPr id="3" name="内容占位符 2">
            <a:extLst>
              <a:ext uri="{FF2B5EF4-FFF2-40B4-BE49-F238E27FC236}">
                <a16:creationId xmlns:a16="http://schemas.microsoft.com/office/drawing/2014/main" id="{E5567F95-60E3-413A-9A60-786EF9B21D42}"/>
              </a:ext>
            </a:extLst>
          </p:cNvPr>
          <p:cNvSpPr>
            <a:spLocks noGrp="1"/>
          </p:cNvSpPr>
          <p:nvPr>
            <p:ph idx="1"/>
          </p:nvPr>
        </p:nvSpPr>
        <p:spPr>
          <a:xfrm>
            <a:off x="838200" y="1517716"/>
            <a:ext cx="10515600" cy="5250730"/>
          </a:xfrm>
        </p:spPr>
        <p:txBody>
          <a:bodyPr>
            <a:normAutofit/>
          </a:bodyPr>
          <a:lstStyle/>
          <a:p>
            <a:r>
              <a:rPr lang="zh-CN" altLang="en-US" dirty="0"/>
              <a:t>局部推理的目标是生成一组匹配示例的候选约束。这种方法首先实例化约束模板使用范围内的变量生成约束草图，然后填充在每个草图的参数</a:t>
            </a:r>
            <a:r>
              <a:rPr lang="en-US" altLang="zh-CN" dirty="0"/>
              <a:t>(</a:t>
            </a:r>
            <a:r>
              <a:rPr lang="zh-CN" altLang="en-US" dirty="0"/>
              <a:t>或伪造它</a:t>
            </a:r>
            <a:r>
              <a:rPr lang="en-US" altLang="zh-CN" dirty="0"/>
              <a:t>)</a:t>
            </a:r>
            <a:r>
              <a:rPr lang="zh-CN" altLang="en-US" dirty="0"/>
              <a:t>的基础上在示例中观察到的变量值。</a:t>
            </a:r>
            <a:endParaRPr lang="en-US" altLang="zh-CN" dirty="0"/>
          </a:p>
          <a:p>
            <a:r>
              <a:rPr lang="en-US" altLang="zh-CN" dirty="0" err="1"/>
              <a:t>Mockdown</a:t>
            </a:r>
            <a:r>
              <a:rPr lang="zh-CN" altLang="en-US" dirty="0"/>
              <a:t>的局部推理受到了这种方法的启发，但是它在模板实例化和参数推断方面都使用了新颖的领域特定技术，这使得</a:t>
            </a:r>
            <a:r>
              <a:rPr lang="en-US" altLang="zh-CN" dirty="0" err="1"/>
              <a:t>Mockdown</a:t>
            </a:r>
            <a:r>
              <a:rPr lang="zh-CN" altLang="en-US" dirty="0"/>
              <a:t>可以削减空间候选约束和处理噪声。</a:t>
            </a:r>
            <a:r>
              <a:rPr lang="en-US" altLang="zh-CN" dirty="0"/>
              <a:t>Visibility-Guided</a:t>
            </a:r>
            <a:r>
              <a:rPr lang="zh-CN" altLang="en-US" dirty="0"/>
              <a:t>模板实例化。尽管我们的算法能够推断出各种约束</a:t>
            </a:r>
            <a:r>
              <a:rPr lang="en-US" altLang="zh-CN" dirty="0"/>
              <a:t>——</a:t>
            </a:r>
            <a:r>
              <a:rPr lang="zh-CN" altLang="en-US" dirty="0"/>
              <a:t>包括偏移量，对齐、大小比率和常量大小</a:t>
            </a:r>
            <a:r>
              <a:rPr lang="en-US" altLang="zh-CN" dirty="0"/>
              <a:t>—</a:t>
            </a:r>
            <a:r>
              <a:rPr lang="zh-CN" altLang="en-US" dirty="0"/>
              <a:t>所有这些约束实际上是单个模板</a:t>
            </a:r>
            <a:r>
              <a:rPr lang="en-US" altLang="zh-CN" dirty="0"/>
              <a:t>y = </a:t>
            </a:r>
            <a:r>
              <a:rPr lang="en-US" altLang="zh-CN" dirty="0" err="1"/>
              <a:t>a·x</a:t>
            </a:r>
            <a:r>
              <a:rPr lang="en-US" altLang="zh-CN" dirty="0"/>
              <a:t> + b</a:t>
            </a:r>
            <a:r>
              <a:rPr lang="zh-CN" altLang="en-US" dirty="0"/>
              <a:t>的实例，其中</a:t>
            </a:r>
            <a:r>
              <a:rPr lang="en-US" altLang="zh-CN" dirty="0"/>
              <a:t>x, y</a:t>
            </a:r>
            <a:r>
              <a:rPr lang="zh-CN" altLang="en-US" dirty="0"/>
              <a:t>是锚点和</a:t>
            </a:r>
            <a:r>
              <a:rPr lang="en-US" altLang="zh-CN" dirty="0"/>
              <a:t>(</a:t>
            </a:r>
            <a:r>
              <a:rPr lang="en-US" altLang="zh-CN" dirty="0" err="1"/>
              <a:t>a,b</a:t>
            </a:r>
            <a:r>
              <a:rPr lang="en-US" altLang="zh-CN" dirty="0"/>
              <a:t>)</a:t>
            </a:r>
            <a:r>
              <a:rPr lang="zh-CN" altLang="en-US" dirty="0"/>
              <a:t>都是有理常数。进一步修剪草图的空间，贝叶斯参数推理。对于每个生成的草图，</a:t>
            </a:r>
            <a:r>
              <a:rPr lang="en-US" altLang="zh-CN" dirty="0" err="1"/>
              <a:t>Mockdown</a:t>
            </a:r>
            <a:r>
              <a:rPr lang="zh-CN" altLang="en-US" dirty="0"/>
              <a:t>接下来学习它的参数</a:t>
            </a:r>
            <a:r>
              <a:rPr lang="en-US" altLang="zh-CN" dirty="0"/>
              <a:t>a</a:t>
            </a:r>
            <a:r>
              <a:rPr lang="zh-CN" altLang="en-US" dirty="0"/>
              <a:t>、</a:t>
            </a:r>
            <a:r>
              <a:rPr lang="en-US" altLang="zh-CN" dirty="0"/>
              <a:t>b</a:t>
            </a:r>
            <a:r>
              <a:rPr lang="zh-CN" altLang="en-US" dirty="0"/>
              <a:t>，以便为每个输入示例满足最终的约束。</a:t>
            </a:r>
          </a:p>
        </p:txBody>
      </p:sp>
    </p:spTree>
    <p:extLst>
      <p:ext uri="{BB962C8B-B14F-4D97-AF65-F5344CB8AC3E}">
        <p14:creationId xmlns:p14="http://schemas.microsoft.com/office/powerpoint/2010/main" val="343861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6BE8D31-B685-4F25-B335-B4ADED849F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0070"/>
            <a:ext cx="10486638" cy="4781796"/>
          </a:xfrm>
        </p:spPr>
      </p:pic>
    </p:spTree>
    <p:extLst>
      <p:ext uri="{BB962C8B-B14F-4D97-AF65-F5344CB8AC3E}">
        <p14:creationId xmlns:p14="http://schemas.microsoft.com/office/powerpoint/2010/main" val="407684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F9D84-7CCB-4421-8876-FA7A2DA2CA20}"/>
              </a:ext>
            </a:extLst>
          </p:cNvPr>
          <p:cNvSpPr>
            <a:spLocks noGrp="1"/>
          </p:cNvSpPr>
          <p:nvPr>
            <p:ph type="title"/>
          </p:nvPr>
        </p:nvSpPr>
        <p:spPr/>
        <p:txBody>
          <a:bodyPr/>
          <a:lstStyle/>
          <a:p>
            <a:r>
              <a:rPr lang="zh-CN" altLang="en-US" dirty="0"/>
              <a:t>第二阶段：全局推理</a:t>
            </a:r>
          </a:p>
        </p:txBody>
      </p:sp>
      <p:sp>
        <p:nvSpPr>
          <p:cNvPr id="3" name="内容占位符 2">
            <a:extLst>
              <a:ext uri="{FF2B5EF4-FFF2-40B4-BE49-F238E27FC236}">
                <a16:creationId xmlns:a16="http://schemas.microsoft.com/office/drawing/2014/main" id="{E436A895-95A8-4CD5-AF23-1495BD37FE65}"/>
              </a:ext>
            </a:extLst>
          </p:cNvPr>
          <p:cNvSpPr>
            <a:spLocks noGrp="1"/>
          </p:cNvSpPr>
          <p:nvPr>
            <p:ph idx="1"/>
          </p:nvPr>
        </p:nvSpPr>
        <p:spPr/>
        <p:txBody>
          <a:bodyPr/>
          <a:lstStyle/>
          <a:p>
            <a:r>
              <a:rPr lang="zh-CN" altLang="en-US" dirty="0"/>
              <a:t>布局合成必须产生约束，概括为不可见的页面大小</a:t>
            </a:r>
            <a:r>
              <a:rPr lang="en-US" altLang="zh-CN" dirty="0"/>
              <a:t>(</a:t>
            </a:r>
            <a:r>
              <a:rPr lang="zh-CN" altLang="en-US" dirty="0"/>
              <a:t>在一定范围内</a:t>
            </a:r>
            <a:r>
              <a:rPr lang="en-US" altLang="zh-CN" dirty="0"/>
              <a:t>)</a:t>
            </a:r>
            <a:r>
              <a:rPr lang="zh-CN" altLang="en-US" dirty="0"/>
              <a:t>。在我们的示例中，是用户期望</a:t>
            </a:r>
            <a:r>
              <a:rPr lang="en-US" altLang="zh-CN" dirty="0" err="1"/>
              <a:t>Mockdown</a:t>
            </a:r>
            <a:r>
              <a:rPr lang="zh-CN" altLang="en-US" dirty="0"/>
              <a:t>产生的约束有一个解决方案。</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首先，使用</a:t>
            </a:r>
            <a:r>
              <a:rPr lang="en-US" altLang="zh-CN" dirty="0" err="1"/>
              <a:t>MaxSMT</a:t>
            </a:r>
            <a:r>
              <a:rPr lang="zh-CN" altLang="en-US" dirty="0"/>
              <a:t>选择约束</a:t>
            </a:r>
          </a:p>
        </p:txBody>
      </p:sp>
      <p:pic>
        <p:nvPicPr>
          <p:cNvPr id="5" name="图片 4">
            <a:extLst>
              <a:ext uri="{FF2B5EF4-FFF2-40B4-BE49-F238E27FC236}">
                <a16:creationId xmlns:a16="http://schemas.microsoft.com/office/drawing/2014/main" id="{7C2005CE-AED4-4E91-948B-7A192756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44" y="3167848"/>
            <a:ext cx="7486650" cy="2200275"/>
          </a:xfrm>
          <a:prstGeom prst="rect">
            <a:avLst/>
          </a:prstGeom>
        </p:spPr>
      </p:pic>
      <p:pic>
        <p:nvPicPr>
          <p:cNvPr id="7" name="图片 6">
            <a:extLst>
              <a:ext uri="{FF2B5EF4-FFF2-40B4-BE49-F238E27FC236}">
                <a16:creationId xmlns:a16="http://schemas.microsoft.com/office/drawing/2014/main" id="{A7973E55-BCEE-4444-8142-5389CF8B1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220" y="3652830"/>
            <a:ext cx="4163407" cy="2590709"/>
          </a:xfrm>
          <a:prstGeom prst="rect">
            <a:avLst/>
          </a:prstGeom>
        </p:spPr>
      </p:pic>
    </p:spTree>
    <p:extLst>
      <p:ext uri="{BB962C8B-B14F-4D97-AF65-F5344CB8AC3E}">
        <p14:creationId xmlns:p14="http://schemas.microsoft.com/office/powerpoint/2010/main" val="31222043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1126</Words>
  <Application>Microsoft Office PowerPoint</Application>
  <PresentationFormat>宽屏</PresentationFormat>
  <Paragraphs>37</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一、工具概述</vt:lpstr>
      <vt:lpstr>开启 Mockdown 网站后，通过中间蓝色框将用户界面（UI）图片上传即可。</vt:lpstr>
      <vt:lpstr>上传后需要一段等待时间，Mockdown 会开始分析、判断图片中的每个区块，再将它们转换为色块，自动绘制出使用者需要的 Mockups。</vt:lpstr>
      <vt:lpstr>下面两张图分别是网页截图、以及通过 Mockdown 转换后的 Mockup 视觉稿，可以看到有很好的转换效果，转换后直接储存图片即可使用。</vt:lpstr>
      <vt:lpstr>二、工具理解</vt:lpstr>
      <vt:lpstr>2.论文理解</vt:lpstr>
      <vt:lpstr>第一阶段：局部推理</vt:lpstr>
      <vt:lpstr>PowerPoint 演示文稿</vt:lpstr>
      <vt:lpstr>第二阶段：全局推理</vt:lpstr>
      <vt:lpstr>PowerPoint 演示文稿</vt:lpstr>
      <vt:lpstr>3.代码理解</vt:lpstr>
      <vt:lpstr>PowerPoint 演示文稿</vt:lpstr>
      <vt:lpstr>评估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景倩 宁</dc:creator>
  <cp:lastModifiedBy>景倩 宁</cp:lastModifiedBy>
  <cp:revision>2</cp:revision>
  <dcterms:created xsi:type="dcterms:W3CDTF">2021-11-21T14:15:40Z</dcterms:created>
  <dcterms:modified xsi:type="dcterms:W3CDTF">2021-11-28T06:33:26Z</dcterms:modified>
</cp:coreProperties>
</file>