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599" r:id="rId3"/>
    <p:sldId id="600" r:id="rId4"/>
    <p:sldId id="603" r:id="rId5"/>
    <p:sldId id="607" r:id="rId6"/>
    <p:sldId id="615" r:id="rId7"/>
    <p:sldId id="604" r:id="rId8"/>
    <p:sldId id="616" r:id="rId9"/>
    <p:sldId id="609" r:id="rId10"/>
    <p:sldId id="617" r:id="rId11"/>
    <p:sldId id="602" r:id="rId12"/>
    <p:sldId id="608" r:id="rId13"/>
    <p:sldId id="618" r:id="rId14"/>
    <p:sldId id="601" r:id="rId15"/>
    <p:sldId id="610" r:id="rId16"/>
    <p:sldId id="611" r:id="rId17"/>
    <p:sldId id="612" r:id="rId18"/>
    <p:sldId id="613" r:id="rId19"/>
    <p:sldId id="606" r:id="rId20"/>
    <p:sldId id="598" r:id="rId21"/>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42717"/>
    <a:srgbClr val="CE111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15" autoAdjust="0"/>
    <p:restoredTop sz="92674" autoAdjust="0"/>
  </p:normalViewPr>
  <p:slideViewPr>
    <p:cSldViewPr snapToGrid="0">
      <p:cViewPr varScale="1">
        <p:scale>
          <a:sx n="67" d="100"/>
          <a:sy n="67" d="100"/>
        </p:scale>
        <p:origin x="330" y="6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B4486F52-D85F-40E8-8C43-25746174B169}" type="datetimeFigureOut">
              <a:rPr lang="en-GB" smtClean="0"/>
              <a:t>28/06/2023</a:t>
            </a:fld>
            <a:endParaRPr lang="en-GB"/>
          </a:p>
        </p:txBody>
      </p:sp>
      <p:sp>
        <p:nvSpPr>
          <p:cNvPr id="4" name="Segnaposto piè di pagina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715ADD03-69B5-4F68-A0D9-2A8344462A7E}" type="slidenum">
              <a:rPr lang="en-GB" smtClean="0"/>
              <a:t>‹Nº›</a:t>
            </a:fld>
            <a:endParaRPr lang="en-GB"/>
          </a:p>
        </p:txBody>
      </p:sp>
    </p:spTree>
    <p:extLst>
      <p:ext uri="{BB962C8B-B14F-4D97-AF65-F5344CB8AC3E}">
        <p14:creationId xmlns:p14="http://schemas.microsoft.com/office/powerpoint/2010/main" val="2802310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BECBB85D-A1E7-4A94-9168-1D83B6664F22}" type="datetimeFigureOut">
              <a:rPr lang="en-GB" smtClean="0"/>
              <a:t>28/06/2023</a:t>
            </a:fld>
            <a:endParaRPr lang="en-GB"/>
          </a:p>
        </p:txBody>
      </p:sp>
      <p:sp>
        <p:nvSpPr>
          <p:cNvPr id="4" name="Segnaposto immagine diapositiva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C1BF354F-5AB9-4BA6-A5FC-270FFC4326EF}" type="slidenum">
              <a:rPr lang="en-GB" smtClean="0"/>
              <a:t>‹Nº›</a:t>
            </a:fld>
            <a:endParaRPr lang="en-GB"/>
          </a:p>
        </p:txBody>
      </p:sp>
    </p:spTree>
    <p:extLst>
      <p:ext uri="{BB962C8B-B14F-4D97-AF65-F5344CB8AC3E}">
        <p14:creationId xmlns:p14="http://schemas.microsoft.com/office/powerpoint/2010/main" val="420830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C1BF354F-5AB9-4BA6-A5FC-270FFC4326EF}" type="slidenum">
              <a:rPr lang="en-GB" smtClean="0"/>
              <a:t>1</a:t>
            </a:fld>
            <a:endParaRPr lang="en-GB"/>
          </a:p>
        </p:txBody>
      </p:sp>
    </p:spTree>
    <p:extLst>
      <p:ext uri="{BB962C8B-B14F-4D97-AF65-F5344CB8AC3E}">
        <p14:creationId xmlns:p14="http://schemas.microsoft.com/office/powerpoint/2010/main" val="40377134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tx2">
            <a:lumMod val="50000"/>
          </a:schemeClr>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621114"/>
            <a:ext cx="9144000" cy="1657782"/>
          </a:xfrm>
        </p:spPr>
        <p:txBody>
          <a:bodyPr anchor="ctr">
            <a:noAutofit/>
          </a:bodyPr>
          <a:lstStyle>
            <a:lvl1pPr algn="ctr">
              <a:defRPr sz="6000">
                <a:solidFill>
                  <a:schemeClr val="bg1"/>
                </a:solidFill>
              </a:defRPr>
            </a:lvl1pPr>
          </a:lstStyle>
          <a:p>
            <a:r>
              <a:rPr lang="it-IT" dirty="0"/>
              <a:t>Fare clic per modificare lo stile del titolo</a:t>
            </a:r>
            <a:endParaRPr lang="en-GB" dirty="0"/>
          </a:p>
        </p:txBody>
      </p:sp>
      <p:sp>
        <p:nvSpPr>
          <p:cNvPr id="3" name="Sottotitolo 2"/>
          <p:cNvSpPr>
            <a:spLocks noGrp="1"/>
          </p:cNvSpPr>
          <p:nvPr>
            <p:ph type="subTitle" idx="1"/>
          </p:nvPr>
        </p:nvSpPr>
        <p:spPr>
          <a:xfrm>
            <a:off x="1524000" y="4063844"/>
            <a:ext cx="9144000" cy="1655762"/>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GB" dirty="0"/>
          </a:p>
        </p:txBody>
      </p:sp>
      <p:cxnSp>
        <p:nvCxnSpPr>
          <p:cNvPr id="7" name="Straight Connector 9"/>
          <p:cNvCxnSpPr/>
          <p:nvPr userDrawn="1"/>
        </p:nvCxnSpPr>
        <p:spPr>
          <a:xfrm flipV="1">
            <a:off x="1117093" y="3623086"/>
            <a:ext cx="10058399"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8" name="Picture 4" descr="Risultati immagini per polimi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23556" b="78000" l="22917" r="78472">
                        <a14:foregroundMark x1="36806" y1="36889" x2="36806" y2="36889"/>
                        <a14:foregroundMark x1="40278" y1="37556" x2="40278" y2="37556"/>
                        <a14:foregroundMark x1="45139" y1="34667" x2="45139" y2="34667"/>
                        <a14:foregroundMark x1="44907" y1="37111" x2="44907" y2="37111"/>
                        <a14:foregroundMark x1="55556" y1="33111" x2="55556" y2="33111"/>
                        <a14:foregroundMark x1="56019" y1="34889" x2="56019" y2="34889"/>
                        <a14:foregroundMark x1="57639" y1="44667" x2="57639" y2="44667"/>
                        <a14:foregroundMark x1="59491" y1="44889" x2="59491" y2="44889"/>
                        <a14:foregroundMark x1="48148" y1="43111" x2="48148" y2="43111"/>
                        <a14:foregroundMark x1="49306" y1="42000" x2="49306" y2="42000"/>
                        <a14:foregroundMark x1="43750" y1="42444" x2="43750" y2="42444"/>
                        <a14:foregroundMark x1="48148" y1="48889" x2="48148" y2="48889"/>
                        <a14:foregroundMark x1="40972" y1="54222" x2="40972" y2="54222"/>
                        <a14:foregroundMark x1="34259" y1="62222" x2="34259" y2="62222"/>
                        <a14:foregroundMark x1="40046" y1="64889" x2="40046" y2="64889"/>
                        <a14:foregroundMark x1="53241" y1="58000" x2="53241" y2="58000"/>
                        <a14:foregroundMark x1="57407" y1="56000" x2="57407" y2="56000"/>
                        <a14:foregroundMark x1="63426" y1="58000" x2="63426" y2="58000"/>
                        <a14:foregroundMark x1="53472" y1="64889" x2="53472" y2="64889"/>
                        <a14:foregroundMark x1="53704" y1="66444" x2="53704" y2="66444"/>
                      </a14:backgroundRemoval>
                    </a14:imgEffect>
                  </a14:imgLayer>
                </a14:imgProps>
              </a:ext>
              <a:ext uri="{28A0092B-C50C-407E-A947-70E740481C1C}">
                <a14:useLocalDpi xmlns:a14="http://schemas.microsoft.com/office/drawing/2010/main" val="0"/>
              </a:ext>
            </a:extLst>
          </a:blip>
          <a:srcRect l="22334" t="22938" r="20651" b="22112"/>
          <a:stretch/>
        </p:blipFill>
        <p:spPr bwMode="auto">
          <a:xfrm>
            <a:off x="110837" y="39947"/>
            <a:ext cx="1524234" cy="1530235"/>
          </a:xfrm>
          <a:prstGeom prst="rect">
            <a:avLst/>
          </a:prstGeom>
          <a:extLst>
            <a:ext uri="{909E8E84-426E-40DD-AFC4-6F175D3DCCD1}">
              <a14:hiddenFill xmlns:a14="http://schemas.microsoft.com/office/drawing/2010/main">
                <a:solidFill>
                  <a:srgbClr val="FFFFFF"/>
                </a:solidFill>
              </a14:hiddenFill>
            </a:ext>
          </a:extLst>
        </p:spPr>
      </p:pic>
      <p:sp>
        <p:nvSpPr>
          <p:cNvPr id="11" name="Sottotitolo 2"/>
          <p:cNvSpPr txBox="1">
            <a:spLocks/>
          </p:cNvSpPr>
          <p:nvPr userDrawn="1"/>
        </p:nvSpPr>
        <p:spPr>
          <a:xfrm>
            <a:off x="1579536" y="393248"/>
            <a:ext cx="7509046" cy="722753"/>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a:t>Dipartimento di Elettronica, Informazione e Bioingegneria Politecnico Di Milano</a:t>
            </a:r>
          </a:p>
        </p:txBody>
      </p:sp>
    </p:spTree>
    <p:extLst>
      <p:ext uri="{BB962C8B-B14F-4D97-AF65-F5344CB8AC3E}">
        <p14:creationId xmlns:p14="http://schemas.microsoft.com/office/powerpoint/2010/main" val="237978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GB"/>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it-IT"/>
              <a:t>14/02/2020</a:t>
            </a:r>
            <a:endParaRPr lang="en-GB"/>
          </a:p>
        </p:txBody>
      </p:sp>
      <p:sp>
        <p:nvSpPr>
          <p:cNvPr id="6" name="Segnaposto piè di pagina 5"/>
          <p:cNvSpPr>
            <a:spLocks noGrp="1"/>
          </p:cNvSpPr>
          <p:nvPr>
            <p:ph type="ftr" sz="quarter" idx="11"/>
          </p:nvPr>
        </p:nvSpPr>
        <p:spPr/>
        <p:txBody>
          <a:bodyPr/>
          <a:lstStyle/>
          <a:p>
            <a:r>
              <a:rPr lang="en-GB"/>
              <a:t>sebastian.troia@polimi.it</a:t>
            </a:r>
          </a:p>
        </p:txBody>
      </p:sp>
      <p:sp>
        <p:nvSpPr>
          <p:cNvPr id="7" name="Segnaposto numero diapositiva 6"/>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159007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GB"/>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it-IT"/>
              <a:t>14/02/2020</a:t>
            </a:r>
            <a:endParaRPr lang="en-GB"/>
          </a:p>
        </p:txBody>
      </p:sp>
      <p:sp>
        <p:nvSpPr>
          <p:cNvPr id="6" name="Segnaposto piè di pagina 5"/>
          <p:cNvSpPr>
            <a:spLocks noGrp="1"/>
          </p:cNvSpPr>
          <p:nvPr>
            <p:ph type="ftr" sz="quarter" idx="11"/>
          </p:nvPr>
        </p:nvSpPr>
        <p:spPr/>
        <p:txBody>
          <a:bodyPr/>
          <a:lstStyle/>
          <a:p>
            <a:r>
              <a:rPr lang="en-GB"/>
              <a:t>sebastian.troia@polimi.it</a:t>
            </a:r>
          </a:p>
        </p:txBody>
      </p:sp>
      <p:sp>
        <p:nvSpPr>
          <p:cNvPr id="7" name="Segnaposto numero diapositiva 6"/>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318197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r>
              <a:rPr lang="it-IT"/>
              <a:t>14/02/2020</a:t>
            </a:r>
            <a:endParaRPr lang="en-GB"/>
          </a:p>
        </p:txBody>
      </p:sp>
      <p:sp>
        <p:nvSpPr>
          <p:cNvPr id="5" name="Segnaposto piè di pagina 4"/>
          <p:cNvSpPr>
            <a:spLocks noGrp="1"/>
          </p:cNvSpPr>
          <p:nvPr>
            <p:ph type="ftr" sz="quarter" idx="11"/>
          </p:nvPr>
        </p:nvSpPr>
        <p:spPr/>
        <p:txBody>
          <a:bodyPr/>
          <a:lstStyle/>
          <a:p>
            <a:r>
              <a:rPr lang="en-GB"/>
              <a:t>sebastian.troia@polimi.it</a:t>
            </a:r>
          </a:p>
        </p:txBody>
      </p:sp>
      <p:sp>
        <p:nvSpPr>
          <p:cNvPr id="6" name="Segnaposto numero diapositiva 5"/>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261952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r>
              <a:rPr lang="it-IT"/>
              <a:t>14/02/2020</a:t>
            </a:r>
            <a:endParaRPr lang="en-GB"/>
          </a:p>
        </p:txBody>
      </p:sp>
      <p:sp>
        <p:nvSpPr>
          <p:cNvPr id="5" name="Segnaposto piè di pagina 4"/>
          <p:cNvSpPr>
            <a:spLocks noGrp="1"/>
          </p:cNvSpPr>
          <p:nvPr>
            <p:ph type="ftr" sz="quarter" idx="11"/>
          </p:nvPr>
        </p:nvSpPr>
        <p:spPr/>
        <p:txBody>
          <a:bodyPr/>
          <a:lstStyle/>
          <a:p>
            <a:r>
              <a:rPr lang="en-GB"/>
              <a:t>sebastian.troia@polimi.it</a:t>
            </a:r>
          </a:p>
        </p:txBody>
      </p:sp>
      <p:sp>
        <p:nvSpPr>
          <p:cNvPr id="6" name="Segnaposto numero diapositiva 5"/>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183256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iapositiva titolo">
    <p:bg>
      <p:bgPr>
        <a:solidFill>
          <a:schemeClr val="tx2">
            <a:lumMod val="50000"/>
          </a:schemeClr>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621114"/>
            <a:ext cx="9144000" cy="1657782"/>
          </a:xfrm>
        </p:spPr>
        <p:txBody>
          <a:bodyPr anchor="ctr">
            <a:noAutofit/>
          </a:bodyPr>
          <a:lstStyle>
            <a:lvl1pPr algn="ctr">
              <a:defRPr sz="6000">
                <a:solidFill>
                  <a:schemeClr val="bg1"/>
                </a:solidFill>
              </a:defRPr>
            </a:lvl1pPr>
          </a:lstStyle>
          <a:p>
            <a:r>
              <a:rPr lang="it-IT" dirty="0"/>
              <a:t>Fare clic per modificare lo stile del titolo</a:t>
            </a:r>
            <a:endParaRPr lang="en-GB" dirty="0"/>
          </a:p>
        </p:txBody>
      </p:sp>
      <p:sp>
        <p:nvSpPr>
          <p:cNvPr id="3" name="Sottotitolo 2"/>
          <p:cNvSpPr>
            <a:spLocks noGrp="1"/>
          </p:cNvSpPr>
          <p:nvPr>
            <p:ph type="subTitle" idx="1"/>
          </p:nvPr>
        </p:nvSpPr>
        <p:spPr>
          <a:xfrm>
            <a:off x="1524000" y="4063844"/>
            <a:ext cx="9144000" cy="1655762"/>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GB" dirty="0"/>
          </a:p>
        </p:txBody>
      </p:sp>
      <p:cxnSp>
        <p:nvCxnSpPr>
          <p:cNvPr id="7" name="Straight Connector 9"/>
          <p:cNvCxnSpPr/>
          <p:nvPr userDrawn="1"/>
        </p:nvCxnSpPr>
        <p:spPr>
          <a:xfrm flipV="1">
            <a:off x="1117093" y="3623086"/>
            <a:ext cx="1005839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Segnaposto data 3"/>
          <p:cNvSpPr>
            <a:spLocks noGrp="1"/>
          </p:cNvSpPr>
          <p:nvPr>
            <p:ph type="dt" sz="half" idx="10"/>
          </p:nvPr>
        </p:nvSpPr>
        <p:spPr>
          <a:xfrm>
            <a:off x="424873" y="6558664"/>
            <a:ext cx="2743200" cy="254774"/>
          </a:xfrm>
        </p:spPr>
        <p:txBody>
          <a:bodyPr/>
          <a:lstStyle>
            <a:lvl1pPr>
              <a:defRPr sz="1200">
                <a:solidFill>
                  <a:schemeClr val="bg1"/>
                </a:solidFill>
              </a:defRPr>
            </a:lvl1pPr>
          </a:lstStyle>
          <a:p>
            <a:r>
              <a:rPr lang="it-IT"/>
              <a:t>14/02/2020</a:t>
            </a:r>
            <a:endParaRPr lang="en-GB"/>
          </a:p>
        </p:txBody>
      </p:sp>
      <p:sp>
        <p:nvSpPr>
          <p:cNvPr id="9" name="Segnaposto piè di pagina 4"/>
          <p:cNvSpPr>
            <a:spLocks noGrp="1"/>
          </p:cNvSpPr>
          <p:nvPr>
            <p:ph type="ftr" sz="quarter" idx="11"/>
          </p:nvPr>
        </p:nvSpPr>
        <p:spPr>
          <a:xfrm>
            <a:off x="4038600" y="6557319"/>
            <a:ext cx="4114800" cy="254774"/>
          </a:xfrm>
        </p:spPr>
        <p:txBody>
          <a:bodyPr/>
          <a:lstStyle>
            <a:lvl1pPr>
              <a:defRPr sz="1200">
                <a:solidFill>
                  <a:schemeClr val="bg1"/>
                </a:solidFill>
              </a:defRPr>
            </a:lvl1pPr>
          </a:lstStyle>
          <a:p>
            <a:r>
              <a:rPr lang="en-GB"/>
              <a:t>sebastian.troia@polimi.it</a:t>
            </a:r>
            <a:endParaRPr lang="en-GB" dirty="0"/>
          </a:p>
        </p:txBody>
      </p:sp>
      <p:sp>
        <p:nvSpPr>
          <p:cNvPr id="10" name="Segnaposto numero diapositiva 5"/>
          <p:cNvSpPr>
            <a:spLocks noGrp="1"/>
          </p:cNvSpPr>
          <p:nvPr>
            <p:ph type="sldNum" sz="quarter" idx="12"/>
          </p:nvPr>
        </p:nvSpPr>
        <p:spPr>
          <a:xfrm>
            <a:off x="9005454" y="6557318"/>
            <a:ext cx="2743200" cy="254774"/>
          </a:xfrm>
        </p:spPr>
        <p:txBody>
          <a:bodyPr/>
          <a:lstStyle>
            <a:lvl1pPr>
              <a:defRPr sz="1200">
                <a:solidFill>
                  <a:schemeClr val="bg1"/>
                </a:solidFill>
              </a:defRPr>
            </a:lvl1pPr>
          </a:lstStyle>
          <a:p>
            <a:fld id="{3B2DD7BE-1B05-4257-A77F-C27ADF98C61C}" type="slidenum">
              <a:rPr lang="en-GB" smtClean="0"/>
              <a:pPr/>
              <a:t>‹Nº›</a:t>
            </a:fld>
            <a:endParaRPr lang="en-GB"/>
          </a:p>
        </p:txBody>
      </p:sp>
    </p:spTree>
    <p:extLst>
      <p:ext uri="{BB962C8B-B14F-4D97-AF65-F5344CB8AC3E}">
        <p14:creationId xmlns:p14="http://schemas.microsoft.com/office/powerpoint/2010/main" val="51345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a:xfrm>
            <a:off x="264231" y="871431"/>
            <a:ext cx="11484423" cy="5590315"/>
          </a:xfrm>
        </p:spPr>
        <p:txBody>
          <a:bodyPr>
            <a:noAutofit/>
          </a:bodyPr>
          <a:lstStyle>
            <a:lvl1pPr marL="228600" indent="-228600">
              <a:buFont typeface="Wingdings" panose="05000000000000000000" pitchFamily="2" charset="2"/>
              <a:buChar char="§"/>
              <a:defRPr sz="2400"/>
            </a:lvl1pPr>
            <a:lvl2pPr>
              <a:defRPr sz="2000"/>
            </a:lvl2pPr>
            <a:lvl3pPr marL="1143000" indent="-228600">
              <a:buFont typeface="Courier New" panose="02070309020205020404" pitchFamily="49" charset="0"/>
              <a:buChar char="o"/>
              <a:defRPr sz="1800"/>
            </a:lvl3pPr>
            <a:lvl4pPr marL="1714500" indent="-342900">
              <a:buFont typeface="Wingdings" panose="05000000000000000000" pitchFamily="2" charset="2"/>
              <a:buChar char="Ø"/>
              <a:defRPr sz="1600"/>
            </a:lvl4pPr>
            <a:lvl5pPr marL="2057400" indent="-228600">
              <a:buFont typeface="Wingdings" panose="05000000000000000000" pitchFamily="2" charset="2"/>
              <a:buChar char="ü"/>
              <a:defRPr sz="1600"/>
            </a:lvl5p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4" name="Segnaposto data 3"/>
          <p:cNvSpPr>
            <a:spLocks noGrp="1"/>
          </p:cNvSpPr>
          <p:nvPr>
            <p:ph type="dt" sz="half" idx="10"/>
          </p:nvPr>
        </p:nvSpPr>
        <p:spPr>
          <a:xfrm>
            <a:off x="424873" y="6558664"/>
            <a:ext cx="2743200" cy="254774"/>
          </a:xfrm>
        </p:spPr>
        <p:txBody>
          <a:bodyPr/>
          <a:lstStyle>
            <a:lvl1pPr>
              <a:defRPr sz="1200">
                <a:solidFill>
                  <a:schemeClr val="tx1"/>
                </a:solidFill>
              </a:defRPr>
            </a:lvl1pPr>
          </a:lstStyle>
          <a:p>
            <a:r>
              <a:rPr lang="it-IT"/>
              <a:t>14/02/2020</a:t>
            </a:r>
            <a:endParaRPr lang="en-GB"/>
          </a:p>
        </p:txBody>
      </p:sp>
      <p:sp>
        <p:nvSpPr>
          <p:cNvPr id="5" name="Segnaposto piè di pagina 4"/>
          <p:cNvSpPr>
            <a:spLocks noGrp="1"/>
          </p:cNvSpPr>
          <p:nvPr>
            <p:ph type="ftr" sz="quarter" idx="11"/>
          </p:nvPr>
        </p:nvSpPr>
        <p:spPr>
          <a:xfrm>
            <a:off x="4038600" y="6557319"/>
            <a:ext cx="4114800" cy="254774"/>
          </a:xfrm>
        </p:spPr>
        <p:txBody>
          <a:bodyPr/>
          <a:lstStyle>
            <a:lvl1pPr>
              <a:defRPr sz="1200">
                <a:solidFill>
                  <a:schemeClr val="tx1"/>
                </a:solidFill>
              </a:defRPr>
            </a:lvl1pPr>
          </a:lstStyle>
          <a:p>
            <a:r>
              <a:rPr lang="en-GB" dirty="0"/>
              <a:t>sebastian.troia@polimi.it</a:t>
            </a:r>
          </a:p>
        </p:txBody>
      </p:sp>
      <p:sp>
        <p:nvSpPr>
          <p:cNvPr id="6" name="Segnaposto numero diapositiva 5"/>
          <p:cNvSpPr>
            <a:spLocks noGrp="1"/>
          </p:cNvSpPr>
          <p:nvPr>
            <p:ph type="sldNum" sz="quarter" idx="12"/>
          </p:nvPr>
        </p:nvSpPr>
        <p:spPr>
          <a:xfrm>
            <a:off x="9005454" y="6557318"/>
            <a:ext cx="2743200" cy="254774"/>
          </a:xfrm>
        </p:spPr>
        <p:txBody>
          <a:bodyPr/>
          <a:lstStyle>
            <a:lvl1pPr>
              <a:defRPr sz="1200">
                <a:solidFill>
                  <a:schemeClr val="tx1"/>
                </a:solidFill>
              </a:defRPr>
            </a:lvl1pPr>
          </a:lstStyle>
          <a:p>
            <a:fld id="{3B2DD7BE-1B05-4257-A77F-C27ADF98C61C}" type="slidenum">
              <a:rPr lang="en-GB" smtClean="0"/>
              <a:pPr/>
              <a:t>‹Nº›</a:t>
            </a:fld>
            <a:endParaRPr lang="en-GB"/>
          </a:p>
        </p:txBody>
      </p:sp>
      <p:sp>
        <p:nvSpPr>
          <p:cNvPr id="7" name="Rettangolo 6"/>
          <p:cNvSpPr/>
          <p:nvPr userDrawn="1"/>
        </p:nvSpPr>
        <p:spPr>
          <a:xfrm>
            <a:off x="0" y="0"/>
            <a:ext cx="12192000" cy="72984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p>
        </p:txBody>
      </p:sp>
      <p:sp>
        <p:nvSpPr>
          <p:cNvPr id="2" name="Titolo 1"/>
          <p:cNvSpPr>
            <a:spLocks noGrp="1"/>
          </p:cNvSpPr>
          <p:nvPr>
            <p:ph type="title"/>
          </p:nvPr>
        </p:nvSpPr>
        <p:spPr>
          <a:xfrm>
            <a:off x="264231" y="87283"/>
            <a:ext cx="11002982" cy="589367"/>
          </a:xfrm>
        </p:spPr>
        <p:txBody>
          <a:bodyPr>
            <a:noAutofit/>
          </a:bodyPr>
          <a:lstStyle>
            <a:lvl1pPr>
              <a:defRPr sz="4000">
                <a:solidFill>
                  <a:schemeClr val="bg1"/>
                </a:solidFill>
              </a:defRPr>
            </a:lvl1pPr>
          </a:lstStyle>
          <a:p>
            <a:r>
              <a:rPr lang="en-US" noProof="0" dirty="0"/>
              <a:t>Fare </a:t>
            </a:r>
            <a:r>
              <a:rPr lang="en-US" noProof="0" dirty="0" err="1"/>
              <a:t>clic</a:t>
            </a:r>
            <a:r>
              <a:rPr lang="en-US" noProof="0" dirty="0"/>
              <a:t> per </a:t>
            </a:r>
            <a:r>
              <a:rPr lang="en-US" noProof="0" dirty="0" err="1"/>
              <a:t>modificare</a:t>
            </a:r>
            <a:r>
              <a:rPr lang="en-US" noProof="0" dirty="0"/>
              <a:t> lo stile del </a:t>
            </a:r>
            <a:r>
              <a:rPr lang="en-US" noProof="0" dirty="0" err="1"/>
              <a:t>titolo</a:t>
            </a:r>
            <a:endParaRPr lang="en-US" noProof="0" dirty="0"/>
          </a:p>
        </p:txBody>
      </p:sp>
      <p:pic>
        <p:nvPicPr>
          <p:cNvPr id="8" name="Picture 4" descr="Risultati immagini per polimi logo"/>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23556" b="78000" l="22917" r="78472">
                        <a14:foregroundMark x1="36806" y1="36889" x2="36806" y2="36889"/>
                        <a14:foregroundMark x1="40278" y1="37556" x2="40278" y2="37556"/>
                        <a14:foregroundMark x1="45139" y1="34667" x2="45139" y2="34667"/>
                        <a14:foregroundMark x1="44907" y1="37111" x2="44907" y2="37111"/>
                        <a14:foregroundMark x1="55556" y1="33111" x2="55556" y2="33111"/>
                        <a14:foregroundMark x1="56019" y1="34889" x2="56019" y2="34889"/>
                        <a14:foregroundMark x1="57639" y1="44667" x2="57639" y2="44667"/>
                        <a14:foregroundMark x1="59491" y1="44889" x2="59491" y2="44889"/>
                        <a14:foregroundMark x1="48148" y1="43111" x2="48148" y2="43111"/>
                        <a14:foregroundMark x1="49306" y1="42000" x2="49306" y2="42000"/>
                        <a14:foregroundMark x1="43750" y1="42444" x2="43750" y2="42444"/>
                        <a14:foregroundMark x1="48148" y1="48889" x2="48148" y2="48889"/>
                        <a14:foregroundMark x1="40972" y1="54222" x2="40972" y2="54222"/>
                        <a14:foregroundMark x1="34259" y1="62222" x2="34259" y2="62222"/>
                        <a14:foregroundMark x1="40046" y1="64889" x2="40046" y2="64889"/>
                        <a14:foregroundMark x1="53241" y1="58000" x2="53241" y2="58000"/>
                        <a14:foregroundMark x1="57407" y1="56000" x2="57407" y2="56000"/>
                        <a14:foregroundMark x1="63426" y1="58000" x2="63426" y2="58000"/>
                        <a14:foregroundMark x1="53472" y1="64889" x2="53472" y2="64889"/>
                        <a14:foregroundMark x1="53704" y1="66444" x2="53704" y2="66444"/>
                      </a14:backgroundRemoval>
                    </a14:imgEffect>
                  </a14:imgLayer>
                </a14:imgProps>
              </a:ext>
              <a:ext uri="{28A0092B-C50C-407E-A947-70E740481C1C}">
                <a14:useLocalDpi xmlns:a14="http://schemas.microsoft.com/office/drawing/2010/main" val="0"/>
              </a:ext>
            </a:extLst>
          </a:blip>
          <a:srcRect l="22334" t="22938" r="20651" b="22112"/>
          <a:stretch/>
        </p:blipFill>
        <p:spPr bwMode="auto">
          <a:xfrm>
            <a:off x="11527588" y="81470"/>
            <a:ext cx="564679" cy="566902"/>
          </a:xfrm>
          <a:prstGeom prst="rect">
            <a:avLst/>
          </a:prstGeom>
          <a:extLst>
            <a:ext uri="{909E8E84-426E-40DD-AFC4-6F175D3DCCD1}">
              <a14:hiddenFill xmlns:a14="http://schemas.microsoft.com/office/drawing/2010/main">
                <a:solidFill>
                  <a:srgbClr val="FFFFFF"/>
                </a:solidFill>
              </a14:hiddenFill>
            </a:ext>
          </a:extLst>
        </p:spPr>
      </p:pic>
      <p:sp>
        <p:nvSpPr>
          <p:cNvPr id="9" name="Rettangolo 8"/>
          <p:cNvSpPr/>
          <p:nvPr userDrawn="1"/>
        </p:nvSpPr>
        <p:spPr>
          <a:xfrm>
            <a:off x="0" y="6520468"/>
            <a:ext cx="12192000" cy="4571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995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a:xfrm>
            <a:off x="4038600" y="6557319"/>
            <a:ext cx="4114800" cy="254774"/>
          </a:xfrm>
        </p:spPr>
        <p:txBody>
          <a:bodyPr/>
          <a:lstStyle>
            <a:lvl1pPr>
              <a:defRPr sz="1200">
                <a:solidFill>
                  <a:schemeClr val="tx1"/>
                </a:solidFill>
              </a:defRPr>
            </a:lvl1pPr>
          </a:lstStyle>
          <a:p>
            <a:r>
              <a:rPr lang="en-GB" dirty="0"/>
              <a:t>sebastian.troia@polimi.it</a:t>
            </a:r>
          </a:p>
        </p:txBody>
      </p:sp>
      <p:sp>
        <p:nvSpPr>
          <p:cNvPr id="6" name="Segnaposto numero diapositiva 5"/>
          <p:cNvSpPr>
            <a:spLocks noGrp="1"/>
          </p:cNvSpPr>
          <p:nvPr>
            <p:ph type="sldNum" sz="quarter" idx="12"/>
          </p:nvPr>
        </p:nvSpPr>
        <p:spPr>
          <a:xfrm>
            <a:off x="9005454" y="6557318"/>
            <a:ext cx="2743200" cy="254774"/>
          </a:xfrm>
        </p:spPr>
        <p:txBody>
          <a:bodyPr/>
          <a:lstStyle>
            <a:lvl1pPr>
              <a:defRPr sz="1200">
                <a:solidFill>
                  <a:schemeClr val="tx1"/>
                </a:solidFill>
              </a:defRPr>
            </a:lvl1pPr>
          </a:lstStyle>
          <a:p>
            <a:fld id="{3B2DD7BE-1B05-4257-A77F-C27ADF98C61C}" type="slidenum">
              <a:rPr lang="en-GB" smtClean="0"/>
              <a:pPr/>
              <a:t>‹Nº›</a:t>
            </a:fld>
            <a:endParaRPr lang="en-GB"/>
          </a:p>
        </p:txBody>
      </p:sp>
      <p:sp>
        <p:nvSpPr>
          <p:cNvPr id="9" name="Segnaposto data 3"/>
          <p:cNvSpPr>
            <a:spLocks noGrp="1"/>
          </p:cNvSpPr>
          <p:nvPr>
            <p:ph type="dt" sz="half" idx="10"/>
          </p:nvPr>
        </p:nvSpPr>
        <p:spPr>
          <a:xfrm>
            <a:off x="424873" y="6558664"/>
            <a:ext cx="2743200" cy="254774"/>
          </a:xfrm>
        </p:spPr>
        <p:txBody>
          <a:bodyPr/>
          <a:lstStyle>
            <a:lvl1pPr>
              <a:defRPr sz="1200">
                <a:solidFill>
                  <a:schemeClr val="tx1"/>
                </a:solidFill>
              </a:defRPr>
            </a:lvl1pPr>
          </a:lstStyle>
          <a:p>
            <a:r>
              <a:rPr lang="it-IT"/>
              <a:t>14/02/2020</a:t>
            </a:r>
            <a:endParaRPr lang="en-GB"/>
          </a:p>
        </p:txBody>
      </p:sp>
      <p:sp>
        <p:nvSpPr>
          <p:cNvPr id="10" name="Rettangolo 9"/>
          <p:cNvSpPr/>
          <p:nvPr userDrawn="1"/>
        </p:nvSpPr>
        <p:spPr>
          <a:xfrm>
            <a:off x="0" y="6520468"/>
            <a:ext cx="12192000" cy="4571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userDrawn="1"/>
        </p:nvSpPr>
        <p:spPr>
          <a:xfrm>
            <a:off x="0" y="0"/>
            <a:ext cx="12192000" cy="72984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p>
        </p:txBody>
      </p:sp>
      <p:sp>
        <p:nvSpPr>
          <p:cNvPr id="16" name="Titolo 1"/>
          <p:cNvSpPr>
            <a:spLocks noGrp="1"/>
          </p:cNvSpPr>
          <p:nvPr>
            <p:ph type="title"/>
          </p:nvPr>
        </p:nvSpPr>
        <p:spPr>
          <a:xfrm>
            <a:off x="424872" y="87283"/>
            <a:ext cx="11002982" cy="589367"/>
          </a:xfrm>
        </p:spPr>
        <p:txBody>
          <a:bodyPr>
            <a:normAutofit/>
          </a:bodyPr>
          <a:lstStyle>
            <a:lvl1pPr>
              <a:defRPr sz="4000">
                <a:solidFill>
                  <a:schemeClr val="bg1"/>
                </a:solidFill>
              </a:defRPr>
            </a:lvl1pPr>
          </a:lstStyle>
          <a:p>
            <a:r>
              <a:rPr lang="en-US" noProof="0" dirty="0"/>
              <a:t>Fare </a:t>
            </a:r>
            <a:r>
              <a:rPr lang="en-US" noProof="0" dirty="0" err="1"/>
              <a:t>clic</a:t>
            </a:r>
            <a:r>
              <a:rPr lang="en-US" noProof="0" dirty="0"/>
              <a:t> per </a:t>
            </a:r>
            <a:r>
              <a:rPr lang="en-US" noProof="0" dirty="0" err="1"/>
              <a:t>modificare</a:t>
            </a:r>
            <a:r>
              <a:rPr lang="en-US" noProof="0" dirty="0"/>
              <a:t> lo stile del </a:t>
            </a:r>
            <a:r>
              <a:rPr lang="en-US" noProof="0" dirty="0" err="1"/>
              <a:t>titolo</a:t>
            </a:r>
            <a:endParaRPr lang="en-US" noProof="0" dirty="0"/>
          </a:p>
        </p:txBody>
      </p:sp>
      <p:pic>
        <p:nvPicPr>
          <p:cNvPr id="17" name="Picture 4" descr="Risultati immagini per polimi logo"/>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23556" b="78000" l="22917" r="78472">
                        <a14:foregroundMark x1="36806" y1="36889" x2="36806" y2="36889"/>
                        <a14:foregroundMark x1="40278" y1="37556" x2="40278" y2="37556"/>
                        <a14:foregroundMark x1="45139" y1="34667" x2="45139" y2="34667"/>
                        <a14:foregroundMark x1="44907" y1="37111" x2="44907" y2="37111"/>
                        <a14:foregroundMark x1="55556" y1="33111" x2="55556" y2="33111"/>
                        <a14:foregroundMark x1="56019" y1="34889" x2="56019" y2="34889"/>
                        <a14:foregroundMark x1="57639" y1="44667" x2="57639" y2="44667"/>
                        <a14:foregroundMark x1="59491" y1="44889" x2="59491" y2="44889"/>
                        <a14:foregroundMark x1="48148" y1="43111" x2="48148" y2="43111"/>
                        <a14:foregroundMark x1="49306" y1="42000" x2="49306" y2="42000"/>
                        <a14:foregroundMark x1="43750" y1="42444" x2="43750" y2="42444"/>
                        <a14:foregroundMark x1="48148" y1="48889" x2="48148" y2="48889"/>
                        <a14:foregroundMark x1="40972" y1="54222" x2="40972" y2="54222"/>
                        <a14:foregroundMark x1="34259" y1="62222" x2="34259" y2="62222"/>
                        <a14:foregroundMark x1="40046" y1="64889" x2="40046" y2="64889"/>
                        <a14:foregroundMark x1="53241" y1="58000" x2="53241" y2="58000"/>
                        <a14:foregroundMark x1="57407" y1="56000" x2="57407" y2="56000"/>
                        <a14:foregroundMark x1="63426" y1="58000" x2="63426" y2="58000"/>
                        <a14:foregroundMark x1="53472" y1="64889" x2="53472" y2="64889"/>
                        <a14:foregroundMark x1="53704" y1="66444" x2="53704" y2="66444"/>
                      </a14:backgroundRemoval>
                    </a14:imgEffect>
                  </a14:imgLayer>
                </a14:imgProps>
              </a:ext>
              <a:ext uri="{28A0092B-C50C-407E-A947-70E740481C1C}">
                <a14:useLocalDpi xmlns:a14="http://schemas.microsoft.com/office/drawing/2010/main" val="0"/>
              </a:ext>
            </a:extLst>
          </a:blip>
          <a:srcRect l="22334" t="22938" r="20651" b="22112"/>
          <a:stretch/>
        </p:blipFill>
        <p:spPr bwMode="auto">
          <a:xfrm>
            <a:off x="11527588" y="81470"/>
            <a:ext cx="564679" cy="566902"/>
          </a:xfrm>
          <a:prstGeom prst="rect">
            <a:avLst/>
          </a:prstGeom>
          <a:extLst>
            <a:ext uri="{909E8E84-426E-40DD-AFC4-6F175D3DCCD1}">
              <a14:hiddenFill xmlns:a14="http://schemas.microsoft.com/office/drawing/2010/main">
                <a:solidFill>
                  <a:srgbClr val="FFFFFF"/>
                </a:solidFill>
              </a14:hiddenFill>
            </a:ext>
          </a:extLst>
        </p:spPr>
      </p:pic>
      <p:sp>
        <p:nvSpPr>
          <p:cNvPr id="18" name="Segnaposto contenuto 2"/>
          <p:cNvSpPr>
            <a:spLocks noGrp="1"/>
          </p:cNvSpPr>
          <p:nvPr>
            <p:ph idx="1"/>
          </p:nvPr>
        </p:nvSpPr>
        <p:spPr>
          <a:xfrm>
            <a:off x="424872" y="848682"/>
            <a:ext cx="11323782" cy="5590315"/>
          </a:xfrm>
        </p:spPr>
        <p:txBody>
          <a:bodyPr>
            <a:noAutofit/>
          </a:bodyPr>
          <a:lstStyle>
            <a:lvl1pPr marL="228600" indent="-228600">
              <a:buFont typeface="Wingdings" panose="05000000000000000000" pitchFamily="2" charset="2"/>
              <a:buChar char="§"/>
              <a:defRPr sz="2400"/>
            </a:lvl1pPr>
            <a:lvl2pPr>
              <a:defRPr sz="2000"/>
            </a:lvl2pPr>
            <a:lvl3pPr marL="1143000" indent="-228600">
              <a:buFont typeface="Courier New" panose="02070309020205020404" pitchFamily="49" charset="0"/>
              <a:buChar char="o"/>
              <a:defRPr sz="1800"/>
            </a:lvl3pPr>
            <a:lvl4pPr marL="1714500" indent="-342900">
              <a:buFont typeface="Wingdings" panose="05000000000000000000" pitchFamily="2" charset="2"/>
              <a:buChar char="Ø"/>
              <a:defRPr sz="1600"/>
            </a:lvl4pPr>
            <a:lvl5pPr marL="2057400" indent="-228600">
              <a:buFont typeface="Wingdings" panose="05000000000000000000" pitchFamily="2" charset="2"/>
              <a:buChar char="ü"/>
              <a:defRPr sz="1600"/>
            </a:lvl5p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Tree>
    <p:extLst>
      <p:ext uri="{BB962C8B-B14F-4D97-AF65-F5344CB8AC3E}">
        <p14:creationId xmlns:p14="http://schemas.microsoft.com/office/powerpoint/2010/main" val="3479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en-GB"/>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r>
              <a:rPr lang="it-IT"/>
              <a:t>14/02/2020</a:t>
            </a:r>
            <a:endParaRPr lang="en-GB"/>
          </a:p>
        </p:txBody>
      </p:sp>
      <p:sp>
        <p:nvSpPr>
          <p:cNvPr id="5" name="Segnaposto piè di pagina 4"/>
          <p:cNvSpPr>
            <a:spLocks noGrp="1"/>
          </p:cNvSpPr>
          <p:nvPr>
            <p:ph type="ftr" sz="quarter" idx="11"/>
          </p:nvPr>
        </p:nvSpPr>
        <p:spPr/>
        <p:txBody>
          <a:bodyPr/>
          <a:lstStyle/>
          <a:p>
            <a:r>
              <a:rPr lang="en-GB"/>
              <a:t>sebastian.troia@polimi.it</a:t>
            </a:r>
          </a:p>
        </p:txBody>
      </p:sp>
      <p:sp>
        <p:nvSpPr>
          <p:cNvPr id="6" name="Segnaposto numero diapositiva 5"/>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105880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r>
              <a:rPr lang="it-IT"/>
              <a:t>14/02/2020</a:t>
            </a:r>
            <a:endParaRPr lang="en-GB"/>
          </a:p>
        </p:txBody>
      </p:sp>
      <p:sp>
        <p:nvSpPr>
          <p:cNvPr id="6" name="Segnaposto piè di pagina 5"/>
          <p:cNvSpPr>
            <a:spLocks noGrp="1"/>
          </p:cNvSpPr>
          <p:nvPr>
            <p:ph type="ftr" sz="quarter" idx="11"/>
          </p:nvPr>
        </p:nvSpPr>
        <p:spPr/>
        <p:txBody>
          <a:bodyPr/>
          <a:lstStyle/>
          <a:p>
            <a:r>
              <a:rPr lang="en-GB"/>
              <a:t>sebastian.troia@polimi.it</a:t>
            </a:r>
          </a:p>
        </p:txBody>
      </p:sp>
      <p:sp>
        <p:nvSpPr>
          <p:cNvPr id="7" name="Segnaposto numero diapositiva 6"/>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44586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en-GB"/>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r>
              <a:rPr lang="it-IT"/>
              <a:t>14/02/2020</a:t>
            </a:r>
            <a:endParaRPr lang="en-GB"/>
          </a:p>
        </p:txBody>
      </p:sp>
      <p:sp>
        <p:nvSpPr>
          <p:cNvPr id="8" name="Segnaposto piè di pagina 7"/>
          <p:cNvSpPr>
            <a:spLocks noGrp="1"/>
          </p:cNvSpPr>
          <p:nvPr>
            <p:ph type="ftr" sz="quarter" idx="11"/>
          </p:nvPr>
        </p:nvSpPr>
        <p:spPr/>
        <p:txBody>
          <a:bodyPr/>
          <a:lstStyle/>
          <a:p>
            <a:r>
              <a:rPr lang="en-GB"/>
              <a:t>sebastian.troia@polimi.it</a:t>
            </a:r>
          </a:p>
        </p:txBody>
      </p:sp>
      <p:sp>
        <p:nvSpPr>
          <p:cNvPr id="9" name="Segnaposto numero diapositiva 8"/>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222124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r>
              <a:rPr lang="it-IT"/>
              <a:t>14/02/2020</a:t>
            </a:r>
            <a:endParaRPr lang="en-GB"/>
          </a:p>
        </p:txBody>
      </p:sp>
      <p:sp>
        <p:nvSpPr>
          <p:cNvPr id="4" name="Segnaposto piè di pagina 3"/>
          <p:cNvSpPr>
            <a:spLocks noGrp="1"/>
          </p:cNvSpPr>
          <p:nvPr>
            <p:ph type="ftr" sz="quarter" idx="11"/>
          </p:nvPr>
        </p:nvSpPr>
        <p:spPr/>
        <p:txBody>
          <a:bodyPr/>
          <a:lstStyle/>
          <a:p>
            <a:r>
              <a:rPr lang="en-GB"/>
              <a:t>sebastian.troia@polimi.it</a:t>
            </a:r>
          </a:p>
        </p:txBody>
      </p:sp>
      <p:sp>
        <p:nvSpPr>
          <p:cNvPr id="5" name="Segnaposto numero diapositiva 4"/>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402896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r>
              <a:rPr lang="it-IT"/>
              <a:t>14/02/2020</a:t>
            </a:r>
            <a:endParaRPr lang="en-GB"/>
          </a:p>
        </p:txBody>
      </p:sp>
      <p:sp>
        <p:nvSpPr>
          <p:cNvPr id="3" name="Segnaposto piè di pagina 2"/>
          <p:cNvSpPr>
            <a:spLocks noGrp="1"/>
          </p:cNvSpPr>
          <p:nvPr>
            <p:ph type="ftr" sz="quarter" idx="11"/>
          </p:nvPr>
        </p:nvSpPr>
        <p:spPr/>
        <p:txBody>
          <a:bodyPr/>
          <a:lstStyle/>
          <a:p>
            <a:r>
              <a:rPr lang="en-GB"/>
              <a:t>sebastian.troia@polimi.it</a:t>
            </a:r>
          </a:p>
        </p:txBody>
      </p:sp>
      <p:sp>
        <p:nvSpPr>
          <p:cNvPr id="4" name="Segnaposto numero diapositiva 3"/>
          <p:cNvSpPr>
            <a:spLocks noGrp="1"/>
          </p:cNvSpPr>
          <p:nvPr>
            <p:ph type="sldNum" sz="quarter" idx="12"/>
          </p:nvPr>
        </p:nvSpPr>
        <p:spPr/>
        <p:txBody>
          <a:bodyPr/>
          <a:lstStyle/>
          <a:p>
            <a:fld id="{3B2DD7BE-1B05-4257-A77F-C27ADF98C61C}" type="slidenum">
              <a:rPr lang="en-GB" smtClean="0"/>
              <a:t>‹Nº›</a:t>
            </a:fld>
            <a:endParaRPr lang="en-GB"/>
          </a:p>
        </p:txBody>
      </p:sp>
    </p:spTree>
    <p:extLst>
      <p:ext uri="{BB962C8B-B14F-4D97-AF65-F5344CB8AC3E}">
        <p14:creationId xmlns:p14="http://schemas.microsoft.com/office/powerpoint/2010/main" val="250101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a:t>
            </a:r>
            <a:endParaRPr lang="en-GB" dirty="0"/>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buFont typeface="Wingdings" panose="05000000000000000000" pitchFamily="2" charset="2"/>
              <a:buChar char="§"/>
            </a:pPr>
            <a:r>
              <a:rPr lang="it-IT" dirty="0"/>
              <a:t>Modifica gli stili del testo dello schema</a:t>
            </a:r>
          </a:p>
          <a:p>
            <a:pPr lvl="1"/>
            <a:r>
              <a:rPr lang="it-IT" dirty="0"/>
              <a:t>Secondo livello</a:t>
            </a:r>
          </a:p>
          <a:p>
            <a:pPr lvl="2">
              <a:buFont typeface="Courier New" panose="02070309020205020404" pitchFamily="49" charset="0"/>
              <a:buChar char="o"/>
            </a:pPr>
            <a:r>
              <a:rPr lang="it-IT" dirty="0"/>
              <a:t>Terzo livello</a:t>
            </a:r>
          </a:p>
          <a:p>
            <a:pPr marL="1714500" lvl="3" indent="-342900">
              <a:buFont typeface="Wingdings" panose="05000000000000000000" pitchFamily="2" charset="2"/>
              <a:buChar char="Ø"/>
            </a:pPr>
            <a:r>
              <a:rPr lang="it-IT" dirty="0"/>
              <a:t>Quarto livello</a:t>
            </a:r>
          </a:p>
          <a:p>
            <a:pPr lvl="4">
              <a:buFont typeface="Wingdings" panose="05000000000000000000" pitchFamily="2" charset="2"/>
              <a:buChar char="ü"/>
            </a:pPr>
            <a:r>
              <a:rPr lang="it-IT" dirty="0"/>
              <a:t>Quinto livello</a:t>
            </a:r>
            <a:endParaRPr lang="en-GB" dirty="0"/>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a:t>14/02/2020</a:t>
            </a:r>
            <a:endParaRPr lang="en-GB"/>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sebastian.troia@polimi.it</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DD7BE-1B05-4257-A77F-C27ADF98C61C}" type="slidenum">
              <a:rPr lang="en-GB" smtClean="0"/>
              <a:t>‹Nº›</a:t>
            </a:fld>
            <a:endParaRPr lang="en-GB"/>
          </a:p>
        </p:txBody>
      </p:sp>
    </p:spTree>
    <p:extLst>
      <p:ext uri="{BB962C8B-B14F-4D97-AF65-F5344CB8AC3E}">
        <p14:creationId xmlns:p14="http://schemas.microsoft.com/office/powerpoint/2010/main" val="222002187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000" kern="120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6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4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40643" y="3827283"/>
            <a:ext cx="10030120" cy="2772270"/>
          </a:xfrm>
        </p:spPr>
        <p:txBody>
          <a:bodyPr/>
          <a:lstStyle/>
          <a:p>
            <a:r>
              <a:rPr lang="en-GB" u="sng" dirty="0"/>
              <a:t>Name of the project</a:t>
            </a:r>
            <a:r>
              <a:rPr lang="en-GB" dirty="0"/>
              <a:t>: Monitoring</a:t>
            </a:r>
            <a:r>
              <a:rPr lang="en-GB" u="sng" dirty="0"/>
              <a:t> </a:t>
            </a:r>
          </a:p>
          <a:p>
            <a:r>
              <a:rPr lang="en-GB" u="sng" dirty="0"/>
              <a:t>Team</a:t>
            </a:r>
            <a:r>
              <a:rPr lang="en-GB" dirty="0"/>
              <a:t>: Spanish Team </a:t>
            </a:r>
          </a:p>
          <a:p>
            <a:r>
              <a:rPr lang="en-GB" sz="1800" u="sng" dirty="0"/>
              <a:t>Presenters</a:t>
            </a:r>
            <a:r>
              <a:rPr lang="en-GB" sz="1800" dirty="0"/>
              <a:t>: </a:t>
            </a:r>
            <a:br>
              <a:rPr lang="en-GB" sz="1800" dirty="0"/>
            </a:br>
            <a:r>
              <a:rPr lang="en-GB" sz="1800" dirty="0"/>
              <a:t>Raquel Vila, Jorge Olivera</a:t>
            </a:r>
          </a:p>
          <a:p>
            <a:r>
              <a:rPr lang="en-GB" sz="1600" u="sng" dirty="0"/>
              <a:t>E-mails</a:t>
            </a:r>
            <a:r>
              <a:rPr lang="en-GB" sz="1600" dirty="0"/>
              <a:t>:</a:t>
            </a:r>
            <a:br>
              <a:rPr lang="en-GB" sz="1600" dirty="0"/>
            </a:br>
            <a:r>
              <a:rPr lang="en-GB" sz="1600" dirty="0"/>
              <a:t>raquel.vila@mail.polimi.it ,</a:t>
            </a:r>
            <a:r>
              <a:rPr lang="en-US" sz="1600" dirty="0" err="1"/>
              <a:t>jorgeluis.olivera</a:t>
            </a:r>
            <a:r>
              <a:rPr lang="en-GB" sz="1600" dirty="0"/>
              <a:t>@mail.polimi.it</a:t>
            </a:r>
          </a:p>
          <a:p>
            <a:r>
              <a:rPr lang="en-GB" sz="1600" u="sng" dirty="0"/>
              <a:t>Academic Year</a:t>
            </a:r>
            <a:r>
              <a:rPr lang="en-GB" sz="1600" dirty="0"/>
              <a:t>:</a:t>
            </a:r>
            <a:br>
              <a:rPr lang="en-GB" sz="1600" dirty="0"/>
            </a:br>
            <a:r>
              <a:rPr lang="en-GB" sz="1600" dirty="0"/>
              <a:t>2022/2023</a:t>
            </a:r>
          </a:p>
        </p:txBody>
      </p:sp>
      <p:sp>
        <p:nvSpPr>
          <p:cNvPr id="5" name="Titolo 1"/>
          <p:cNvSpPr txBox="1">
            <a:spLocks/>
          </p:cNvSpPr>
          <p:nvPr/>
        </p:nvSpPr>
        <p:spPr>
          <a:xfrm>
            <a:off x="1524000" y="1734031"/>
            <a:ext cx="9144000" cy="18518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nSpc>
                <a:spcPct val="100000"/>
              </a:lnSpc>
              <a:spcBef>
                <a:spcPts val="1200"/>
              </a:spcBef>
              <a:spcAft>
                <a:spcPts val="1200"/>
              </a:spcAft>
            </a:pPr>
            <a:r>
              <a:rPr lang="en-GB" sz="4800" b="1" dirty="0"/>
              <a:t>Network Automation</a:t>
            </a:r>
            <a:br>
              <a:rPr lang="en-GB" sz="4800" b="1" dirty="0"/>
            </a:br>
            <a:r>
              <a:rPr lang="en-GB" sz="3600" dirty="0"/>
              <a:t>Final project presentation</a:t>
            </a:r>
          </a:p>
        </p:txBody>
      </p:sp>
    </p:spTree>
    <p:extLst>
      <p:ext uri="{BB962C8B-B14F-4D97-AF65-F5344CB8AC3E}">
        <p14:creationId xmlns:p14="http://schemas.microsoft.com/office/powerpoint/2010/main" val="1647175290"/>
      </p:ext>
    </p:extLst>
  </p:cSld>
  <p:clrMapOvr>
    <a:masterClrMapping/>
  </p:clrMapOvr>
  <mc:AlternateContent xmlns:mc="http://schemas.openxmlformats.org/markup-compatibility/2006" xmlns:p14="http://schemas.microsoft.com/office/powerpoint/2010/main">
    <mc:Choice Requires="p14">
      <p:transition spd="slow" p14:dur="2000" advTm="6344"/>
    </mc:Choice>
    <mc:Fallback xmlns="">
      <p:transition spd="slow" advTm="63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D9662-3B95-44FA-8A09-B6AC81D3CE22}"/>
              </a:ext>
            </a:extLst>
          </p:cNvPr>
          <p:cNvSpPr>
            <a:spLocks noGrp="1"/>
          </p:cNvSpPr>
          <p:nvPr>
            <p:ph type="ctrTitle"/>
          </p:nvPr>
        </p:nvSpPr>
        <p:spPr/>
        <p:txBody>
          <a:bodyPr/>
          <a:lstStyle/>
          <a:p>
            <a:r>
              <a:rPr lang="es-ES" dirty="0"/>
              <a:t>OBJECTIVE 3: TESTS WITH TRAFFIC GENERATION TOOLS</a:t>
            </a:r>
          </a:p>
        </p:txBody>
      </p:sp>
      <p:sp>
        <p:nvSpPr>
          <p:cNvPr id="3" name="Subtítulo 2">
            <a:extLst>
              <a:ext uri="{FF2B5EF4-FFF2-40B4-BE49-F238E27FC236}">
                <a16:creationId xmlns:a16="http://schemas.microsoft.com/office/drawing/2014/main" id="{11BE3777-A2BD-4E3E-B931-DD04DC50E7D1}"/>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40A2602B-EBC7-4E58-BF03-3323CF6BB8E0}"/>
              </a:ext>
            </a:extLst>
          </p:cNvPr>
          <p:cNvSpPr>
            <a:spLocks noGrp="1"/>
          </p:cNvSpPr>
          <p:nvPr>
            <p:ph type="sldNum" sz="quarter" idx="12"/>
          </p:nvPr>
        </p:nvSpPr>
        <p:spPr/>
        <p:txBody>
          <a:bodyPr/>
          <a:lstStyle/>
          <a:p>
            <a:fld id="{3B2DD7BE-1B05-4257-A77F-C27ADF98C61C}" type="slidenum">
              <a:rPr lang="en-GB" smtClean="0"/>
              <a:pPr/>
              <a:t>10</a:t>
            </a:fld>
            <a:endParaRPr lang="en-GB"/>
          </a:p>
        </p:txBody>
      </p:sp>
    </p:spTree>
    <p:extLst>
      <p:ext uri="{BB962C8B-B14F-4D97-AF65-F5344CB8AC3E}">
        <p14:creationId xmlns:p14="http://schemas.microsoft.com/office/powerpoint/2010/main" val="150070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2F49BD1-46ED-81E0-2C6F-B50141C24193}"/>
              </a:ext>
            </a:extLst>
          </p:cNvPr>
          <p:cNvSpPr>
            <a:spLocks noGrp="1"/>
          </p:cNvSpPr>
          <p:nvPr>
            <p:ph type="sldNum" sz="quarter" idx="12"/>
          </p:nvPr>
        </p:nvSpPr>
        <p:spPr/>
        <p:txBody>
          <a:bodyPr/>
          <a:lstStyle/>
          <a:p>
            <a:fld id="{3B2DD7BE-1B05-4257-A77F-C27ADF98C61C}" type="slidenum">
              <a:rPr lang="en-GB" smtClean="0"/>
              <a:pPr/>
              <a:t>11</a:t>
            </a:fld>
            <a:endParaRPr lang="en-GB"/>
          </a:p>
        </p:txBody>
      </p:sp>
      <p:sp>
        <p:nvSpPr>
          <p:cNvPr id="4" name="Título 3">
            <a:extLst>
              <a:ext uri="{FF2B5EF4-FFF2-40B4-BE49-F238E27FC236}">
                <a16:creationId xmlns:a16="http://schemas.microsoft.com/office/drawing/2014/main" id="{CF73D2A2-5C4E-8325-1F0E-36D870D8EA38}"/>
              </a:ext>
            </a:extLst>
          </p:cNvPr>
          <p:cNvSpPr>
            <a:spLocks noGrp="1"/>
          </p:cNvSpPr>
          <p:nvPr>
            <p:ph type="title"/>
          </p:nvPr>
        </p:nvSpPr>
        <p:spPr/>
        <p:txBody>
          <a:bodyPr/>
          <a:lstStyle/>
          <a:p>
            <a:r>
              <a:rPr lang="en-US" dirty="0"/>
              <a:t>Experiments</a:t>
            </a:r>
          </a:p>
        </p:txBody>
      </p:sp>
      <p:sp>
        <p:nvSpPr>
          <p:cNvPr id="7" name="CuadroTexto 6">
            <a:extLst>
              <a:ext uri="{FF2B5EF4-FFF2-40B4-BE49-F238E27FC236}">
                <a16:creationId xmlns:a16="http://schemas.microsoft.com/office/drawing/2014/main" id="{C39BE656-755F-9E19-5BB9-A770F3B0445B}"/>
              </a:ext>
            </a:extLst>
          </p:cNvPr>
          <p:cNvSpPr txBox="1"/>
          <p:nvPr/>
        </p:nvSpPr>
        <p:spPr>
          <a:xfrm>
            <a:off x="471487" y="942976"/>
            <a:ext cx="10795725" cy="646331"/>
          </a:xfrm>
          <a:prstGeom prst="rect">
            <a:avLst/>
          </a:prstGeom>
          <a:noFill/>
        </p:spPr>
        <p:txBody>
          <a:bodyPr wrap="square" rtlCol="0">
            <a:spAutoFit/>
          </a:bodyPr>
          <a:lstStyle/>
          <a:p>
            <a:r>
              <a:rPr lang="en-US" dirty="0"/>
              <a:t>The different experiments and tests we have done have been with the </a:t>
            </a:r>
            <a:r>
              <a:rPr lang="en-US" b="1" dirty="0"/>
              <a:t>ping tool </a:t>
            </a:r>
            <a:r>
              <a:rPr lang="en-US" dirty="0"/>
              <a:t>sending traffic from one host to another to monitor the traffic and with the </a:t>
            </a:r>
            <a:r>
              <a:rPr lang="en-US" b="1" dirty="0" err="1"/>
              <a:t>Iperf</a:t>
            </a:r>
            <a:r>
              <a:rPr lang="en-US" b="1" dirty="0"/>
              <a:t> tool</a:t>
            </a:r>
            <a:r>
              <a:rPr lang="en-US" dirty="0"/>
              <a:t>.</a:t>
            </a:r>
          </a:p>
        </p:txBody>
      </p:sp>
      <p:pic>
        <p:nvPicPr>
          <p:cNvPr id="2" name="Imagen 1">
            <a:extLst>
              <a:ext uri="{FF2B5EF4-FFF2-40B4-BE49-F238E27FC236}">
                <a16:creationId xmlns:a16="http://schemas.microsoft.com/office/drawing/2014/main" id="{617EED65-D4B3-4CC5-9D65-0B1D158AA75D}"/>
              </a:ext>
            </a:extLst>
          </p:cNvPr>
          <p:cNvPicPr>
            <a:picLocks noChangeAspect="1"/>
          </p:cNvPicPr>
          <p:nvPr/>
        </p:nvPicPr>
        <p:blipFill>
          <a:blip r:embed="rId2"/>
          <a:stretch>
            <a:fillRect/>
          </a:stretch>
        </p:blipFill>
        <p:spPr>
          <a:xfrm>
            <a:off x="833635" y="2813699"/>
            <a:ext cx="9448481" cy="3101325"/>
          </a:xfrm>
          <a:prstGeom prst="rect">
            <a:avLst/>
          </a:prstGeom>
        </p:spPr>
      </p:pic>
      <p:sp>
        <p:nvSpPr>
          <p:cNvPr id="6" name="Rectángulo 5">
            <a:extLst>
              <a:ext uri="{FF2B5EF4-FFF2-40B4-BE49-F238E27FC236}">
                <a16:creationId xmlns:a16="http://schemas.microsoft.com/office/drawing/2014/main" id="{91D57355-15FB-4961-A954-F72054D60F95}"/>
              </a:ext>
            </a:extLst>
          </p:cNvPr>
          <p:cNvSpPr/>
          <p:nvPr/>
        </p:nvSpPr>
        <p:spPr>
          <a:xfrm>
            <a:off x="833635" y="2171405"/>
            <a:ext cx="6096000" cy="369332"/>
          </a:xfrm>
          <a:prstGeom prst="rect">
            <a:avLst/>
          </a:prstGeom>
        </p:spPr>
        <p:txBody>
          <a:bodyPr>
            <a:spAutoFit/>
          </a:bodyPr>
          <a:lstStyle/>
          <a:p>
            <a:r>
              <a:rPr lang="en-US" b="1" dirty="0"/>
              <a:t>PING EXPERIMENT:</a:t>
            </a:r>
          </a:p>
        </p:txBody>
      </p:sp>
    </p:spTree>
    <p:extLst>
      <p:ext uri="{BB962C8B-B14F-4D97-AF65-F5344CB8AC3E}">
        <p14:creationId xmlns:p14="http://schemas.microsoft.com/office/powerpoint/2010/main" val="31373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2F49BD1-46ED-81E0-2C6F-B50141C24193}"/>
              </a:ext>
            </a:extLst>
          </p:cNvPr>
          <p:cNvSpPr>
            <a:spLocks noGrp="1"/>
          </p:cNvSpPr>
          <p:nvPr>
            <p:ph type="sldNum" sz="quarter" idx="12"/>
          </p:nvPr>
        </p:nvSpPr>
        <p:spPr/>
        <p:txBody>
          <a:bodyPr/>
          <a:lstStyle/>
          <a:p>
            <a:fld id="{3B2DD7BE-1B05-4257-A77F-C27ADF98C61C}" type="slidenum">
              <a:rPr lang="en-GB" smtClean="0"/>
              <a:pPr/>
              <a:t>12</a:t>
            </a:fld>
            <a:endParaRPr lang="en-GB"/>
          </a:p>
        </p:txBody>
      </p:sp>
      <p:sp>
        <p:nvSpPr>
          <p:cNvPr id="4" name="Título 3">
            <a:extLst>
              <a:ext uri="{FF2B5EF4-FFF2-40B4-BE49-F238E27FC236}">
                <a16:creationId xmlns:a16="http://schemas.microsoft.com/office/drawing/2014/main" id="{CF73D2A2-5C4E-8325-1F0E-36D870D8EA38}"/>
              </a:ext>
            </a:extLst>
          </p:cNvPr>
          <p:cNvSpPr>
            <a:spLocks noGrp="1"/>
          </p:cNvSpPr>
          <p:nvPr>
            <p:ph type="title"/>
          </p:nvPr>
        </p:nvSpPr>
        <p:spPr/>
        <p:txBody>
          <a:bodyPr/>
          <a:lstStyle/>
          <a:p>
            <a:r>
              <a:rPr lang="en-US" dirty="0"/>
              <a:t>Experiments</a:t>
            </a:r>
          </a:p>
        </p:txBody>
      </p:sp>
      <p:sp>
        <p:nvSpPr>
          <p:cNvPr id="7" name="CuadroTexto 6">
            <a:extLst>
              <a:ext uri="{FF2B5EF4-FFF2-40B4-BE49-F238E27FC236}">
                <a16:creationId xmlns:a16="http://schemas.microsoft.com/office/drawing/2014/main" id="{C39BE656-755F-9E19-5BB9-A770F3B0445B}"/>
              </a:ext>
            </a:extLst>
          </p:cNvPr>
          <p:cNvSpPr txBox="1"/>
          <p:nvPr/>
        </p:nvSpPr>
        <p:spPr>
          <a:xfrm>
            <a:off x="471487" y="942976"/>
            <a:ext cx="10795725" cy="646331"/>
          </a:xfrm>
          <a:prstGeom prst="rect">
            <a:avLst/>
          </a:prstGeom>
          <a:noFill/>
        </p:spPr>
        <p:txBody>
          <a:bodyPr wrap="square" rtlCol="0">
            <a:spAutoFit/>
          </a:bodyPr>
          <a:lstStyle/>
          <a:p>
            <a:r>
              <a:rPr lang="en-US" dirty="0"/>
              <a:t>The different experiments and tests we have done have been with the </a:t>
            </a:r>
            <a:r>
              <a:rPr lang="en-US" b="1" dirty="0"/>
              <a:t>ping tool </a:t>
            </a:r>
            <a:r>
              <a:rPr lang="en-US" dirty="0"/>
              <a:t>sending traffic from one host to another to monitor the traffic and with the </a:t>
            </a:r>
            <a:r>
              <a:rPr lang="en-US" b="1" dirty="0" err="1"/>
              <a:t>Iperf</a:t>
            </a:r>
            <a:r>
              <a:rPr lang="en-US" b="1" dirty="0"/>
              <a:t> tool</a:t>
            </a:r>
            <a:r>
              <a:rPr lang="en-US" dirty="0"/>
              <a:t>.</a:t>
            </a:r>
          </a:p>
        </p:txBody>
      </p:sp>
      <p:pic>
        <p:nvPicPr>
          <p:cNvPr id="5" name="Imagen 4">
            <a:extLst>
              <a:ext uri="{FF2B5EF4-FFF2-40B4-BE49-F238E27FC236}">
                <a16:creationId xmlns:a16="http://schemas.microsoft.com/office/drawing/2014/main" id="{06DB89BE-DC52-4107-A09D-F1AE31FB9ED8}"/>
              </a:ext>
            </a:extLst>
          </p:cNvPr>
          <p:cNvPicPr>
            <a:picLocks noChangeAspect="1"/>
          </p:cNvPicPr>
          <p:nvPr/>
        </p:nvPicPr>
        <p:blipFill>
          <a:blip r:embed="rId2"/>
          <a:stretch>
            <a:fillRect/>
          </a:stretch>
        </p:blipFill>
        <p:spPr>
          <a:xfrm>
            <a:off x="887930" y="2643264"/>
            <a:ext cx="8343900" cy="3552825"/>
          </a:xfrm>
          <a:prstGeom prst="rect">
            <a:avLst/>
          </a:prstGeom>
        </p:spPr>
      </p:pic>
      <p:sp>
        <p:nvSpPr>
          <p:cNvPr id="6" name="Rectángulo 5">
            <a:extLst>
              <a:ext uri="{FF2B5EF4-FFF2-40B4-BE49-F238E27FC236}">
                <a16:creationId xmlns:a16="http://schemas.microsoft.com/office/drawing/2014/main" id="{371D512F-2223-495E-B88E-67778C303D21}"/>
              </a:ext>
            </a:extLst>
          </p:cNvPr>
          <p:cNvSpPr/>
          <p:nvPr/>
        </p:nvSpPr>
        <p:spPr>
          <a:xfrm>
            <a:off x="887930" y="2097369"/>
            <a:ext cx="6096000" cy="369332"/>
          </a:xfrm>
          <a:prstGeom prst="rect">
            <a:avLst/>
          </a:prstGeom>
        </p:spPr>
        <p:txBody>
          <a:bodyPr>
            <a:spAutoFit/>
          </a:bodyPr>
          <a:lstStyle/>
          <a:p>
            <a:r>
              <a:rPr lang="en-US" b="1" dirty="0"/>
              <a:t>IPERF EXPERIMENT:</a:t>
            </a:r>
          </a:p>
        </p:txBody>
      </p:sp>
    </p:spTree>
    <p:extLst>
      <p:ext uri="{BB962C8B-B14F-4D97-AF65-F5344CB8AC3E}">
        <p14:creationId xmlns:p14="http://schemas.microsoft.com/office/powerpoint/2010/main" val="427690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77BCC-1F96-442F-92FE-DA072D166F3F}"/>
              </a:ext>
            </a:extLst>
          </p:cNvPr>
          <p:cNvSpPr>
            <a:spLocks noGrp="1"/>
          </p:cNvSpPr>
          <p:nvPr>
            <p:ph type="ctrTitle"/>
          </p:nvPr>
        </p:nvSpPr>
        <p:spPr/>
        <p:txBody>
          <a:bodyPr/>
          <a:lstStyle/>
          <a:p>
            <a:r>
              <a:rPr lang="es-ES" dirty="0"/>
              <a:t>OBJECTIVE 4: DISPLAY DATA IN GRAPHS</a:t>
            </a:r>
          </a:p>
        </p:txBody>
      </p:sp>
      <p:sp>
        <p:nvSpPr>
          <p:cNvPr id="3" name="Subtítulo 2">
            <a:extLst>
              <a:ext uri="{FF2B5EF4-FFF2-40B4-BE49-F238E27FC236}">
                <a16:creationId xmlns:a16="http://schemas.microsoft.com/office/drawing/2014/main" id="{29E9CE3A-AD89-401A-8DBF-D6B982E1A905}"/>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01D814D5-BD9F-41AF-93CC-FF70C885965D}"/>
              </a:ext>
            </a:extLst>
          </p:cNvPr>
          <p:cNvSpPr>
            <a:spLocks noGrp="1"/>
          </p:cNvSpPr>
          <p:nvPr>
            <p:ph type="sldNum" sz="quarter" idx="12"/>
          </p:nvPr>
        </p:nvSpPr>
        <p:spPr/>
        <p:txBody>
          <a:bodyPr/>
          <a:lstStyle/>
          <a:p>
            <a:fld id="{3B2DD7BE-1B05-4257-A77F-C27ADF98C61C}" type="slidenum">
              <a:rPr lang="en-GB" smtClean="0"/>
              <a:pPr/>
              <a:t>13</a:t>
            </a:fld>
            <a:endParaRPr lang="en-GB"/>
          </a:p>
        </p:txBody>
      </p:sp>
    </p:spTree>
    <p:extLst>
      <p:ext uri="{BB962C8B-B14F-4D97-AF65-F5344CB8AC3E}">
        <p14:creationId xmlns:p14="http://schemas.microsoft.com/office/powerpoint/2010/main" val="181821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65CD9DC-C675-BE2F-4684-6CB927135F80}"/>
              </a:ext>
            </a:extLst>
          </p:cNvPr>
          <p:cNvSpPr>
            <a:spLocks noGrp="1"/>
          </p:cNvSpPr>
          <p:nvPr>
            <p:ph type="sldNum" sz="quarter" idx="12"/>
          </p:nvPr>
        </p:nvSpPr>
        <p:spPr/>
        <p:txBody>
          <a:bodyPr/>
          <a:lstStyle/>
          <a:p>
            <a:fld id="{3B2DD7BE-1B05-4257-A77F-C27ADF98C61C}" type="slidenum">
              <a:rPr lang="en-GB" smtClean="0"/>
              <a:pPr/>
              <a:t>14</a:t>
            </a:fld>
            <a:endParaRPr lang="en-GB"/>
          </a:p>
        </p:txBody>
      </p:sp>
      <p:sp>
        <p:nvSpPr>
          <p:cNvPr id="4" name="Título 3">
            <a:extLst>
              <a:ext uri="{FF2B5EF4-FFF2-40B4-BE49-F238E27FC236}">
                <a16:creationId xmlns:a16="http://schemas.microsoft.com/office/drawing/2014/main" id="{71FBC5E8-EEE1-80C3-823B-46DE2CB636CE}"/>
              </a:ext>
            </a:extLst>
          </p:cNvPr>
          <p:cNvSpPr>
            <a:spLocks noGrp="1"/>
          </p:cNvSpPr>
          <p:nvPr>
            <p:ph type="title"/>
          </p:nvPr>
        </p:nvSpPr>
        <p:spPr/>
        <p:txBody>
          <a:bodyPr/>
          <a:lstStyle/>
          <a:p>
            <a:r>
              <a:rPr lang="es-ES" dirty="0" err="1"/>
              <a:t>Resulting</a:t>
            </a:r>
            <a:r>
              <a:rPr lang="es-ES" dirty="0"/>
              <a:t> </a:t>
            </a:r>
            <a:r>
              <a:rPr lang="es-ES" dirty="0" err="1"/>
              <a:t>graphs</a:t>
            </a:r>
            <a:endParaRPr lang="en-US" dirty="0"/>
          </a:p>
        </p:txBody>
      </p:sp>
      <p:sp>
        <p:nvSpPr>
          <p:cNvPr id="5" name="Rectángulo 4">
            <a:extLst>
              <a:ext uri="{FF2B5EF4-FFF2-40B4-BE49-F238E27FC236}">
                <a16:creationId xmlns:a16="http://schemas.microsoft.com/office/drawing/2014/main" id="{86DD93ED-A76E-4B43-995C-9FB31CBDF447}"/>
              </a:ext>
            </a:extLst>
          </p:cNvPr>
          <p:cNvSpPr/>
          <p:nvPr/>
        </p:nvSpPr>
        <p:spPr>
          <a:xfrm>
            <a:off x="499671" y="1048594"/>
            <a:ext cx="11002981" cy="4154984"/>
          </a:xfrm>
          <a:prstGeom prst="rect">
            <a:avLst/>
          </a:prstGeom>
        </p:spPr>
        <p:txBody>
          <a:bodyPr wrap="square">
            <a:spAutoFit/>
          </a:bodyPr>
          <a:lstStyle/>
          <a:p>
            <a:r>
              <a:rPr lang="en-US" sz="2400" dirty="0"/>
              <a:t>After retrieving the necessary statistics for the switches and creating the csv files, the controller will produce the following graphs:</a:t>
            </a:r>
          </a:p>
          <a:p>
            <a:pPr marL="342900" indent="-342900">
              <a:buFont typeface="Arial" panose="020B0604020202020204" pitchFamily="34" charset="0"/>
              <a:buChar char="•"/>
            </a:pPr>
            <a:r>
              <a:rPr lang="en-US" sz="2400" b="1" dirty="0" err="1"/>
              <a:t>Port_rx_pktsX</a:t>
            </a:r>
            <a:endParaRPr lang="en-US" sz="2400" b="1" dirty="0"/>
          </a:p>
          <a:p>
            <a:pPr marL="342900" indent="-342900">
              <a:buFont typeface="Arial" panose="020B0604020202020204" pitchFamily="34" charset="0"/>
              <a:buChar char="•"/>
            </a:pPr>
            <a:r>
              <a:rPr lang="en-US" sz="2400" b="1" dirty="0" err="1"/>
              <a:t>Port_tx_pktsX</a:t>
            </a:r>
            <a:endParaRPr lang="en-US" sz="2400" b="1" dirty="0"/>
          </a:p>
          <a:p>
            <a:pPr marL="342900" indent="-342900">
              <a:buFont typeface="Arial" panose="020B0604020202020204" pitchFamily="34" charset="0"/>
              <a:buChar char="•"/>
            </a:pPr>
            <a:r>
              <a:rPr lang="en-US" sz="2400" b="1" dirty="0" err="1"/>
              <a:t>Switch_X</a:t>
            </a:r>
            <a:endParaRPr lang="en-US" sz="2400" b="1" dirty="0"/>
          </a:p>
          <a:p>
            <a:pPr marL="342900" indent="-342900">
              <a:buFont typeface="Arial" panose="020B0604020202020204" pitchFamily="34" charset="0"/>
              <a:buChar char="•"/>
            </a:pPr>
            <a:endParaRPr lang="en-US" sz="2400" b="1" dirty="0"/>
          </a:p>
          <a:p>
            <a:r>
              <a:rPr lang="en-US" sz="2400" dirty="0"/>
              <a:t>These graphs are produced by plotting with </a:t>
            </a:r>
            <a:r>
              <a:rPr lang="en-US" sz="2400" b="1" dirty="0"/>
              <a:t>matplotlib</a:t>
            </a:r>
            <a:r>
              <a:rPr lang="en-US" sz="2400" dirty="0"/>
              <a:t> the information collected in the csv files.</a:t>
            </a:r>
          </a:p>
          <a:p>
            <a:endParaRPr lang="en-US" sz="2400" dirty="0"/>
          </a:p>
          <a:p>
            <a:r>
              <a:rPr lang="en-US" sz="2400" dirty="0"/>
              <a:t>The results of the monitoring algorithm can be very helpful for network administrators to better understand and solve issues within the network. </a:t>
            </a:r>
          </a:p>
        </p:txBody>
      </p:sp>
    </p:spTree>
    <p:extLst>
      <p:ext uri="{BB962C8B-B14F-4D97-AF65-F5344CB8AC3E}">
        <p14:creationId xmlns:p14="http://schemas.microsoft.com/office/powerpoint/2010/main" val="57943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C9E1A8F-6800-4228-A30A-F835CF592825}"/>
              </a:ext>
            </a:extLst>
          </p:cNvPr>
          <p:cNvPicPr>
            <a:picLocks noGrp="1" noChangeAspect="1"/>
          </p:cNvPicPr>
          <p:nvPr>
            <p:ph idx="1"/>
          </p:nvPr>
        </p:nvPicPr>
        <p:blipFill>
          <a:blip r:embed="rId2"/>
          <a:stretch>
            <a:fillRect/>
          </a:stretch>
        </p:blipFill>
        <p:spPr>
          <a:xfrm>
            <a:off x="4646193" y="907121"/>
            <a:ext cx="7381875" cy="5419725"/>
          </a:xfrm>
          <a:prstGeom prst="rect">
            <a:avLst/>
          </a:prstGeom>
        </p:spPr>
      </p:pic>
      <p:sp>
        <p:nvSpPr>
          <p:cNvPr id="3" name="Marcador de número de diapositiva 2">
            <a:extLst>
              <a:ext uri="{FF2B5EF4-FFF2-40B4-BE49-F238E27FC236}">
                <a16:creationId xmlns:a16="http://schemas.microsoft.com/office/drawing/2014/main" id="{FD549EB9-B6C0-4EB3-BA20-3809B91FF663}"/>
              </a:ext>
            </a:extLst>
          </p:cNvPr>
          <p:cNvSpPr>
            <a:spLocks noGrp="1"/>
          </p:cNvSpPr>
          <p:nvPr>
            <p:ph type="sldNum" sz="quarter" idx="12"/>
          </p:nvPr>
        </p:nvSpPr>
        <p:spPr/>
        <p:txBody>
          <a:bodyPr/>
          <a:lstStyle/>
          <a:p>
            <a:fld id="{3B2DD7BE-1B05-4257-A77F-C27ADF98C61C}" type="slidenum">
              <a:rPr lang="en-GB" smtClean="0"/>
              <a:pPr/>
              <a:t>15</a:t>
            </a:fld>
            <a:endParaRPr lang="en-GB"/>
          </a:p>
        </p:txBody>
      </p:sp>
      <p:sp>
        <p:nvSpPr>
          <p:cNvPr id="4" name="Título 3">
            <a:extLst>
              <a:ext uri="{FF2B5EF4-FFF2-40B4-BE49-F238E27FC236}">
                <a16:creationId xmlns:a16="http://schemas.microsoft.com/office/drawing/2014/main" id="{092C308A-F680-4522-9E58-C7CAE97EF9C7}"/>
              </a:ext>
            </a:extLst>
          </p:cNvPr>
          <p:cNvSpPr>
            <a:spLocks noGrp="1"/>
          </p:cNvSpPr>
          <p:nvPr>
            <p:ph type="title"/>
          </p:nvPr>
        </p:nvSpPr>
        <p:spPr/>
        <p:txBody>
          <a:bodyPr/>
          <a:lstStyle/>
          <a:p>
            <a:r>
              <a:rPr lang="es-ES" dirty="0" err="1"/>
              <a:t>Port_rx_pktsX</a:t>
            </a:r>
            <a:endParaRPr lang="es-ES" dirty="0"/>
          </a:p>
        </p:txBody>
      </p:sp>
      <p:sp>
        <p:nvSpPr>
          <p:cNvPr id="6" name="Rectángulo 5">
            <a:extLst>
              <a:ext uri="{FF2B5EF4-FFF2-40B4-BE49-F238E27FC236}">
                <a16:creationId xmlns:a16="http://schemas.microsoft.com/office/drawing/2014/main" id="{DEA3A839-D1A2-42F5-9169-D6AF4AE7AA18}"/>
              </a:ext>
            </a:extLst>
          </p:cNvPr>
          <p:cNvSpPr/>
          <p:nvPr/>
        </p:nvSpPr>
        <p:spPr>
          <a:xfrm>
            <a:off x="950259" y="2090172"/>
            <a:ext cx="2599765" cy="1938992"/>
          </a:xfrm>
          <a:prstGeom prst="rect">
            <a:avLst/>
          </a:prstGeom>
        </p:spPr>
        <p:txBody>
          <a:bodyPr wrap="square">
            <a:spAutoFit/>
          </a:bodyPr>
          <a:lstStyle/>
          <a:p>
            <a:r>
              <a:rPr lang="en-US" sz="2400" dirty="0"/>
              <a:t>Shows the packets received until that moment by each port of switch X using a bar graph</a:t>
            </a:r>
            <a:r>
              <a:rPr lang="en-US" dirty="0"/>
              <a:t>.</a:t>
            </a:r>
            <a:endParaRPr lang="en-US" b="1" dirty="0"/>
          </a:p>
        </p:txBody>
      </p:sp>
    </p:spTree>
    <p:extLst>
      <p:ext uri="{BB962C8B-B14F-4D97-AF65-F5344CB8AC3E}">
        <p14:creationId xmlns:p14="http://schemas.microsoft.com/office/powerpoint/2010/main" val="298166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D549EB9-B6C0-4EB3-BA20-3809B91FF663}"/>
              </a:ext>
            </a:extLst>
          </p:cNvPr>
          <p:cNvSpPr>
            <a:spLocks noGrp="1"/>
          </p:cNvSpPr>
          <p:nvPr>
            <p:ph type="sldNum" sz="quarter" idx="12"/>
          </p:nvPr>
        </p:nvSpPr>
        <p:spPr/>
        <p:txBody>
          <a:bodyPr/>
          <a:lstStyle/>
          <a:p>
            <a:fld id="{3B2DD7BE-1B05-4257-A77F-C27ADF98C61C}" type="slidenum">
              <a:rPr lang="en-GB" smtClean="0"/>
              <a:pPr/>
              <a:t>16</a:t>
            </a:fld>
            <a:endParaRPr lang="en-GB"/>
          </a:p>
        </p:txBody>
      </p:sp>
      <p:sp>
        <p:nvSpPr>
          <p:cNvPr id="4" name="Título 3">
            <a:extLst>
              <a:ext uri="{FF2B5EF4-FFF2-40B4-BE49-F238E27FC236}">
                <a16:creationId xmlns:a16="http://schemas.microsoft.com/office/drawing/2014/main" id="{092C308A-F680-4522-9E58-C7CAE97EF9C7}"/>
              </a:ext>
            </a:extLst>
          </p:cNvPr>
          <p:cNvSpPr>
            <a:spLocks noGrp="1"/>
          </p:cNvSpPr>
          <p:nvPr>
            <p:ph type="title"/>
          </p:nvPr>
        </p:nvSpPr>
        <p:spPr/>
        <p:txBody>
          <a:bodyPr/>
          <a:lstStyle/>
          <a:p>
            <a:r>
              <a:rPr lang="es-ES" dirty="0" err="1"/>
              <a:t>Port_tx_pktsX</a:t>
            </a:r>
            <a:endParaRPr lang="es-ES" dirty="0"/>
          </a:p>
        </p:txBody>
      </p:sp>
      <p:pic>
        <p:nvPicPr>
          <p:cNvPr id="2" name="Imagen 1">
            <a:extLst>
              <a:ext uri="{FF2B5EF4-FFF2-40B4-BE49-F238E27FC236}">
                <a16:creationId xmlns:a16="http://schemas.microsoft.com/office/drawing/2014/main" id="{20F84199-BE3A-4A01-950E-2768C2B9A27A}"/>
              </a:ext>
            </a:extLst>
          </p:cNvPr>
          <p:cNvPicPr>
            <a:picLocks noChangeAspect="1"/>
          </p:cNvPicPr>
          <p:nvPr/>
        </p:nvPicPr>
        <p:blipFill>
          <a:blip r:embed="rId2"/>
          <a:stretch>
            <a:fillRect/>
          </a:stretch>
        </p:blipFill>
        <p:spPr>
          <a:xfrm>
            <a:off x="4414404" y="1094656"/>
            <a:ext cx="7334250" cy="5372100"/>
          </a:xfrm>
          <a:prstGeom prst="rect">
            <a:avLst/>
          </a:prstGeom>
        </p:spPr>
      </p:pic>
      <p:sp>
        <p:nvSpPr>
          <p:cNvPr id="8" name="Rectángulo 7">
            <a:extLst>
              <a:ext uri="{FF2B5EF4-FFF2-40B4-BE49-F238E27FC236}">
                <a16:creationId xmlns:a16="http://schemas.microsoft.com/office/drawing/2014/main" id="{DB07C357-6D3B-4A75-8ABE-25B3C51EC018}"/>
              </a:ext>
            </a:extLst>
          </p:cNvPr>
          <p:cNvSpPr/>
          <p:nvPr/>
        </p:nvSpPr>
        <p:spPr>
          <a:xfrm>
            <a:off x="986117" y="2459504"/>
            <a:ext cx="2671482" cy="1938992"/>
          </a:xfrm>
          <a:prstGeom prst="rect">
            <a:avLst/>
          </a:prstGeom>
        </p:spPr>
        <p:txBody>
          <a:bodyPr wrap="square">
            <a:spAutoFit/>
          </a:bodyPr>
          <a:lstStyle/>
          <a:p>
            <a:r>
              <a:rPr lang="en-US" sz="2400" dirty="0"/>
              <a:t>Shows the packets transmitted until that moment by each port of switch X using a bar graph.</a:t>
            </a:r>
            <a:endParaRPr lang="en-US" sz="2400" b="1" dirty="0"/>
          </a:p>
        </p:txBody>
      </p:sp>
    </p:spTree>
    <p:extLst>
      <p:ext uri="{BB962C8B-B14F-4D97-AF65-F5344CB8AC3E}">
        <p14:creationId xmlns:p14="http://schemas.microsoft.com/office/powerpoint/2010/main" val="152534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D549EB9-B6C0-4EB3-BA20-3809B91FF663}"/>
              </a:ext>
            </a:extLst>
          </p:cNvPr>
          <p:cNvSpPr>
            <a:spLocks noGrp="1"/>
          </p:cNvSpPr>
          <p:nvPr>
            <p:ph type="sldNum" sz="quarter" idx="12"/>
          </p:nvPr>
        </p:nvSpPr>
        <p:spPr/>
        <p:txBody>
          <a:bodyPr/>
          <a:lstStyle/>
          <a:p>
            <a:fld id="{3B2DD7BE-1B05-4257-A77F-C27ADF98C61C}" type="slidenum">
              <a:rPr lang="en-GB" smtClean="0"/>
              <a:pPr/>
              <a:t>17</a:t>
            </a:fld>
            <a:endParaRPr lang="en-GB"/>
          </a:p>
        </p:txBody>
      </p:sp>
      <p:sp>
        <p:nvSpPr>
          <p:cNvPr id="4" name="Título 3">
            <a:extLst>
              <a:ext uri="{FF2B5EF4-FFF2-40B4-BE49-F238E27FC236}">
                <a16:creationId xmlns:a16="http://schemas.microsoft.com/office/drawing/2014/main" id="{092C308A-F680-4522-9E58-C7CAE97EF9C7}"/>
              </a:ext>
            </a:extLst>
          </p:cNvPr>
          <p:cNvSpPr>
            <a:spLocks noGrp="1"/>
          </p:cNvSpPr>
          <p:nvPr>
            <p:ph type="title"/>
          </p:nvPr>
        </p:nvSpPr>
        <p:spPr/>
        <p:txBody>
          <a:bodyPr/>
          <a:lstStyle/>
          <a:p>
            <a:r>
              <a:rPr lang="es-ES" dirty="0" err="1"/>
              <a:t>SwitchX</a:t>
            </a:r>
            <a:r>
              <a:rPr lang="es-ES" dirty="0"/>
              <a:t>:</a:t>
            </a:r>
          </a:p>
        </p:txBody>
      </p:sp>
      <p:pic>
        <p:nvPicPr>
          <p:cNvPr id="8" name="Imagen 7">
            <a:extLst>
              <a:ext uri="{FF2B5EF4-FFF2-40B4-BE49-F238E27FC236}">
                <a16:creationId xmlns:a16="http://schemas.microsoft.com/office/drawing/2014/main" id="{6272EF1F-6597-4E47-A300-FB6AE8E8D7FE}"/>
              </a:ext>
            </a:extLst>
          </p:cNvPr>
          <p:cNvPicPr>
            <a:picLocks noChangeAspect="1"/>
          </p:cNvPicPr>
          <p:nvPr/>
        </p:nvPicPr>
        <p:blipFill>
          <a:blip r:embed="rId2"/>
          <a:stretch>
            <a:fillRect/>
          </a:stretch>
        </p:blipFill>
        <p:spPr>
          <a:xfrm>
            <a:off x="5129737" y="1116542"/>
            <a:ext cx="6775391" cy="5000884"/>
          </a:xfrm>
          <a:prstGeom prst="rect">
            <a:avLst/>
          </a:prstGeom>
        </p:spPr>
      </p:pic>
      <p:sp>
        <p:nvSpPr>
          <p:cNvPr id="9" name="Rectángulo 8">
            <a:extLst>
              <a:ext uri="{FF2B5EF4-FFF2-40B4-BE49-F238E27FC236}">
                <a16:creationId xmlns:a16="http://schemas.microsoft.com/office/drawing/2014/main" id="{458F37A4-B6B8-4A05-8959-B49EC57AE7BD}"/>
              </a:ext>
            </a:extLst>
          </p:cNvPr>
          <p:cNvSpPr/>
          <p:nvPr/>
        </p:nvSpPr>
        <p:spPr>
          <a:xfrm>
            <a:off x="1255058" y="2459504"/>
            <a:ext cx="2922495" cy="1569660"/>
          </a:xfrm>
          <a:prstGeom prst="rect">
            <a:avLst/>
          </a:prstGeom>
        </p:spPr>
        <p:txBody>
          <a:bodyPr wrap="square">
            <a:spAutoFit/>
          </a:bodyPr>
          <a:lstStyle/>
          <a:p>
            <a:r>
              <a:rPr lang="en-US" sz="2400" dirty="0"/>
              <a:t>Shows the evolution of the received packets over time by each port of switch X.</a:t>
            </a:r>
            <a:endParaRPr lang="es-ES" sz="2400" dirty="0"/>
          </a:p>
        </p:txBody>
      </p:sp>
    </p:spTree>
    <p:extLst>
      <p:ext uri="{BB962C8B-B14F-4D97-AF65-F5344CB8AC3E}">
        <p14:creationId xmlns:p14="http://schemas.microsoft.com/office/powerpoint/2010/main" val="63068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7AE29E8-DBF8-402F-8FD1-A81F5ABE7742}"/>
              </a:ext>
            </a:extLst>
          </p:cNvPr>
          <p:cNvSpPr>
            <a:spLocks noGrp="1"/>
          </p:cNvSpPr>
          <p:nvPr>
            <p:ph type="ctrTitle"/>
          </p:nvPr>
        </p:nvSpPr>
        <p:spPr>
          <a:xfrm>
            <a:off x="717175" y="2022230"/>
            <a:ext cx="10506636" cy="1657782"/>
          </a:xfrm>
        </p:spPr>
        <p:txBody>
          <a:bodyPr/>
          <a:lstStyle/>
          <a:p>
            <a:r>
              <a:rPr lang="es-ES" dirty="0"/>
              <a:t>OBJECTIVE 5: IMPLEMENT IN BONSAI SDN TESTBED</a:t>
            </a:r>
          </a:p>
        </p:txBody>
      </p:sp>
      <p:sp>
        <p:nvSpPr>
          <p:cNvPr id="3" name="Marcador de número de diapositiva 2">
            <a:extLst>
              <a:ext uri="{FF2B5EF4-FFF2-40B4-BE49-F238E27FC236}">
                <a16:creationId xmlns:a16="http://schemas.microsoft.com/office/drawing/2014/main" id="{5C025BA8-8177-4A6E-AAA3-11CD3FE662AB}"/>
              </a:ext>
            </a:extLst>
          </p:cNvPr>
          <p:cNvSpPr>
            <a:spLocks noGrp="1"/>
          </p:cNvSpPr>
          <p:nvPr>
            <p:ph type="sldNum" sz="quarter" idx="12"/>
          </p:nvPr>
        </p:nvSpPr>
        <p:spPr/>
        <p:txBody>
          <a:bodyPr/>
          <a:lstStyle/>
          <a:p>
            <a:fld id="{3B2DD7BE-1B05-4257-A77F-C27ADF98C61C}" type="slidenum">
              <a:rPr lang="en-GB" smtClean="0"/>
              <a:pPr/>
              <a:t>18</a:t>
            </a:fld>
            <a:endParaRPr lang="en-GB"/>
          </a:p>
        </p:txBody>
      </p:sp>
    </p:spTree>
    <p:extLst>
      <p:ext uri="{BB962C8B-B14F-4D97-AF65-F5344CB8AC3E}">
        <p14:creationId xmlns:p14="http://schemas.microsoft.com/office/powerpoint/2010/main" val="389284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506489C-EE91-DFBB-CA9B-4DB35BC47114}"/>
              </a:ext>
            </a:extLst>
          </p:cNvPr>
          <p:cNvSpPr>
            <a:spLocks noGrp="1"/>
          </p:cNvSpPr>
          <p:nvPr>
            <p:ph idx="1"/>
          </p:nvPr>
        </p:nvSpPr>
        <p:spPr>
          <a:xfrm>
            <a:off x="264231" y="898591"/>
            <a:ext cx="11484423" cy="5590315"/>
          </a:xfrm>
        </p:spPr>
        <p:txBody>
          <a:bodyPr/>
          <a:lstStyle/>
          <a:p>
            <a:r>
              <a:rPr lang="es-ES" dirty="0" err="1"/>
              <a:t>One</a:t>
            </a:r>
            <a:r>
              <a:rPr lang="es-ES" dirty="0"/>
              <a:t> </a:t>
            </a:r>
            <a:r>
              <a:rPr lang="es-ES" dirty="0" err="1"/>
              <a:t>of</a:t>
            </a:r>
            <a:r>
              <a:rPr lang="es-ES" dirty="0"/>
              <a:t> </a:t>
            </a:r>
            <a:r>
              <a:rPr lang="es-ES" dirty="0" err="1"/>
              <a:t>the</a:t>
            </a:r>
            <a:r>
              <a:rPr lang="es-ES" dirty="0"/>
              <a:t> </a:t>
            </a:r>
            <a:r>
              <a:rPr lang="es-ES" dirty="0" err="1"/>
              <a:t>problems</a:t>
            </a:r>
            <a:r>
              <a:rPr lang="es-ES" dirty="0"/>
              <a:t> </a:t>
            </a:r>
            <a:r>
              <a:rPr lang="es-ES" dirty="0" err="1"/>
              <a:t>we</a:t>
            </a:r>
            <a:r>
              <a:rPr lang="es-ES" dirty="0"/>
              <a:t> </a:t>
            </a:r>
            <a:r>
              <a:rPr lang="es-ES" dirty="0" err="1"/>
              <a:t>faced</a:t>
            </a:r>
            <a:r>
              <a:rPr lang="es-ES" dirty="0"/>
              <a:t> </a:t>
            </a:r>
            <a:r>
              <a:rPr lang="es-ES" dirty="0" err="1"/>
              <a:t>when</a:t>
            </a:r>
            <a:r>
              <a:rPr lang="es-ES" dirty="0"/>
              <a:t> </a:t>
            </a:r>
            <a:r>
              <a:rPr lang="es-ES" dirty="0" err="1"/>
              <a:t>developing</a:t>
            </a:r>
            <a:r>
              <a:rPr lang="es-ES" dirty="0"/>
              <a:t> </a:t>
            </a:r>
            <a:r>
              <a:rPr lang="es-ES" dirty="0" err="1"/>
              <a:t>this</a:t>
            </a:r>
            <a:r>
              <a:rPr lang="es-ES" dirty="0"/>
              <a:t> </a:t>
            </a:r>
            <a:r>
              <a:rPr lang="es-ES" dirty="0" err="1"/>
              <a:t>program</a:t>
            </a:r>
            <a:r>
              <a:rPr lang="es-ES" dirty="0"/>
              <a:t> </a:t>
            </a:r>
            <a:r>
              <a:rPr lang="es-ES" dirty="0" err="1"/>
              <a:t>was</a:t>
            </a:r>
            <a:r>
              <a:rPr lang="es-ES" dirty="0"/>
              <a:t> </a:t>
            </a:r>
            <a:r>
              <a:rPr lang="es-ES" dirty="0" err="1"/>
              <a:t>finding</a:t>
            </a:r>
            <a:r>
              <a:rPr lang="es-ES" dirty="0"/>
              <a:t> a </a:t>
            </a:r>
            <a:r>
              <a:rPr lang="es-ES" dirty="0" err="1"/>
              <a:t>way</a:t>
            </a:r>
            <a:r>
              <a:rPr lang="es-ES" dirty="0"/>
              <a:t> </a:t>
            </a:r>
            <a:r>
              <a:rPr lang="es-ES" dirty="0" err="1"/>
              <a:t>to</a:t>
            </a:r>
            <a:r>
              <a:rPr lang="es-ES" dirty="0"/>
              <a:t> cope </a:t>
            </a:r>
            <a:r>
              <a:rPr lang="es-ES" dirty="0" err="1"/>
              <a:t>with</a:t>
            </a:r>
            <a:r>
              <a:rPr lang="es-ES" dirty="0"/>
              <a:t> </a:t>
            </a:r>
            <a:r>
              <a:rPr lang="es-ES" dirty="0" err="1"/>
              <a:t>the</a:t>
            </a:r>
            <a:r>
              <a:rPr lang="es-ES" dirty="0"/>
              <a:t> </a:t>
            </a:r>
            <a:r>
              <a:rPr lang="es-ES" dirty="0" err="1"/>
              <a:t>routing</a:t>
            </a:r>
            <a:r>
              <a:rPr lang="es-ES" dirty="0"/>
              <a:t> </a:t>
            </a:r>
            <a:r>
              <a:rPr lang="es-ES" dirty="0" err="1"/>
              <a:t>loops</a:t>
            </a:r>
            <a:r>
              <a:rPr lang="es-ES" dirty="0"/>
              <a:t> </a:t>
            </a:r>
            <a:r>
              <a:rPr lang="es-ES" dirty="0" err="1"/>
              <a:t>that</a:t>
            </a:r>
            <a:r>
              <a:rPr lang="es-ES" dirty="0"/>
              <a:t> </a:t>
            </a:r>
            <a:r>
              <a:rPr lang="es-ES" dirty="0" err="1"/>
              <a:t>were</a:t>
            </a:r>
            <a:r>
              <a:rPr lang="es-ES" dirty="0"/>
              <a:t> </a:t>
            </a:r>
            <a:r>
              <a:rPr lang="es-ES" dirty="0" err="1"/>
              <a:t>appearing</a:t>
            </a:r>
            <a:r>
              <a:rPr lang="es-ES" dirty="0"/>
              <a:t> in </a:t>
            </a:r>
            <a:r>
              <a:rPr lang="es-ES" dirty="0" err="1"/>
              <a:t>our</a:t>
            </a:r>
            <a:r>
              <a:rPr lang="es-ES" dirty="0"/>
              <a:t> </a:t>
            </a:r>
            <a:r>
              <a:rPr lang="es-ES" dirty="0" err="1"/>
              <a:t>network</a:t>
            </a:r>
            <a:r>
              <a:rPr lang="es-ES" dirty="0"/>
              <a:t>. </a:t>
            </a:r>
            <a:r>
              <a:rPr lang="es-ES" dirty="0" err="1"/>
              <a:t>We</a:t>
            </a:r>
            <a:r>
              <a:rPr lang="es-ES" dirty="0"/>
              <a:t> </a:t>
            </a:r>
            <a:r>
              <a:rPr lang="es-ES" dirty="0" err="1"/>
              <a:t>found</a:t>
            </a:r>
            <a:r>
              <a:rPr lang="es-ES" dirty="0"/>
              <a:t> </a:t>
            </a:r>
            <a:r>
              <a:rPr lang="es-ES" dirty="0" err="1"/>
              <a:t>out</a:t>
            </a:r>
            <a:r>
              <a:rPr lang="es-ES" dirty="0"/>
              <a:t> </a:t>
            </a:r>
            <a:r>
              <a:rPr lang="es-ES" dirty="0" err="1"/>
              <a:t>that</a:t>
            </a:r>
            <a:r>
              <a:rPr lang="es-ES" dirty="0"/>
              <a:t> </a:t>
            </a:r>
            <a:r>
              <a:rPr lang="es-ES" dirty="0" err="1"/>
              <a:t>some</a:t>
            </a:r>
            <a:r>
              <a:rPr lang="es-ES" dirty="0"/>
              <a:t> </a:t>
            </a:r>
            <a:r>
              <a:rPr lang="es-ES" dirty="0" err="1"/>
              <a:t>packets</a:t>
            </a:r>
            <a:r>
              <a:rPr lang="es-ES" dirty="0"/>
              <a:t> </a:t>
            </a:r>
            <a:r>
              <a:rPr lang="es-ES" dirty="0" err="1"/>
              <a:t>were</a:t>
            </a:r>
            <a:r>
              <a:rPr lang="es-ES" dirty="0"/>
              <a:t> </a:t>
            </a:r>
            <a:r>
              <a:rPr lang="es-ES" dirty="0" err="1"/>
              <a:t>not</a:t>
            </a:r>
            <a:r>
              <a:rPr lang="es-ES" dirty="0"/>
              <a:t> </a:t>
            </a:r>
            <a:r>
              <a:rPr lang="es-ES" dirty="0" err="1"/>
              <a:t>reaching</a:t>
            </a:r>
            <a:r>
              <a:rPr lang="es-ES" dirty="0"/>
              <a:t> </a:t>
            </a:r>
            <a:r>
              <a:rPr lang="es-ES" dirty="0" err="1"/>
              <a:t>the</a:t>
            </a:r>
            <a:r>
              <a:rPr lang="es-ES" dirty="0"/>
              <a:t> hosts </a:t>
            </a:r>
            <a:r>
              <a:rPr lang="es-ES" dirty="0" err="1"/>
              <a:t>correctly</a:t>
            </a:r>
            <a:r>
              <a:rPr lang="es-ES" dirty="0"/>
              <a:t>, so </a:t>
            </a:r>
            <a:r>
              <a:rPr lang="es-ES" dirty="0" err="1"/>
              <a:t>we</a:t>
            </a:r>
            <a:r>
              <a:rPr lang="es-ES" dirty="0"/>
              <a:t> </a:t>
            </a:r>
            <a:r>
              <a:rPr lang="es-ES" dirty="0" err="1"/>
              <a:t>implemented</a:t>
            </a:r>
            <a:r>
              <a:rPr lang="es-ES" dirty="0"/>
              <a:t> </a:t>
            </a:r>
            <a:r>
              <a:rPr lang="es-ES" dirty="0" err="1"/>
              <a:t>the</a:t>
            </a:r>
            <a:r>
              <a:rPr lang="es-ES" dirty="0"/>
              <a:t> STP </a:t>
            </a:r>
            <a:r>
              <a:rPr lang="es-ES" dirty="0" err="1"/>
              <a:t>algorithm</a:t>
            </a:r>
            <a:r>
              <a:rPr lang="es-ES" dirty="0"/>
              <a:t> </a:t>
            </a:r>
            <a:r>
              <a:rPr lang="es-ES" dirty="0" err="1"/>
              <a:t>to</a:t>
            </a:r>
            <a:r>
              <a:rPr lang="es-ES" dirty="0"/>
              <a:t> </a:t>
            </a:r>
            <a:r>
              <a:rPr lang="es-ES" dirty="0" err="1"/>
              <a:t>prevent</a:t>
            </a:r>
            <a:r>
              <a:rPr lang="es-ES" dirty="0"/>
              <a:t> </a:t>
            </a:r>
            <a:r>
              <a:rPr lang="es-ES" dirty="0" err="1"/>
              <a:t>this</a:t>
            </a:r>
            <a:r>
              <a:rPr lang="es-ES" dirty="0"/>
              <a:t> </a:t>
            </a:r>
            <a:r>
              <a:rPr lang="es-ES" dirty="0" err="1"/>
              <a:t>issues</a:t>
            </a:r>
            <a:r>
              <a:rPr lang="es-ES" dirty="0"/>
              <a:t>. </a:t>
            </a:r>
            <a:r>
              <a:rPr lang="es-ES" dirty="0" err="1"/>
              <a:t>We</a:t>
            </a:r>
            <a:r>
              <a:rPr lang="es-ES" dirty="0"/>
              <a:t> </a:t>
            </a:r>
            <a:r>
              <a:rPr lang="es-ES" dirty="0" err="1"/>
              <a:t>also</a:t>
            </a:r>
            <a:r>
              <a:rPr lang="es-ES" dirty="0"/>
              <a:t> </a:t>
            </a:r>
            <a:r>
              <a:rPr lang="es-ES" dirty="0" err="1"/>
              <a:t>discovered</a:t>
            </a:r>
            <a:r>
              <a:rPr lang="es-ES" dirty="0"/>
              <a:t> </a:t>
            </a:r>
            <a:r>
              <a:rPr lang="es-ES" dirty="0" err="1"/>
              <a:t>that</a:t>
            </a:r>
            <a:r>
              <a:rPr lang="es-ES" dirty="0"/>
              <a:t> </a:t>
            </a:r>
            <a:r>
              <a:rPr lang="es-ES" dirty="0" err="1"/>
              <a:t>we</a:t>
            </a:r>
            <a:r>
              <a:rPr lang="es-ES" dirty="0"/>
              <a:t> </a:t>
            </a:r>
            <a:r>
              <a:rPr lang="es-ES" dirty="0" err="1"/>
              <a:t>needed</a:t>
            </a:r>
            <a:r>
              <a:rPr lang="es-ES" dirty="0"/>
              <a:t> </a:t>
            </a:r>
            <a:r>
              <a:rPr lang="es-ES" dirty="0" err="1"/>
              <a:t>to</a:t>
            </a:r>
            <a:r>
              <a:rPr lang="es-ES" dirty="0"/>
              <a:t> </a:t>
            </a:r>
            <a:r>
              <a:rPr lang="es-ES" dirty="0" err="1"/>
              <a:t>stablish</a:t>
            </a:r>
            <a:r>
              <a:rPr lang="es-ES" dirty="0"/>
              <a:t> a </a:t>
            </a:r>
            <a:r>
              <a:rPr lang="es-ES" dirty="0" err="1"/>
              <a:t>waiting</a:t>
            </a:r>
            <a:r>
              <a:rPr lang="es-ES" dirty="0"/>
              <a:t> time </a:t>
            </a:r>
            <a:r>
              <a:rPr lang="es-ES" dirty="0" err="1"/>
              <a:t>before</a:t>
            </a:r>
            <a:r>
              <a:rPr lang="es-ES" dirty="0"/>
              <a:t> </a:t>
            </a:r>
            <a:r>
              <a:rPr lang="es-ES" dirty="0" err="1"/>
              <a:t>starting</a:t>
            </a:r>
            <a:r>
              <a:rPr lang="es-ES" dirty="0"/>
              <a:t> </a:t>
            </a:r>
            <a:r>
              <a:rPr lang="es-ES" dirty="0" err="1"/>
              <a:t>the</a:t>
            </a:r>
            <a:r>
              <a:rPr lang="es-ES" dirty="0"/>
              <a:t> </a:t>
            </a:r>
            <a:r>
              <a:rPr lang="es-ES" dirty="0" err="1"/>
              <a:t>monitoring</a:t>
            </a:r>
            <a:r>
              <a:rPr lang="es-ES" dirty="0"/>
              <a:t> </a:t>
            </a:r>
            <a:r>
              <a:rPr lang="es-ES" dirty="0" err="1"/>
              <a:t>process</a:t>
            </a:r>
            <a:r>
              <a:rPr lang="es-ES" dirty="0"/>
              <a:t> so </a:t>
            </a:r>
            <a:r>
              <a:rPr lang="es-ES" dirty="0" err="1"/>
              <a:t>that</a:t>
            </a:r>
            <a:r>
              <a:rPr lang="es-ES" dirty="0"/>
              <a:t> </a:t>
            </a:r>
            <a:r>
              <a:rPr lang="es-ES" dirty="0" err="1"/>
              <a:t>the</a:t>
            </a:r>
            <a:r>
              <a:rPr lang="es-ES" dirty="0"/>
              <a:t> STP </a:t>
            </a:r>
            <a:r>
              <a:rPr lang="es-ES" dirty="0" err="1"/>
              <a:t>algorithm</a:t>
            </a:r>
            <a:r>
              <a:rPr lang="es-ES" dirty="0"/>
              <a:t> </a:t>
            </a:r>
            <a:r>
              <a:rPr lang="es-ES" dirty="0" err="1"/>
              <a:t>had</a:t>
            </a:r>
            <a:r>
              <a:rPr lang="es-ES" dirty="0"/>
              <a:t> converged.</a:t>
            </a:r>
          </a:p>
          <a:p>
            <a:r>
              <a:rPr lang="es-ES" dirty="0"/>
              <a:t>We </a:t>
            </a:r>
            <a:r>
              <a:rPr lang="es-ES" dirty="0" err="1"/>
              <a:t>noticed</a:t>
            </a:r>
            <a:r>
              <a:rPr lang="es-ES" dirty="0"/>
              <a:t> this </a:t>
            </a:r>
            <a:r>
              <a:rPr lang="es-ES" dirty="0" err="1"/>
              <a:t>issue</a:t>
            </a:r>
            <a:r>
              <a:rPr lang="es-ES" dirty="0"/>
              <a:t> </a:t>
            </a:r>
            <a:r>
              <a:rPr lang="es-ES" dirty="0" err="1"/>
              <a:t>with</a:t>
            </a:r>
            <a:r>
              <a:rPr lang="es-ES" dirty="0"/>
              <a:t> the </a:t>
            </a:r>
            <a:r>
              <a:rPr lang="es-ES" dirty="0" err="1"/>
              <a:t>routing</a:t>
            </a:r>
            <a:r>
              <a:rPr lang="es-ES" dirty="0"/>
              <a:t> </a:t>
            </a:r>
            <a:r>
              <a:rPr lang="es-ES" dirty="0" err="1"/>
              <a:t>loops</a:t>
            </a:r>
            <a:r>
              <a:rPr lang="es-ES" dirty="0"/>
              <a:t> </a:t>
            </a:r>
            <a:r>
              <a:rPr lang="es-ES" dirty="0" err="1"/>
              <a:t>among</a:t>
            </a:r>
            <a:r>
              <a:rPr lang="es-ES" dirty="0"/>
              <a:t> </a:t>
            </a:r>
            <a:r>
              <a:rPr lang="es-ES" dirty="0" err="1"/>
              <a:t>others</a:t>
            </a:r>
            <a:r>
              <a:rPr lang="es-ES" dirty="0"/>
              <a:t> </a:t>
            </a:r>
            <a:r>
              <a:rPr lang="es-ES" dirty="0" err="1"/>
              <a:t>when</a:t>
            </a:r>
            <a:r>
              <a:rPr lang="es-ES" dirty="0"/>
              <a:t> </a:t>
            </a:r>
            <a:r>
              <a:rPr lang="es-ES" dirty="0" err="1"/>
              <a:t>launching</a:t>
            </a:r>
            <a:r>
              <a:rPr lang="es-ES" dirty="0"/>
              <a:t> our application in the </a:t>
            </a:r>
            <a:r>
              <a:rPr lang="es-ES" dirty="0" err="1"/>
              <a:t>Bonsai</a:t>
            </a:r>
            <a:r>
              <a:rPr lang="es-ES" dirty="0"/>
              <a:t> SDN </a:t>
            </a:r>
            <a:r>
              <a:rPr lang="es-ES" dirty="0" err="1"/>
              <a:t>testbed</a:t>
            </a:r>
            <a:r>
              <a:rPr lang="es-ES" dirty="0"/>
              <a:t>, so we </a:t>
            </a:r>
            <a:r>
              <a:rPr lang="es-ES" dirty="0" err="1"/>
              <a:t>had</a:t>
            </a:r>
            <a:r>
              <a:rPr lang="es-ES" dirty="0"/>
              <a:t> to </a:t>
            </a:r>
            <a:r>
              <a:rPr lang="es-ES" dirty="0" err="1"/>
              <a:t>perform</a:t>
            </a:r>
            <a:r>
              <a:rPr lang="es-ES" dirty="0"/>
              <a:t> </a:t>
            </a:r>
            <a:r>
              <a:rPr lang="es-ES" dirty="0" err="1"/>
              <a:t>some</a:t>
            </a:r>
            <a:r>
              <a:rPr lang="es-ES" dirty="0"/>
              <a:t> </a:t>
            </a:r>
            <a:r>
              <a:rPr lang="es-ES" dirty="0" err="1"/>
              <a:t>modifications</a:t>
            </a:r>
            <a:r>
              <a:rPr lang="es-ES" dirty="0"/>
              <a:t> to our </a:t>
            </a:r>
            <a:r>
              <a:rPr lang="es-ES" dirty="0" err="1"/>
              <a:t>code</a:t>
            </a:r>
            <a:r>
              <a:rPr lang="es-ES" dirty="0"/>
              <a:t>.</a:t>
            </a:r>
          </a:p>
        </p:txBody>
      </p:sp>
      <p:sp>
        <p:nvSpPr>
          <p:cNvPr id="3" name="Marcador de número de diapositiva 2">
            <a:extLst>
              <a:ext uri="{FF2B5EF4-FFF2-40B4-BE49-F238E27FC236}">
                <a16:creationId xmlns:a16="http://schemas.microsoft.com/office/drawing/2014/main" id="{865CD9DC-C675-BE2F-4684-6CB927135F80}"/>
              </a:ext>
            </a:extLst>
          </p:cNvPr>
          <p:cNvSpPr>
            <a:spLocks noGrp="1"/>
          </p:cNvSpPr>
          <p:nvPr>
            <p:ph type="sldNum" sz="quarter" idx="12"/>
          </p:nvPr>
        </p:nvSpPr>
        <p:spPr/>
        <p:txBody>
          <a:bodyPr/>
          <a:lstStyle/>
          <a:p>
            <a:fld id="{3B2DD7BE-1B05-4257-A77F-C27ADF98C61C}" type="slidenum">
              <a:rPr lang="en-GB" smtClean="0"/>
              <a:pPr/>
              <a:t>19</a:t>
            </a:fld>
            <a:endParaRPr lang="en-GB"/>
          </a:p>
        </p:txBody>
      </p:sp>
      <p:sp>
        <p:nvSpPr>
          <p:cNvPr id="4" name="Título 3">
            <a:extLst>
              <a:ext uri="{FF2B5EF4-FFF2-40B4-BE49-F238E27FC236}">
                <a16:creationId xmlns:a16="http://schemas.microsoft.com/office/drawing/2014/main" id="{71FBC5E8-EEE1-80C3-823B-46DE2CB636CE}"/>
              </a:ext>
            </a:extLst>
          </p:cNvPr>
          <p:cNvSpPr>
            <a:spLocks noGrp="1"/>
          </p:cNvSpPr>
          <p:nvPr>
            <p:ph type="title"/>
          </p:nvPr>
        </p:nvSpPr>
        <p:spPr/>
        <p:txBody>
          <a:bodyPr/>
          <a:lstStyle/>
          <a:p>
            <a:r>
              <a:rPr lang="es-ES" dirty="0" err="1"/>
              <a:t>Conclusions</a:t>
            </a:r>
            <a:r>
              <a:rPr lang="es-ES" dirty="0"/>
              <a:t>: </a:t>
            </a:r>
            <a:r>
              <a:rPr lang="en-GB" dirty="0"/>
              <a:t>Lessons learned</a:t>
            </a:r>
          </a:p>
        </p:txBody>
      </p:sp>
    </p:spTree>
    <p:extLst>
      <p:ext uri="{BB962C8B-B14F-4D97-AF65-F5344CB8AC3E}">
        <p14:creationId xmlns:p14="http://schemas.microsoft.com/office/powerpoint/2010/main" val="371490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FCC670C6-4EFC-9428-03B8-3E449D3849AC}"/>
              </a:ext>
            </a:extLst>
          </p:cNvPr>
          <p:cNvSpPr>
            <a:spLocks noGrp="1"/>
          </p:cNvSpPr>
          <p:nvPr>
            <p:ph idx="1"/>
          </p:nvPr>
        </p:nvSpPr>
        <p:spPr/>
        <p:txBody>
          <a:bodyPr/>
          <a:lstStyle/>
          <a:p>
            <a:r>
              <a:rPr lang="en-GB" dirty="0"/>
              <a:t>Introduction </a:t>
            </a:r>
          </a:p>
          <a:p>
            <a:pPr lvl="1"/>
            <a:r>
              <a:rPr lang="en-GB" dirty="0"/>
              <a:t>Project objectives</a:t>
            </a:r>
          </a:p>
          <a:p>
            <a:r>
              <a:rPr lang="en-GB" dirty="0"/>
              <a:t>Implementation</a:t>
            </a:r>
          </a:p>
          <a:p>
            <a:pPr lvl="1"/>
            <a:r>
              <a:rPr lang="en-GB" dirty="0"/>
              <a:t>Flow charts of the project with and without the testbed (if they differ)</a:t>
            </a:r>
          </a:p>
          <a:p>
            <a:r>
              <a:rPr lang="en-GB" dirty="0"/>
              <a:t>Experiments</a:t>
            </a:r>
          </a:p>
          <a:p>
            <a:pPr lvl="1"/>
            <a:r>
              <a:rPr lang="en-GB" dirty="0"/>
              <a:t>Description of the experiments (included the testbed setup)</a:t>
            </a:r>
          </a:p>
          <a:p>
            <a:r>
              <a:rPr lang="en-GB" dirty="0"/>
              <a:t>Results and demo</a:t>
            </a:r>
          </a:p>
          <a:p>
            <a:pPr lvl="1"/>
            <a:r>
              <a:rPr lang="en-GB" dirty="0"/>
              <a:t>Description of the results.</a:t>
            </a:r>
          </a:p>
          <a:p>
            <a:r>
              <a:rPr lang="en-GB" dirty="0"/>
              <a:t>Lessons learned</a:t>
            </a:r>
          </a:p>
          <a:p>
            <a:pPr lvl="1"/>
            <a:r>
              <a:rPr lang="en-GB" dirty="0"/>
              <a:t>Problems solved, configurations.</a:t>
            </a:r>
          </a:p>
        </p:txBody>
      </p:sp>
      <p:sp>
        <p:nvSpPr>
          <p:cNvPr id="4" name="Segnaposto numero diapositiva 3">
            <a:extLst>
              <a:ext uri="{FF2B5EF4-FFF2-40B4-BE49-F238E27FC236}">
                <a16:creationId xmlns:a16="http://schemas.microsoft.com/office/drawing/2014/main" id="{52387ECD-7FBA-A22E-9EDC-C95F7381AA7D}"/>
              </a:ext>
            </a:extLst>
          </p:cNvPr>
          <p:cNvSpPr>
            <a:spLocks noGrp="1"/>
          </p:cNvSpPr>
          <p:nvPr>
            <p:ph type="sldNum" sz="quarter" idx="12"/>
          </p:nvPr>
        </p:nvSpPr>
        <p:spPr/>
        <p:txBody>
          <a:bodyPr/>
          <a:lstStyle/>
          <a:p>
            <a:fld id="{3B2DD7BE-1B05-4257-A77F-C27ADF98C61C}" type="slidenum">
              <a:rPr lang="en-GB" smtClean="0"/>
              <a:pPr/>
              <a:t>2</a:t>
            </a:fld>
            <a:endParaRPr lang="en-GB"/>
          </a:p>
        </p:txBody>
      </p:sp>
      <p:sp>
        <p:nvSpPr>
          <p:cNvPr id="5" name="Titolo 4">
            <a:extLst>
              <a:ext uri="{FF2B5EF4-FFF2-40B4-BE49-F238E27FC236}">
                <a16:creationId xmlns:a16="http://schemas.microsoft.com/office/drawing/2014/main" id="{22BB826D-AB5D-15C7-B78D-64869BFA3D4A}"/>
              </a:ext>
            </a:extLst>
          </p:cNvPr>
          <p:cNvSpPr>
            <a:spLocks noGrp="1"/>
          </p:cNvSpPr>
          <p:nvPr>
            <p:ph type="title"/>
          </p:nvPr>
        </p:nvSpPr>
        <p:spPr/>
        <p:txBody>
          <a:bodyPr/>
          <a:lstStyle/>
          <a:p>
            <a:r>
              <a:rPr lang="en-GB" dirty="0"/>
              <a:t>Agenda</a:t>
            </a:r>
          </a:p>
        </p:txBody>
      </p:sp>
    </p:spTree>
    <p:extLst>
      <p:ext uri="{BB962C8B-B14F-4D97-AF65-F5344CB8AC3E}">
        <p14:creationId xmlns:p14="http://schemas.microsoft.com/office/powerpoint/2010/main" val="415653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D0E47-FBCF-4C63-9A66-C9FBED89DE74}"/>
              </a:ext>
            </a:extLst>
          </p:cNvPr>
          <p:cNvSpPr>
            <a:spLocks noGrp="1"/>
          </p:cNvSpPr>
          <p:nvPr>
            <p:ph type="ctrTitle"/>
          </p:nvPr>
        </p:nvSpPr>
        <p:spPr/>
        <p:txBody>
          <a:bodyPr/>
          <a:lstStyle/>
          <a:p>
            <a:r>
              <a:rPr lang="it-IT" b="1" dirty="0"/>
              <a:t>THANK YOU</a:t>
            </a:r>
            <a:endParaRPr lang="en-GB" dirty="0"/>
          </a:p>
        </p:txBody>
      </p:sp>
      <p:sp>
        <p:nvSpPr>
          <p:cNvPr id="3" name="Sottotitolo 2">
            <a:extLst>
              <a:ext uri="{FF2B5EF4-FFF2-40B4-BE49-F238E27FC236}">
                <a16:creationId xmlns:a16="http://schemas.microsoft.com/office/drawing/2014/main" id="{E6495B38-9CF1-4834-B0C5-5B07E03F45CD}"/>
              </a:ext>
            </a:extLst>
          </p:cNvPr>
          <p:cNvSpPr>
            <a:spLocks noGrp="1"/>
          </p:cNvSpPr>
          <p:nvPr>
            <p:ph type="subTitle" idx="1"/>
          </p:nvPr>
        </p:nvSpPr>
        <p:spPr>
          <a:xfrm>
            <a:off x="1524000" y="4119514"/>
            <a:ext cx="9438640" cy="2525126"/>
          </a:xfrm>
        </p:spPr>
        <p:txBody>
          <a:bodyPr/>
          <a:lstStyle/>
          <a:p>
            <a:pPr algn="ctr"/>
            <a:endParaRPr lang="en-GB" sz="3600" dirty="0"/>
          </a:p>
        </p:txBody>
      </p:sp>
    </p:spTree>
    <p:extLst>
      <p:ext uri="{BB962C8B-B14F-4D97-AF65-F5344CB8AC3E}">
        <p14:creationId xmlns:p14="http://schemas.microsoft.com/office/powerpoint/2010/main" val="39974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CA0CEE2-1A28-E83A-6608-597085254028}"/>
              </a:ext>
            </a:extLst>
          </p:cNvPr>
          <p:cNvSpPr>
            <a:spLocks noGrp="1"/>
          </p:cNvSpPr>
          <p:nvPr>
            <p:ph idx="1"/>
          </p:nvPr>
        </p:nvSpPr>
        <p:spPr>
          <a:xfrm>
            <a:off x="264231" y="1305999"/>
            <a:ext cx="5674344" cy="4433050"/>
          </a:xfrm>
        </p:spPr>
        <p:txBody>
          <a:bodyPr/>
          <a:lstStyle/>
          <a:p>
            <a:r>
              <a:rPr lang="en-US" sz="2000" dirty="0"/>
              <a:t>The main objective of this work is to monitor a network, in order to obtain flow statistics of the different switches that form the topology.</a:t>
            </a:r>
          </a:p>
          <a:p>
            <a:pPr marL="0" indent="0">
              <a:buNone/>
            </a:pPr>
            <a:r>
              <a:rPr lang="en-US" sz="2000" dirty="0"/>
              <a:t>The specific objectives for this project are:</a:t>
            </a:r>
          </a:p>
          <a:p>
            <a:pPr marL="457200" indent="-457200">
              <a:buFont typeface="+mj-lt"/>
              <a:buAutoNum type="arabicPeriod"/>
            </a:pPr>
            <a:r>
              <a:rPr lang="en-US" sz="2000" dirty="0"/>
              <a:t>Design a multipath network where there are different paths from one switch to another.</a:t>
            </a:r>
          </a:p>
          <a:p>
            <a:pPr marL="457200" indent="-457200">
              <a:buFont typeface="+mj-lt"/>
              <a:buAutoNum type="arabicPeriod"/>
            </a:pPr>
            <a:r>
              <a:rPr lang="en-US" sz="2000" dirty="0"/>
              <a:t>Implement a monitoring algorithm to collect periodic information on the switch flow statistics.</a:t>
            </a:r>
          </a:p>
          <a:p>
            <a:pPr marL="457200" indent="-457200">
              <a:buFont typeface="+mj-lt"/>
              <a:buAutoNum type="arabicPeriod"/>
            </a:pPr>
            <a:r>
              <a:rPr lang="en-US" sz="2000" dirty="0"/>
              <a:t>Test them with traffic generation tools such as </a:t>
            </a:r>
            <a:r>
              <a:rPr lang="en-US" sz="2000" dirty="0" err="1"/>
              <a:t>Iperf</a:t>
            </a:r>
            <a:r>
              <a:rPr lang="en-US" sz="2000" dirty="0"/>
              <a:t>.</a:t>
            </a:r>
          </a:p>
          <a:p>
            <a:pPr marL="457200" indent="-457200">
              <a:buFont typeface="+mj-lt"/>
              <a:buAutoNum type="arabicPeriod"/>
            </a:pPr>
            <a:r>
              <a:rPr lang="en-US" sz="2000" dirty="0"/>
              <a:t>Display these data obtained in different graphs that show the behavior of the network.</a:t>
            </a:r>
          </a:p>
          <a:p>
            <a:pPr marL="457200" indent="-457200">
              <a:buFont typeface="+mj-lt"/>
              <a:buAutoNum type="arabicPeriod"/>
            </a:pPr>
            <a:r>
              <a:rPr lang="en-US" sz="2000" dirty="0"/>
              <a:t>Finally, the BONSAI SDN testbed will be implemented.</a:t>
            </a:r>
          </a:p>
        </p:txBody>
      </p:sp>
      <p:sp>
        <p:nvSpPr>
          <p:cNvPr id="3" name="Marcador de número de diapositiva 2">
            <a:extLst>
              <a:ext uri="{FF2B5EF4-FFF2-40B4-BE49-F238E27FC236}">
                <a16:creationId xmlns:a16="http://schemas.microsoft.com/office/drawing/2014/main" id="{48AB4E57-EEDA-AD51-872E-ADCF52BFA1A5}"/>
              </a:ext>
            </a:extLst>
          </p:cNvPr>
          <p:cNvSpPr>
            <a:spLocks noGrp="1"/>
          </p:cNvSpPr>
          <p:nvPr>
            <p:ph type="sldNum" sz="quarter" idx="12"/>
          </p:nvPr>
        </p:nvSpPr>
        <p:spPr/>
        <p:txBody>
          <a:bodyPr/>
          <a:lstStyle/>
          <a:p>
            <a:fld id="{3B2DD7BE-1B05-4257-A77F-C27ADF98C61C}" type="slidenum">
              <a:rPr lang="en-GB" smtClean="0"/>
              <a:pPr/>
              <a:t>3</a:t>
            </a:fld>
            <a:endParaRPr lang="en-GB"/>
          </a:p>
        </p:txBody>
      </p:sp>
      <p:sp>
        <p:nvSpPr>
          <p:cNvPr id="4" name="Título 3">
            <a:extLst>
              <a:ext uri="{FF2B5EF4-FFF2-40B4-BE49-F238E27FC236}">
                <a16:creationId xmlns:a16="http://schemas.microsoft.com/office/drawing/2014/main" id="{BC815A0D-A2BB-AD2C-40AD-7C44611ECF55}"/>
              </a:ext>
            </a:extLst>
          </p:cNvPr>
          <p:cNvSpPr>
            <a:spLocks noGrp="1"/>
          </p:cNvSpPr>
          <p:nvPr>
            <p:ph type="title"/>
          </p:nvPr>
        </p:nvSpPr>
        <p:spPr/>
        <p:txBody>
          <a:bodyPr/>
          <a:lstStyle/>
          <a:p>
            <a:r>
              <a:rPr lang="es-ES"/>
              <a:t>Introduction</a:t>
            </a:r>
            <a:endParaRPr lang="en-US" dirty="0"/>
          </a:p>
        </p:txBody>
      </p:sp>
      <p:pic>
        <p:nvPicPr>
          <p:cNvPr id="1028" name="Picture 4" descr="Key Considerations to Make for Choosing a Network Monitoring Software -  WhatsUp Gold">
            <a:extLst>
              <a:ext uri="{FF2B5EF4-FFF2-40B4-BE49-F238E27FC236}">
                <a16:creationId xmlns:a16="http://schemas.microsoft.com/office/drawing/2014/main" id="{C83ED79C-A291-800C-B311-F885939F8F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3" r="28662"/>
          <a:stretch/>
        </p:blipFill>
        <p:spPr bwMode="auto">
          <a:xfrm>
            <a:off x="6253427" y="1305999"/>
            <a:ext cx="5504055" cy="443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68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A353BB6-9E2E-3534-DDD4-16A5E397A45A}"/>
              </a:ext>
            </a:extLst>
          </p:cNvPr>
          <p:cNvSpPr>
            <a:spLocks noGrp="1"/>
          </p:cNvSpPr>
          <p:nvPr>
            <p:ph idx="1"/>
          </p:nvPr>
        </p:nvSpPr>
        <p:spPr/>
        <p:txBody>
          <a:bodyPr/>
          <a:lstStyle/>
          <a:p>
            <a:r>
              <a:rPr lang="en-US" sz="2000" dirty="0"/>
              <a:t>This code implements a basic </a:t>
            </a:r>
            <a:r>
              <a:rPr lang="en-US" sz="2000" b="1" dirty="0"/>
              <a:t>Ryu controller application </a:t>
            </a:r>
            <a:r>
              <a:rPr lang="en-US" sz="2000" dirty="0"/>
              <a:t>that monitors and collects flow and port statistics from switches in an SDN network. </a:t>
            </a:r>
          </a:p>
          <a:p>
            <a:r>
              <a:rPr lang="en-US" sz="2000" dirty="0"/>
              <a:t>It also generates graphs to visualize the collected statistics.</a:t>
            </a:r>
          </a:p>
        </p:txBody>
      </p:sp>
      <p:sp>
        <p:nvSpPr>
          <p:cNvPr id="3" name="Marcador de número de diapositiva 2">
            <a:extLst>
              <a:ext uri="{FF2B5EF4-FFF2-40B4-BE49-F238E27FC236}">
                <a16:creationId xmlns:a16="http://schemas.microsoft.com/office/drawing/2014/main" id="{5183CEA5-699B-8F50-66B8-8BED9672315A}"/>
              </a:ext>
            </a:extLst>
          </p:cNvPr>
          <p:cNvSpPr>
            <a:spLocks noGrp="1"/>
          </p:cNvSpPr>
          <p:nvPr>
            <p:ph type="sldNum" sz="quarter" idx="12"/>
          </p:nvPr>
        </p:nvSpPr>
        <p:spPr/>
        <p:txBody>
          <a:bodyPr/>
          <a:lstStyle/>
          <a:p>
            <a:fld id="{3B2DD7BE-1B05-4257-A77F-C27ADF98C61C}" type="slidenum">
              <a:rPr lang="en-GB" smtClean="0"/>
              <a:pPr/>
              <a:t>4</a:t>
            </a:fld>
            <a:endParaRPr lang="en-GB"/>
          </a:p>
        </p:txBody>
      </p:sp>
      <p:sp>
        <p:nvSpPr>
          <p:cNvPr id="4" name="Título 3">
            <a:extLst>
              <a:ext uri="{FF2B5EF4-FFF2-40B4-BE49-F238E27FC236}">
                <a16:creationId xmlns:a16="http://schemas.microsoft.com/office/drawing/2014/main" id="{DB27D0BE-A6AB-F295-54D0-70123C55AF61}"/>
              </a:ext>
            </a:extLst>
          </p:cNvPr>
          <p:cNvSpPr>
            <a:spLocks noGrp="1"/>
          </p:cNvSpPr>
          <p:nvPr>
            <p:ph type="title"/>
          </p:nvPr>
        </p:nvSpPr>
        <p:spPr/>
        <p:txBody>
          <a:bodyPr/>
          <a:lstStyle/>
          <a:p>
            <a:r>
              <a:rPr lang="en-US" dirty="0"/>
              <a:t>Implementation</a:t>
            </a:r>
          </a:p>
        </p:txBody>
      </p:sp>
      <p:sp>
        <p:nvSpPr>
          <p:cNvPr id="5" name="CuadroTexto 4">
            <a:extLst>
              <a:ext uri="{FF2B5EF4-FFF2-40B4-BE49-F238E27FC236}">
                <a16:creationId xmlns:a16="http://schemas.microsoft.com/office/drawing/2014/main" id="{754AD5C5-871E-7620-AF55-0B9A45F2CD39}"/>
              </a:ext>
            </a:extLst>
          </p:cNvPr>
          <p:cNvSpPr txBox="1"/>
          <p:nvPr/>
        </p:nvSpPr>
        <p:spPr>
          <a:xfrm>
            <a:off x="443346" y="2226030"/>
            <a:ext cx="1895256" cy="369332"/>
          </a:xfrm>
          <a:prstGeom prst="rect">
            <a:avLst/>
          </a:prstGeom>
          <a:noFill/>
        </p:spPr>
        <p:txBody>
          <a:bodyPr wrap="square" rtlCol="0">
            <a:spAutoFit/>
          </a:bodyPr>
          <a:lstStyle/>
          <a:p>
            <a:pPr marL="285750" indent="-285750">
              <a:buFont typeface="Wingdings" panose="05000000000000000000" pitchFamily="2" charset="2"/>
              <a:buChar char="Ø"/>
            </a:pPr>
            <a:r>
              <a:rPr lang="es-ES" b="1" dirty="0"/>
              <a:t>RYU </a:t>
            </a:r>
            <a:r>
              <a:rPr lang="es-ES" b="1" dirty="0" err="1"/>
              <a:t>Controller</a:t>
            </a:r>
            <a:endParaRPr lang="es-ES" b="1" dirty="0"/>
          </a:p>
        </p:txBody>
      </p:sp>
      <p:sp>
        <p:nvSpPr>
          <p:cNvPr id="6" name="CuadroTexto 5">
            <a:extLst>
              <a:ext uri="{FF2B5EF4-FFF2-40B4-BE49-F238E27FC236}">
                <a16:creationId xmlns:a16="http://schemas.microsoft.com/office/drawing/2014/main" id="{66E4501C-F755-889D-23BD-DD9E924331D5}"/>
              </a:ext>
            </a:extLst>
          </p:cNvPr>
          <p:cNvSpPr txBox="1"/>
          <p:nvPr/>
        </p:nvSpPr>
        <p:spPr>
          <a:xfrm>
            <a:off x="4489010" y="2226030"/>
            <a:ext cx="2553424" cy="369332"/>
          </a:xfrm>
          <a:prstGeom prst="rect">
            <a:avLst/>
          </a:prstGeom>
          <a:noFill/>
        </p:spPr>
        <p:txBody>
          <a:bodyPr wrap="square" rtlCol="0">
            <a:spAutoFit/>
          </a:bodyPr>
          <a:lstStyle/>
          <a:p>
            <a:pPr marL="285750" indent="-285750">
              <a:buFont typeface="Wingdings" panose="05000000000000000000" pitchFamily="2" charset="2"/>
              <a:buChar char="Ø"/>
            </a:pPr>
            <a:r>
              <a:rPr lang="es-ES" b="1" dirty="0" err="1"/>
              <a:t>Class</a:t>
            </a:r>
            <a:r>
              <a:rPr lang="es-ES" b="1" dirty="0"/>
              <a:t> SimpleSwitch13</a:t>
            </a:r>
          </a:p>
        </p:txBody>
      </p:sp>
      <p:sp>
        <p:nvSpPr>
          <p:cNvPr id="7" name="CuadroTexto 6">
            <a:extLst>
              <a:ext uri="{FF2B5EF4-FFF2-40B4-BE49-F238E27FC236}">
                <a16:creationId xmlns:a16="http://schemas.microsoft.com/office/drawing/2014/main" id="{A7004A36-C720-B510-B7AD-4F60876B270F}"/>
              </a:ext>
            </a:extLst>
          </p:cNvPr>
          <p:cNvSpPr txBox="1"/>
          <p:nvPr/>
        </p:nvSpPr>
        <p:spPr>
          <a:xfrm>
            <a:off x="8454795" y="2136660"/>
            <a:ext cx="2293511" cy="369332"/>
          </a:xfrm>
          <a:prstGeom prst="rect">
            <a:avLst/>
          </a:prstGeom>
          <a:noFill/>
        </p:spPr>
        <p:txBody>
          <a:bodyPr wrap="square" rtlCol="0">
            <a:spAutoFit/>
          </a:bodyPr>
          <a:lstStyle/>
          <a:p>
            <a:pPr marL="285750" indent="-285750">
              <a:buFont typeface="Wingdings" panose="05000000000000000000" pitchFamily="2" charset="2"/>
              <a:buChar char="Ø"/>
            </a:pPr>
            <a:r>
              <a:rPr lang="es-ES" b="1" dirty="0" err="1"/>
              <a:t>Libraries</a:t>
            </a:r>
            <a:r>
              <a:rPr lang="es-ES" b="1" dirty="0"/>
              <a:t> and Tools</a:t>
            </a:r>
          </a:p>
        </p:txBody>
      </p:sp>
      <p:sp>
        <p:nvSpPr>
          <p:cNvPr id="8" name="CuadroTexto 7">
            <a:extLst>
              <a:ext uri="{FF2B5EF4-FFF2-40B4-BE49-F238E27FC236}">
                <a16:creationId xmlns:a16="http://schemas.microsoft.com/office/drawing/2014/main" id="{90440677-9858-38CE-CBAA-E1694D0373A7}"/>
              </a:ext>
            </a:extLst>
          </p:cNvPr>
          <p:cNvSpPr txBox="1"/>
          <p:nvPr/>
        </p:nvSpPr>
        <p:spPr>
          <a:xfrm>
            <a:off x="443346" y="2654607"/>
            <a:ext cx="3528579" cy="1569660"/>
          </a:xfrm>
          <a:prstGeom prst="rect">
            <a:avLst/>
          </a:prstGeom>
          <a:noFill/>
        </p:spPr>
        <p:txBody>
          <a:bodyPr wrap="square" rtlCol="0">
            <a:spAutoFit/>
          </a:bodyPr>
          <a:lstStyle/>
          <a:p>
            <a:pPr algn="just"/>
            <a:r>
              <a:rPr lang="es-ES" sz="1600" dirty="0"/>
              <a:t>The </a:t>
            </a:r>
            <a:r>
              <a:rPr lang="es-ES" sz="1600" dirty="0" err="1"/>
              <a:t>monitoring</a:t>
            </a:r>
            <a:r>
              <a:rPr lang="es-ES" sz="1600" dirty="0"/>
              <a:t> </a:t>
            </a:r>
            <a:r>
              <a:rPr lang="es-ES" sz="1600" dirty="0" err="1"/>
              <a:t>algorithm</a:t>
            </a:r>
            <a:r>
              <a:rPr lang="es-ES" sz="1600" dirty="0"/>
              <a:t> is </a:t>
            </a:r>
            <a:r>
              <a:rPr lang="es-ES" sz="1600" dirty="0" err="1"/>
              <a:t>implemented</a:t>
            </a:r>
            <a:r>
              <a:rPr lang="es-ES" sz="1600" dirty="0"/>
              <a:t> </a:t>
            </a:r>
            <a:r>
              <a:rPr lang="es-ES" sz="1600" dirty="0" err="1"/>
              <a:t>using</a:t>
            </a:r>
            <a:r>
              <a:rPr lang="es-ES" sz="1600" dirty="0"/>
              <a:t> the </a:t>
            </a:r>
            <a:r>
              <a:rPr lang="es-ES" sz="1600" dirty="0" err="1"/>
              <a:t>Ryu</a:t>
            </a:r>
            <a:r>
              <a:rPr lang="es-ES" sz="1600" dirty="0"/>
              <a:t> </a:t>
            </a:r>
            <a:r>
              <a:rPr lang="es-ES" sz="1600" dirty="0" err="1"/>
              <a:t>controller</a:t>
            </a:r>
            <a:r>
              <a:rPr lang="en-US" sz="1600" dirty="0"/>
              <a:t>.</a:t>
            </a:r>
          </a:p>
          <a:p>
            <a:pPr algn="just"/>
            <a:endParaRPr lang="en-US" sz="1600" dirty="0"/>
          </a:p>
          <a:p>
            <a:pPr algn="just"/>
            <a:r>
              <a:rPr lang="en-US" sz="1600" dirty="0"/>
              <a:t>Responsible for communicating with the switches, sending statistics requests, and receiving responses.</a:t>
            </a:r>
          </a:p>
        </p:txBody>
      </p:sp>
      <p:sp>
        <p:nvSpPr>
          <p:cNvPr id="9" name="CuadroTexto 8">
            <a:extLst>
              <a:ext uri="{FF2B5EF4-FFF2-40B4-BE49-F238E27FC236}">
                <a16:creationId xmlns:a16="http://schemas.microsoft.com/office/drawing/2014/main" id="{AB1903D1-8443-12B8-2ED0-38E16C798282}"/>
              </a:ext>
            </a:extLst>
          </p:cNvPr>
          <p:cNvSpPr txBox="1"/>
          <p:nvPr/>
        </p:nvSpPr>
        <p:spPr>
          <a:xfrm>
            <a:off x="4597215" y="2692979"/>
            <a:ext cx="2968997" cy="3293590"/>
          </a:xfrm>
          <a:prstGeom prst="rect">
            <a:avLst/>
          </a:prstGeom>
          <a:noFill/>
        </p:spPr>
        <p:txBody>
          <a:bodyPr wrap="square" rtlCol="0">
            <a:spAutoFit/>
          </a:bodyPr>
          <a:lstStyle/>
          <a:p>
            <a:pPr algn="just"/>
            <a:r>
              <a:rPr lang="en-US" sz="1600" dirty="0"/>
              <a:t>This class is one of the predefined components of Ryu. It implements the switching logic so that the switches can dynamically forward packets. The controller will dynamically install the necessary rules through </a:t>
            </a:r>
            <a:r>
              <a:rPr lang="en-US" sz="1600" dirty="0" err="1"/>
              <a:t>Openflow</a:t>
            </a:r>
            <a:r>
              <a:rPr lang="en-US" sz="1600" dirty="0"/>
              <a:t> messages to provide this functionality. We extended the functionalities of this simple class to include loop prevention, monitoring and statistical graph creation.</a:t>
            </a:r>
          </a:p>
        </p:txBody>
      </p:sp>
      <p:pic>
        <p:nvPicPr>
          <p:cNvPr id="11" name="Imagen 10">
            <a:extLst>
              <a:ext uri="{FF2B5EF4-FFF2-40B4-BE49-F238E27FC236}">
                <a16:creationId xmlns:a16="http://schemas.microsoft.com/office/drawing/2014/main" id="{3EC2DF1F-C92C-81D5-EE2F-E042E9A8F70A}"/>
              </a:ext>
            </a:extLst>
          </p:cNvPr>
          <p:cNvPicPr>
            <a:picLocks noChangeAspect="1"/>
          </p:cNvPicPr>
          <p:nvPr/>
        </p:nvPicPr>
        <p:blipFill>
          <a:blip r:embed="rId2"/>
          <a:stretch>
            <a:fillRect/>
          </a:stretch>
        </p:blipFill>
        <p:spPr>
          <a:xfrm>
            <a:off x="1115179" y="4419048"/>
            <a:ext cx="2112927" cy="1644015"/>
          </a:xfrm>
          <a:prstGeom prst="rect">
            <a:avLst/>
          </a:prstGeom>
        </p:spPr>
      </p:pic>
      <p:sp>
        <p:nvSpPr>
          <p:cNvPr id="17" name="CuadroTexto 16">
            <a:extLst>
              <a:ext uri="{FF2B5EF4-FFF2-40B4-BE49-F238E27FC236}">
                <a16:creationId xmlns:a16="http://schemas.microsoft.com/office/drawing/2014/main" id="{EA82198D-E99E-7F21-6073-3DADFF9C22F4}"/>
              </a:ext>
            </a:extLst>
          </p:cNvPr>
          <p:cNvSpPr txBox="1"/>
          <p:nvPr/>
        </p:nvSpPr>
        <p:spPr>
          <a:xfrm>
            <a:off x="8520357" y="2521316"/>
            <a:ext cx="3162734" cy="584775"/>
          </a:xfrm>
          <a:prstGeom prst="rect">
            <a:avLst/>
          </a:prstGeom>
          <a:noFill/>
        </p:spPr>
        <p:txBody>
          <a:bodyPr wrap="square" rtlCol="0">
            <a:spAutoFit/>
          </a:bodyPr>
          <a:lstStyle/>
          <a:p>
            <a:pPr algn="just"/>
            <a:r>
              <a:rPr lang="en-US" sz="1600" dirty="0"/>
              <a:t>The main libraries that we have used are for example:</a:t>
            </a:r>
          </a:p>
        </p:txBody>
      </p:sp>
      <p:sp>
        <p:nvSpPr>
          <p:cNvPr id="18" name="CuadroTexto 17">
            <a:extLst>
              <a:ext uri="{FF2B5EF4-FFF2-40B4-BE49-F238E27FC236}">
                <a16:creationId xmlns:a16="http://schemas.microsoft.com/office/drawing/2014/main" id="{4F3999CB-B818-58D6-1148-87E445AD2270}"/>
              </a:ext>
            </a:extLst>
          </p:cNvPr>
          <p:cNvSpPr txBox="1"/>
          <p:nvPr/>
        </p:nvSpPr>
        <p:spPr>
          <a:xfrm>
            <a:off x="8454795" y="3044601"/>
            <a:ext cx="3293859"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t>Pandas: </a:t>
            </a:r>
            <a:r>
              <a:rPr lang="en-US" sz="1600" dirty="0"/>
              <a:t> Provides data structures and functions for data analysis and data manipulation in Python.</a:t>
            </a:r>
          </a:p>
          <a:p>
            <a:pPr marL="285750" indent="-285750" algn="just">
              <a:buFont typeface="Arial" panose="020B0604020202020204" pitchFamily="34" charset="0"/>
              <a:buChar char="•"/>
            </a:pPr>
            <a:r>
              <a:rPr lang="en-US" sz="1600" b="1" u="sng" dirty="0"/>
              <a:t>Matplotlib: </a:t>
            </a:r>
            <a:r>
              <a:rPr lang="en-US" sz="1600" dirty="0"/>
              <a:t>Python data visualization library that allows you to create high quality graphs, plots and figures.</a:t>
            </a:r>
          </a:p>
          <a:p>
            <a:pPr marL="285750" indent="-285750" algn="just">
              <a:buFont typeface="Arial" panose="020B0604020202020204" pitchFamily="34" charset="0"/>
              <a:buChar char="•"/>
            </a:pPr>
            <a:r>
              <a:rPr lang="en-US" sz="1600" b="1" u="sng" dirty="0"/>
              <a:t>Hub (from ryu.lib) </a:t>
            </a:r>
            <a:r>
              <a:rPr lang="en-US" sz="1600" dirty="0"/>
              <a:t>:  allows to parallelize workflows within the Ryu controller</a:t>
            </a:r>
          </a:p>
          <a:p>
            <a:pPr marL="285750" indent="-285750" algn="just">
              <a:buFont typeface="Arial" panose="020B0604020202020204" pitchFamily="34" charset="0"/>
              <a:buChar char="•"/>
            </a:pPr>
            <a:r>
              <a:rPr lang="en-US" sz="1600" b="1" u="sng" dirty="0" err="1"/>
              <a:t>Stplib</a:t>
            </a:r>
            <a:r>
              <a:rPr lang="en-US" sz="1600" b="1" u="sng" dirty="0"/>
              <a:t> (from ryu.lib):</a:t>
            </a:r>
            <a:r>
              <a:rPr lang="en-US" sz="1600" dirty="0"/>
              <a:t> provides the components to implement the STP algorithm for loop prevention.</a:t>
            </a:r>
            <a:endParaRPr lang="en-US" sz="1600" b="1" u="sng" dirty="0"/>
          </a:p>
        </p:txBody>
      </p:sp>
    </p:spTree>
    <p:extLst>
      <p:ext uri="{BB962C8B-B14F-4D97-AF65-F5344CB8AC3E}">
        <p14:creationId xmlns:p14="http://schemas.microsoft.com/office/powerpoint/2010/main" val="164620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183CEA5-699B-8F50-66B8-8BED9672315A}"/>
              </a:ext>
            </a:extLst>
          </p:cNvPr>
          <p:cNvSpPr>
            <a:spLocks noGrp="1"/>
          </p:cNvSpPr>
          <p:nvPr>
            <p:ph type="sldNum" sz="quarter" idx="12"/>
          </p:nvPr>
        </p:nvSpPr>
        <p:spPr/>
        <p:txBody>
          <a:bodyPr/>
          <a:lstStyle/>
          <a:p>
            <a:fld id="{3B2DD7BE-1B05-4257-A77F-C27ADF98C61C}" type="slidenum">
              <a:rPr lang="en-GB" smtClean="0"/>
              <a:pPr/>
              <a:t>5</a:t>
            </a:fld>
            <a:endParaRPr lang="en-GB"/>
          </a:p>
        </p:txBody>
      </p:sp>
      <p:sp>
        <p:nvSpPr>
          <p:cNvPr id="4" name="Título 3">
            <a:extLst>
              <a:ext uri="{FF2B5EF4-FFF2-40B4-BE49-F238E27FC236}">
                <a16:creationId xmlns:a16="http://schemas.microsoft.com/office/drawing/2014/main" id="{DB27D0BE-A6AB-F295-54D0-70123C55AF61}"/>
              </a:ext>
            </a:extLst>
          </p:cNvPr>
          <p:cNvSpPr>
            <a:spLocks noGrp="1"/>
          </p:cNvSpPr>
          <p:nvPr>
            <p:ph type="title"/>
          </p:nvPr>
        </p:nvSpPr>
        <p:spPr>
          <a:xfrm>
            <a:off x="164218" y="45908"/>
            <a:ext cx="11002982" cy="777737"/>
          </a:xfrm>
        </p:spPr>
        <p:txBody>
          <a:bodyPr/>
          <a:lstStyle/>
          <a:p>
            <a:r>
              <a:rPr lang="en-US" dirty="0"/>
              <a:t>Execution flow</a:t>
            </a:r>
          </a:p>
        </p:txBody>
      </p:sp>
      <p:sp>
        <p:nvSpPr>
          <p:cNvPr id="6" name="CuadroTexto 5">
            <a:extLst>
              <a:ext uri="{FF2B5EF4-FFF2-40B4-BE49-F238E27FC236}">
                <a16:creationId xmlns:a16="http://schemas.microsoft.com/office/drawing/2014/main" id="{AD44CD57-699E-16EB-2D39-8B51930CB2CC}"/>
              </a:ext>
            </a:extLst>
          </p:cNvPr>
          <p:cNvSpPr txBox="1"/>
          <p:nvPr/>
        </p:nvSpPr>
        <p:spPr>
          <a:xfrm>
            <a:off x="700088" y="1071562"/>
            <a:ext cx="6200775" cy="954107"/>
          </a:xfrm>
          <a:prstGeom prst="rect">
            <a:avLst/>
          </a:prstGeom>
          <a:noFill/>
        </p:spPr>
        <p:txBody>
          <a:bodyPr wrap="square" rtlCol="0">
            <a:spAutoFit/>
          </a:bodyPr>
          <a:lstStyle/>
          <a:p>
            <a:pPr marL="457200" indent="-457200">
              <a:buAutoNum type="arabicParenR"/>
            </a:pPr>
            <a:r>
              <a:rPr lang="en-US" sz="2000" b="1" u="sng" dirty="0">
                <a:latin typeface="+mj-lt"/>
              </a:rPr>
              <a:t>STP configuration: </a:t>
            </a:r>
            <a:r>
              <a:rPr lang="en-US" dirty="0"/>
              <a:t>Spanning Tree Protocol (STP) is used to configure the switches to avoid loops in the network,</a:t>
            </a:r>
          </a:p>
          <a:p>
            <a:r>
              <a:rPr lang="en-US" b="1" dirty="0"/>
              <a:t>         </a:t>
            </a:r>
            <a:r>
              <a:rPr lang="en-US" b="1" dirty="0" err="1"/>
              <a:t>stplib.Stp</a:t>
            </a:r>
            <a:r>
              <a:rPr lang="en-US" b="1" dirty="0"/>
              <a:t> </a:t>
            </a:r>
            <a:r>
              <a:rPr lang="en-US" dirty="0"/>
              <a:t>library is used to perform the configuration. </a:t>
            </a:r>
          </a:p>
        </p:txBody>
      </p:sp>
      <p:pic>
        <p:nvPicPr>
          <p:cNvPr id="1026" name="Picture 2">
            <a:extLst>
              <a:ext uri="{FF2B5EF4-FFF2-40B4-BE49-F238E27FC236}">
                <a16:creationId xmlns:a16="http://schemas.microsoft.com/office/drawing/2014/main" id="{646DFEAA-7DEA-DAAA-2179-63946839D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964" y="971684"/>
            <a:ext cx="4310414" cy="2694826"/>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462CA59-3A0C-D377-4C30-FA0B65C84CA0}"/>
              </a:ext>
            </a:extLst>
          </p:cNvPr>
          <p:cNvSpPr txBox="1"/>
          <p:nvPr/>
        </p:nvSpPr>
        <p:spPr>
          <a:xfrm>
            <a:off x="646313" y="2796174"/>
            <a:ext cx="6200775" cy="1508105"/>
          </a:xfrm>
          <a:prstGeom prst="rect">
            <a:avLst/>
          </a:prstGeom>
          <a:noFill/>
        </p:spPr>
        <p:txBody>
          <a:bodyPr wrap="square" rtlCol="0">
            <a:spAutoFit/>
          </a:bodyPr>
          <a:lstStyle/>
          <a:p>
            <a:pPr marL="457200" indent="-457200">
              <a:buFont typeface="+mj-lt"/>
              <a:buAutoNum type="arabicParenR" startAt="2"/>
            </a:pPr>
            <a:r>
              <a:rPr lang="es-ES" sz="2000" b="1" u="sng" dirty="0">
                <a:latin typeface="+mj-lt"/>
              </a:rPr>
              <a:t>S</a:t>
            </a:r>
            <a:r>
              <a:rPr lang="en-US" sz="2000" b="1" u="sng" dirty="0">
                <a:latin typeface="+mj-lt"/>
              </a:rPr>
              <a:t>witch Monitoring:</a:t>
            </a:r>
            <a:r>
              <a:rPr lang="en-US" dirty="0"/>
              <a:t> Uses a separate thread to periodically monitor the switches in the network. After waiting for some time for the STP configuration to complete, statistics requests are sent to the switches and data is collected on packets received and transmitted on each port. </a:t>
            </a:r>
          </a:p>
        </p:txBody>
      </p:sp>
      <p:sp>
        <p:nvSpPr>
          <p:cNvPr id="10" name="CuadroTexto 9">
            <a:extLst>
              <a:ext uri="{FF2B5EF4-FFF2-40B4-BE49-F238E27FC236}">
                <a16:creationId xmlns:a16="http://schemas.microsoft.com/office/drawing/2014/main" id="{1B35D6E4-9BE4-9428-4501-FB96D0A8A110}"/>
              </a:ext>
            </a:extLst>
          </p:cNvPr>
          <p:cNvSpPr txBox="1"/>
          <p:nvPr/>
        </p:nvSpPr>
        <p:spPr>
          <a:xfrm>
            <a:off x="753858" y="4752251"/>
            <a:ext cx="6093230" cy="1231106"/>
          </a:xfrm>
          <a:prstGeom prst="rect">
            <a:avLst/>
          </a:prstGeom>
          <a:noFill/>
        </p:spPr>
        <p:txBody>
          <a:bodyPr wrap="square" rtlCol="0">
            <a:spAutoFit/>
          </a:bodyPr>
          <a:lstStyle/>
          <a:p>
            <a:pPr marL="457200" indent="-457200">
              <a:buFont typeface="+mj-lt"/>
              <a:buAutoNum type="arabicParenR" startAt="3"/>
            </a:pPr>
            <a:r>
              <a:rPr lang="en-US" sz="2000" b="1" u="sng" dirty="0">
                <a:latin typeface="+mj-lt"/>
              </a:rPr>
              <a:t>Graph Generation: </a:t>
            </a:r>
            <a:r>
              <a:rPr lang="en-US" dirty="0"/>
              <a:t>: The collected data is used to generate graphs showing the evolution of packets over time and the number of packets received and transmitted on each port. </a:t>
            </a:r>
          </a:p>
        </p:txBody>
      </p:sp>
      <p:sp>
        <p:nvSpPr>
          <p:cNvPr id="2" name="CuadroTexto 1">
            <a:extLst>
              <a:ext uri="{FF2B5EF4-FFF2-40B4-BE49-F238E27FC236}">
                <a16:creationId xmlns:a16="http://schemas.microsoft.com/office/drawing/2014/main" id="{513940A0-AA2D-48C6-9E0E-6A1A24AAC886}"/>
              </a:ext>
            </a:extLst>
          </p:cNvPr>
          <p:cNvSpPr txBox="1"/>
          <p:nvPr/>
        </p:nvSpPr>
        <p:spPr>
          <a:xfrm>
            <a:off x="8364510" y="3629883"/>
            <a:ext cx="2518349" cy="369332"/>
          </a:xfrm>
          <a:prstGeom prst="rect">
            <a:avLst/>
          </a:prstGeom>
          <a:noFill/>
        </p:spPr>
        <p:txBody>
          <a:bodyPr wrap="square" rtlCol="0">
            <a:spAutoFit/>
          </a:bodyPr>
          <a:lstStyle/>
          <a:p>
            <a:r>
              <a:rPr lang="es-ES" dirty="0"/>
              <a:t>STP </a:t>
            </a:r>
            <a:r>
              <a:rPr lang="es-ES" dirty="0" err="1"/>
              <a:t>algorithm</a:t>
            </a:r>
            <a:r>
              <a:rPr lang="es-ES" dirty="0"/>
              <a:t> </a:t>
            </a:r>
            <a:r>
              <a:rPr lang="es-ES" dirty="0" err="1"/>
              <a:t>behaviour</a:t>
            </a:r>
            <a:endParaRPr lang="es-ES" dirty="0"/>
          </a:p>
        </p:txBody>
      </p:sp>
    </p:spTree>
    <p:extLst>
      <p:ext uri="{BB962C8B-B14F-4D97-AF65-F5344CB8AC3E}">
        <p14:creationId xmlns:p14="http://schemas.microsoft.com/office/powerpoint/2010/main" val="358709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489FD-D83A-4401-8932-43502C28E796}"/>
              </a:ext>
            </a:extLst>
          </p:cNvPr>
          <p:cNvSpPr>
            <a:spLocks noGrp="1"/>
          </p:cNvSpPr>
          <p:nvPr>
            <p:ph type="ctrTitle"/>
          </p:nvPr>
        </p:nvSpPr>
        <p:spPr/>
        <p:txBody>
          <a:bodyPr/>
          <a:lstStyle/>
          <a:p>
            <a:r>
              <a:rPr lang="es-ES" dirty="0"/>
              <a:t>OBJECTIVE 1: DESIGNING A MULTIPATH NETWORK</a:t>
            </a:r>
          </a:p>
        </p:txBody>
      </p:sp>
      <p:sp>
        <p:nvSpPr>
          <p:cNvPr id="3" name="Subtítulo 2">
            <a:extLst>
              <a:ext uri="{FF2B5EF4-FFF2-40B4-BE49-F238E27FC236}">
                <a16:creationId xmlns:a16="http://schemas.microsoft.com/office/drawing/2014/main" id="{5B862E1E-E4F0-49A3-BF72-E8FF7D97FD00}"/>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E31440F3-9FFE-4291-8FD7-6ED213CCF94A}"/>
              </a:ext>
            </a:extLst>
          </p:cNvPr>
          <p:cNvSpPr>
            <a:spLocks noGrp="1"/>
          </p:cNvSpPr>
          <p:nvPr>
            <p:ph type="sldNum" sz="quarter" idx="12"/>
          </p:nvPr>
        </p:nvSpPr>
        <p:spPr/>
        <p:txBody>
          <a:bodyPr/>
          <a:lstStyle/>
          <a:p>
            <a:fld id="{3B2DD7BE-1B05-4257-A77F-C27ADF98C61C}" type="slidenum">
              <a:rPr lang="en-GB" smtClean="0"/>
              <a:pPr/>
              <a:t>6</a:t>
            </a:fld>
            <a:endParaRPr lang="en-GB"/>
          </a:p>
        </p:txBody>
      </p:sp>
    </p:spTree>
    <p:extLst>
      <p:ext uri="{BB962C8B-B14F-4D97-AF65-F5344CB8AC3E}">
        <p14:creationId xmlns:p14="http://schemas.microsoft.com/office/powerpoint/2010/main" val="361877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98943D5-187E-A92C-3EC8-70853126EB15}"/>
              </a:ext>
            </a:extLst>
          </p:cNvPr>
          <p:cNvSpPr>
            <a:spLocks noGrp="1"/>
          </p:cNvSpPr>
          <p:nvPr>
            <p:ph type="sldNum" sz="quarter" idx="12"/>
          </p:nvPr>
        </p:nvSpPr>
        <p:spPr/>
        <p:txBody>
          <a:bodyPr/>
          <a:lstStyle/>
          <a:p>
            <a:fld id="{3B2DD7BE-1B05-4257-A77F-C27ADF98C61C}" type="slidenum">
              <a:rPr lang="en-GB" smtClean="0"/>
              <a:pPr/>
              <a:t>7</a:t>
            </a:fld>
            <a:endParaRPr lang="en-GB"/>
          </a:p>
        </p:txBody>
      </p:sp>
      <p:sp>
        <p:nvSpPr>
          <p:cNvPr id="4" name="Título 3">
            <a:extLst>
              <a:ext uri="{FF2B5EF4-FFF2-40B4-BE49-F238E27FC236}">
                <a16:creationId xmlns:a16="http://schemas.microsoft.com/office/drawing/2014/main" id="{7E41AE96-06A1-8429-C929-2D067267248D}"/>
              </a:ext>
            </a:extLst>
          </p:cNvPr>
          <p:cNvSpPr>
            <a:spLocks noGrp="1"/>
          </p:cNvSpPr>
          <p:nvPr>
            <p:ph type="title"/>
          </p:nvPr>
        </p:nvSpPr>
        <p:spPr/>
        <p:txBody>
          <a:bodyPr/>
          <a:lstStyle/>
          <a:p>
            <a:r>
              <a:rPr lang="es-ES" dirty="0"/>
              <a:t>Multipath Network</a:t>
            </a:r>
            <a:endParaRPr lang="en-US" dirty="0"/>
          </a:p>
        </p:txBody>
      </p:sp>
      <p:pic>
        <p:nvPicPr>
          <p:cNvPr id="8" name="Imagen 7">
            <a:extLst>
              <a:ext uri="{FF2B5EF4-FFF2-40B4-BE49-F238E27FC236}">
                <a16:creationId xmlns:a16="http://schemas.microsoft.com/office/drawing/2014/main" id="{2A6D7E12-9296-BFF5-1342-D0A72786BAC6}"/>
              </a:ext>
            </a:extLst>
          </p:cNvPr>
          <p:cNvPicPr>
            <a:picLocks noChangeAspect="1"/>
          </p:cNvPicPr>
          <p:nvPr/>
        </p:nvPicPr>
        <p:blipFill>
          <a:blip r:embed="rId2"/>
          <a:stretch>
            <a:fillRect/>
          </a:stretch>
        </p:blipFill>
        <p:spPr>
          <a:xfrm>
            <a:off x="6849358" y="2412752"/>
            <a:ext cx="4558008" cy="3676030"/>
          </a:xfrm>
          <a:prstGeom prst="rect">
            <a:avLst/>
          </a:prstGeom>
        </p:spPr>
      </p:pic>
      <p:sp>
        <p:nvSpPr>
          <p:cNvPr id="10" name="CuadroTexto 9">
            <a:extLst>
              <a:ext uri="{FF2B5EF4-FFF2-40B4-BE49-F238E27FC236}">
                <a16:creationId xmlns:a16="http://schemas.microsoft.com/office/drawing/2014/main" id="{8123C377-0D5E-7E95-C395-07A9741AE886}"/>
              </a:ext>
            </a:extLst>
          </p:cNvPr>
          <p:cNvSpPr txBox="1"/>
          <p:nvPr/>
        </p:nvSpPr>
        <p:spPr>
          <a:xfrm>
            <a:off x="433169" y="967468"/>
            <a:ext cx="7310655" cy="707886"/>
          </a:xfrm>
          <a:prstGeom prst="rect">
            <a:avLst/>
          </a:prstGeom>
          <a:noFill/>
        </p:spPr>
        <p:txBody>
          <a:bodyPr wrap="square">
            <a:spAutoFit/>
          </a:bodyPr>
          <a:lstStyle/>
          <a:p>
            <a:pPr marL="285750" indent="-285750">
              <a:buFont typeface="Wingdings" panose="05000000000000000000" pitchFamily="2" charset="2"/>
              <a:buChar char="Ø"/>
            </a:pPr>
            <a:r>
              <a:rPr lang="en-US" sz="2000" b="1" dirty="0"/>
              <a:t>Different topologies to perform the monitoring tests. </a:t>
            </a:r>
          </a:p>
          <a:p>
            <a:endParaRPr lang="en-US" sz="2000" dirty="0"/>
          </a:p>
        </p:txBody>
      </p:sp>
      <p:sp>
        <p:nvSpPr>
          <p:cNvPr id="11" name="CuadroTexto 10">
            <a:extLst>
              <a:ext uri="{FF2B5EF4-FFF2-40B4-BE49-F238E27FC236}">
                <a16:creationId xmlns:a16="http://schemas.microsoft.com/office/drawing/2014/main" id="{B0AAB111-F07E-FA98-6746-6D53089EDDDC}"/>
              </a:ext>
            </a:extLst>
          </p:cNvPr>
          <p:cNvSpPr txBox="1"/>
          <p:nvPr/>
        </p:nvSpPr>
        <p:spPr>
          <a:xfrm>
            <a:off x="433169" y="1722078"/>
            <a:ext cx="4683547" cy="646331"/>
          </a:xfrm>
          <a:prstGeom prst="rect">
            <a:avLst/>
          </a:prstGeom>
          <a:noFill/>
        </p:spPr>
        <p:txBody>
          <a:bodyPr wrap="square">
            <a:spAutoFit/>
          </a:bodyPr>
          <a:lstStyle/>
          <a:p>
            <a:pPr marL="285750" indent="-285750">
              <a:buFont typeface="Arial" panose="020B0604020202020204" pitchFamily="34" charset="0"/>
              <a:buChar char="•"/>
            </a:pPr>
            <a:r>
              <a:rPr lang="en-US" dirty="0"/>
              <a:t>Ring topology to visualize several paths through the same switch.</a:t>
            </a:r>
          </a:p>
        </p:txBody>
      </p:sp>
      <p:sp>
        <p:nvSpPr>
          <p:cNvPr id="13" name="CuadroTexto 12">
            <a:extLst>
              <a:ext uri="{FF2B5EF4-FFF2-40B4-BE49-F238E27FC236}">
                <a16:creationId xmlns:a16="http://schemas.microsoft.com/office/drawing/2014/main" id="{E6ED0A8C-ED8D-FA07-566B-915BC3EECFFC}"/>
              </a:ext>
            </a:extLst>
          </p:cNvPr>
          <p:cNvSpPr txBox="1"/>
          <p:nvPr/>
        </p:nvSpPr>
        <p:spPr>
          <a:xfrm>
            <a:off x="6096000" y="1809152"/>
            <a:ext cx="6102034" cy="369332"/>
          </a:xfrm>
          <a:prstGeom prst="rect">
            <a:avLst/>
          </a:prstGeom>
          <a:noFill/>
        </p:spPr>
        <p:txBody>
          <a:bodyPr wrap="square">
            <a:spAutoFit/>
          </a:bodyPr>
          <a:lstStyle/>
          <a:p>
            <a:pPr marL="285750" indent="-285750">
              <a:buFont typeface="Arial" panose="020B0604020202020204" pitchFamily="34" charset="0"/>
              <a:buChar char="•"/>
            </a:pPr>
            <a:r>
              <a:rPr lang="en-US" dirty="0"/>
              <a:t>More complex topology to verify the performance.</a:t>
            </a:r>
          </a:p>
        </p:txBody>
      </p:sp>
      <p:pic>
        <p:nvPicPr>
          <p:cNvPr id="17" name="Imagen 16">
            <a:extLst>
              <a:ext uri="{FF2B5EF4-FFF2-40B4-BE49-F238E27FC236}">
                <a16:creationId xmlns:a16="http://schemas.microsoft.com/office/drawing/2014/main" id="{E8677863-D3A1-28D8-D9DF-246D12F67690}"/>
              </a:ext>
            </a:extLst>
          </p:cNvPr>
          <p:cNvPicPr>
            <a:picLocks noChangeAspect="1"/>
          </p:cNvPicPr>
          <p:nvPr/>
        </p:nvPicPr>
        <p:blipFill>
          <a:blip r:embed="rId3"/>
          <a:stretch>
            <a:fillRect/>
          </a:stretch>
        </p:blipFill>
        <p:spPr>
          <a:xfrm>
            <a:off x="1392217" y="2521391"/>
            <a:ext cx="3496654" cy="3681129"/>
          </a:xfrm>
          <a:prstGeom prst="rect">
            <a:avLst/>
          </a:prstGeom>
        </p:spPr>
      </p:pic>
    </p:spTree>
    <p:extLst>
      <p:ext uri="{BB962C8B-B14F-4D97-AF65-F5344CB8AC3E}">
        <p14:creationId xmlns:p14="http://schemas.microsoft.com/office/powerpoint/2010/main" val="165225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82ED8-386F-475E-9A65-9F79A66E3AD5}"/>
              </a:ext>
            </a:extLst>
          </p:cNvPr>
          <p:cNvSpPr>
            <a:spLocks noGrp="1"/>
          </p:cNvSpPr>
          <p:nvPr>
            <p:ph type="ctrTitle"/>
          </p:nvPr>
        </p:nvSpPr>
        <p:spPr/>
        <p:txBody>
          <a:bodyPr/>
          <a:lstStyle/>
          <a:p>
            <a:r>
              <a:rPr lang="es-ES" dirty="0"/>
              <a:t>OBJECTIVE 2: MONITORING ALGORITHM</a:t>
            </a:r>
          </a:p>
        </p:txBody>
      </p:sp>
      <p:sp>
        <p:nvSpPr>
          <p:cNvPr id="3" name="Subtítulo 2">
            <a:extLst>
              <a:ext uri="{FF2B5EF4-FFF2-40B4-BE49-F238E27FC236}">
                <a16:creationId xmlns:a16="http://schemas.microsoft.com/office/drawing/2014/main" id="{6D244404-862D-41A0-AB55-8AC65C241391}"/>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0F23D4F4-94BC-4F35-9C32-64AEC46E8B35}"/>
              </a:ext>
            </a:extLst>
          </p:cNvPr>
          <p:cNvSpPr>
            <a:spLocks noGrp="1"/>
          </p:cNvSpPr>
          <p:nvPr>
            <p:ph type="sldNum" sz="quarter" idx="12"/>
          </p:nvPr>
        </p:nvSpPr>
        <p:spPr/>
        <p:txBody>
          <a:bodyPr/>
          <a:lstStyle/>
          <a:p>
            <a:fld id="{3B2DD7BE-1B05-4257-A77F-C27ADF98C61C}" type="slidenum">
              <a:rPr lang="en-GB" smtClean="0"/>
              <a:pPr/>
              <a:t>8</a:t>
            </a:fld>
            <a:endParaRPr lang="en-GB"/>
          </a:p>
        </p:txBody>
      </p:sp>
    </p:spTree>
    <p:extLst>
      <p:ext uri="{BB962C8B-B14F-4D97-AF65-F5344CB8AC3E}">
        <p14:creationId xmlns:p14="http://schemas.microsoft.com/office/powerpoint/2010/main" val="147158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2F85B78-FCF6-417A-B485-61DC2DF95997}"/>
              </a:ext>
            </a:extLst>
          </p:cNvPr>
          <p:cNvSpPr>
            <a:spLocks noGrp="1"/>
          </p:cNvSpPr>
          <p:nvPr>
            <p:ph idx="1"/>
          </p:nvPr>
        </p:nvSpPr>
        <p:spPr/>
        <p:txBody>
          <a:bodyPr/>
          <a:lstStyle/>
          <a:p>
            <a:pPr marL="0" indent="0">
              <a:buNone/>
            </a:pPr>
            <a:r>
              <a:rPr lang="en-US" dirty="0"/>
              <a:t>In order to perform the monitoring, the controller requests two types of statistics:</a:t>
            </a:r>
          </a:p>
          <a:p>
            <a:pPr marL="742950" lvl="1" indent="-285750"/>
            <a:r>
              <a:rPr lang="en-US" sz="2400" b="1" dirty="0"/>
              <a:t>Flow Statistics: </a:t>
            </a:r>
            <a:r>
              <a:rPr lang="en-US" sz="2400" dirty="0"/>
              <a:t>information about the different flows being processed by the </a:t>
            </a:r>
            <a:r>
              <a:rPr lang="en-US" sz="2400" dirty="0" err="1"/>
              <a:t>Openflow</a:t>
            </a:r>
            <a:r>
              <a:rPr lang="en-US" sz="2400" dirty="0"/>
              <a:t> switch.</a:t>
            </a:r>
            <a:endParaRPr lang="en-US" sz="2400" b="1" dirty="0"/>
          </a:p>
          <a:p>
            <a:pPr marL="742950" lvl="1" indent="-285750"/>
            <a:r>
              <a:rPr lang="en-US" sz="2400" b="1" dirty="0"/>
              <a:t>Port Statistics: </a:t>
            </a:r>
            <a:r>
              <a:rPr lang="en-US" sz="2400" dirty="0"/>
              <a:t>information about the traffic and behavior of a certain port of the </a:t>
            </a:r>
            <a:r>
              <a:rPr lang="en-US" sz="2400" dirty="0" err="1"/>
              <a:t>Openflow</a:t>
            </a:r>
            <a:r>
              <a:rPr lang="en-US" sz="2400" dirty="0"/>
              <a:t> switch.</a:t>
            </a:r>
          </a:p>
          <a:p>
            <a:pPr marL="0" indent="0">
              <a:buNone/>
            </a:pPr>
            <a:r>
              <a:rPr lang="en-US" dirty="0"/>
              <a:t>These statistics are retrieved every 10 seconds thanks to specific </a:t>
            </a:r>
            <a:r>
              <a:rPr lang="en-US" dirty="0" err="1"/>
              <a:t>Openflow</a:t>
            </a:r>
            <a:r>
              <a:rPr lang="en-US" dirty="0"/>
              <a:t> messages sent by the controller. The monitoring hub is responsible of requesting said statistics in a parallel process. </a:t>
            </a:r>
          </a:p>
          <a:p>
            <a:pPr marL="0" indent="0">
              <a:buNone/>
            </a:pPr>
            <a:r>
              <a:rPr lang="en-US" dirty="0"/>
              <a:t>The responses are then processed through specific methods, in which the controller will build the corresponding Panda data frames. These data will be saved to different csv files:</a:t>
            </a:r>
          </a:p>
          <a:p>
            <a:r>
              <a:rPr lang="en-US" b="1" dirty="0" err="1"/>
              <a:t>flowStatsX</a:t>
            </a:r>
            <a:r>
              <a:rPr lang="en-US" dirty="0"/>
              <a:t>: flow statistics of switch X.</a:t>
            </a:r>
          </a:p>
          <a:p>
            <a:r>
              <a:rPr lang="en-US" b="1" dirty="0" err="1"/>
              <a:t>portStatsX</a:t>
            </a:r>
            <a:r>
              <a:rPr lang="en-US" dirty="0"/>
              <a:t>: port statistics of switch X.</a:t>
            </a:r>
          </a:p>
          <a:p>
            <a:r>
              <a:rPr lang="en-US" b="1" dirty="0" err="1"/>
              <a:t>timeStatsX</a:t>
            </a:r>
            <a:r>
              <a:rPr lang="en-US" dirty="0"/>
              <a:t>: accumulated port statistics of switch X, with an additional time field to provide the evolution of certain fields over time.</a:t>
            </a:r>
          </a:p>
          <a:p>
            <a:pPr marL="0" indent="0">
              <a:buNone/>
            </a:pPr>
            <a:endParaRPr lang="es-ES" dirty="0"/>
          </a:p>
        </p:txBody>
      </p:sp>
      <p:sp>
        <p:nvSpPr>
          <p:cNvPr id="3" name="Marcador de número de diapositiva 2">
            <a:extLst>
              <a:ext uri="{FF2B5EF4-FFF2-40B4-BE49-F238E27FC236}">
                <a16:creationId xmlns:a16="http://schemas.microsoft.com/office/drawing/2014/main" id="{E70AA6ED-3371-4DFC-A2FE-CC5D52736437}"/>
              </a:ext>
            </a:extLst>
          </p:cNvPr>
          <p:cNvSpPr>
            <a:spLocks noGrp="1"/>
          </p:cNvSpPr>
          <p:nvPr>
            <p:ph type="sldNum" sz="quarter" idx="12"/>
          </p:nvPr>
        </p:nvSpPr>
        <p:spPr/>
        <p:txBody>
          <a:bodyPr/>
          <a:lstStyle/>
          <a:p>
            <a:fld id="{3B2DD7BE-1B05-4257-A77F-C27ADF98C61C}" type="slidenum">
              <a:rPr lang="en-GB" smtClean="0"/>
              <a:pPr/>
              <a:t>9</a:t>
            </a:fld>
            <a:endParaRPr lang="en-GB"/>
          </a:p>
        </p:txBody>
      </p:sp>
      <p:sp>
        <p:nvSpPr>
          <p:cNvPr id="4" name="Título 3">
            <a:extLst>
              <a:ext uri="{FF2B5EF4-FFF2-40B4-BE49-F238E27FC236}">
                <a16:creationId xmlns:a16="http://schemas.microsoft.com/office/drawing/2014/main" id="{A680FFE8-8060-44F1-B7A8-CF2FF634A1FD}"/>
              </a:ext>
            </a:extLst>
          </p:cNvPr>
          <p:cNvSpPr>
            <a:spLocks noGrp="1"/>
          </p:cNvSpPr>
          <p:nvPr>
            <p:ph type="title"/>
          </p:nvPr>
        </p:nvSpPr>
        <p:spPr/>
        <p:txBody>
          <a:bodyPr/>
          <a:lstStyle/>
          <a:p>
            <a:r>
              <a:rPr lang="es-ES" dirty="0" err="1"/>
              <a:t>Monitoring</a:t>
            </a:r>
            <a:r>
              <a:rPr lang="es-ES" dirty="0"/>
              <a:t> </a:t>
            </a:r>
            <a:r>
              <a:rPr lang="es-ES" dirty="0" err="1"/>
              <a:t>process</a:t>
            </a:r>
            <a:endParaRPr lang="es-ES" dirty="0"/>
          </a:p>
        </p:txBody>
      </p:sp>
    </p:spTree>
    <p:extLst>
      <p:ext uri="{BB962C8B-B14F-4D97-AF65-F5344CB8AC3E}">
        <p14:creationId xmlns:p14="http://schemas.microsoft.com/office/powerpoint/2010/main" val="41262139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1080</Words>
  <Application>Microsoft Office PowerPoint</Application>
  <PresentationFormat>Panorámica</PresentationFormat>
  <Paragraphs>108</Paragraphs>
  <Slides>20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Courier New</vt:lpstr>
      <vt:lpstr>Wingdings</vt:lpstr>
      <vt:lpstr>Tema di Office</vt:lpstr>
      <vt:lpstr>Presentación de PowerPoint</vt:lpstr>
      <vt:lpstr>Agenda</vt:lpstr>
      <vt:lpstr>Introduction</vt:lpstr>
      <vt:lpstr>Implementation</vt:lpstr>
      <vt:lpstr>Execution flow</vt:lpstr>
      <vt:lpstr>OBJECTIVE 1: DESIGNING A MULTIPATH NETWORK</vt:lpstr>
      <vt:lpstr>Multipath Network</vt:lpstr>
      <vt:lpstr>OBJECTIVE 2: MONITORING ALGORITHM</vt:lpstr>
      <vt:lpstr>Monitoring process</vt:lpstr>
      <vt:lpstr>OBJECTIVE 3: TESTS WITH TRAFFIC GENERATION TOOLS</vt:lpstr>
      <vt:lpstr>Experiments</vt:lpstr>
      <vt:lpstr>Experiments</vt:lpstr>
      <vt:lpstr>OBJECTIVE 4: DISPLAY DATA IN GRAPHS</vt:lpstr>
      <vt:lpstr>Resulting graphs</vt:lpstr>
      <vt:lpstr>Port_rx_pktsX</vt:lpstr>
      <vt:lpstr>Port_tx_pktsX</vt:lpstr>
      <vt:lpstr>SwitchX:</vt:lpstr>
      <vt:lpstr>OBJECTIVE 5: IMPLEMENT IN BONSAI SDN TESTBED</vt:lpstr>
      <vt:lpstr>Conclusions: 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Sebastian Troia</dc:creator>
  <cp:lastModifiedBy>Jorge Olivera Pinies</cp:lastModifiedBy>
  <cp:revision>620</cp:revision>
  <cp:lastPrinted>2020-02-12T16:11:07Z</cp:lastPrinted>
  <dcterms:created xsi:type="dcterms:W3CDTF">2020-02-03T11:42:26Z</dcterms:created>
  <dcterms:modified xsi:type="dcterms:W3CDTF">2023-06-28T15:52:18Z</dcterms:modified>
</cp:coreProperties>
</file>