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57" r:id="rId3"/>
    <p:sldId id="256" r:id="rId4"/>
    <p:sldId id="258" r:id="rId5"/>
    <p:sldId id="259" r:id="rId6"/>
    <p:sldId id="260" r:id="rId7"/>
    <p:sldId id="261" r:id="rId8"/>
    <p:sldId id="262" r:id="rId9"/>
    <p:sldId id="264" r:id="rId10"/>
    <p:sldId id="265" r:id="rId11"/>
    <p:sldId id="266" r:id="rId12"/>
    <p:sldId id="282"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EA"/>
    <a:srgbClr val="F5F9F6"/>
    <a:srgbClr val="F0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18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t>26/05/2024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405994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t>26/05/2024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365862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t>26/05/2024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148762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t>26/05/2024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20100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E84C210-3DD2-4558-AB10-4175520FFDBA}" type="datetimeFigureOut">
              <a:rPr lang="pt-BR" smtClean="0"/>
              <a:t>26/05/2024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314988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E84C210-3DD2-4558-AB10-4175520FFDBA}" type="datetimeFigureOut">
              <a:rPr lang="pt-BR" smtClean="0"/>
              <a:t>26/05/2024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217546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E84C210-3DD2-4558-AB10-4175520FFDBA}" type="datetimeFigureOut">
              <a:rPr lang="pt-BR" smtClean="0"/>
              <a:t>26/05/2024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14896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E84C210-3DD2-4558-AB10-4175520FFDBA}" type="datetimeFigureOut">
              <a:rPr lang="pt-BR" smtClean="0"/>
              <a:t>26/05/2024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88605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4C210-3DD2-4558-AB10-4175520FFDBA}" type="datetimeFigureOut">
              <a:rPr lang="pt-BR" smtClean="0"/>
              <a:t>26/05/2024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8719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84C210-3DD2-4558-AB10-4175520FFDBA}" type="datetimeFigureOut">
              <a:rPr lang="pt-BR" smtClean="0"/>
              <a:t>26/05/2024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109389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84C210-3DD2-4558-AB10-4175520FFDBA}" type="datetimeFigureOut">
              <a:rPr lang="pt-BR" smtClean="0"/>
              <a:t>26/05/2024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t>‹nº›</a:t>
            </a:fld>
            <a:endParaRPr lang="pt-BR"/>
          </a:p>
        </p:txBody>
      </p:sp>
    </p:spTree>
    <p:extLst>
      <p:ext uri="{BB962C8B-B14F-4D97-AF65-F5344CB8AC3E}">
        <p14:creationId xmlns:p14="http://schemas.microsoft.com/office/powerpoint/2010/main" val="416465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E84C210-3DD2-4558-AB10-4175520FFDBA}" type="datetimeFigureOut">
              <a:rPr lang="pt-BR" smtClean="0"/>
              <a:t>26/05/2024</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8246004-2F9D-42E5-9E5E-B4E8085ED935}" type="slidenum">
              <a:rPr lang="pt-BR" smtClean="0"/>
              <a:t>‹nº›</a:t>
            </a:fld>
            <a:endParaRPr lang="pt-BR"/>
          </a:p>
        </p:txBody>
      </p:sp>
    </p:spTree>
    <p:extLst>
      <p:ext uri="{BB962C8B-B14F-4D97-AF65-F5344CB8AC3E}">
        <p14:creationId xmlns:p14="http://schemas.microsoft.com/office/powerpoint/2010/main" val="25368176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0F5F1"/>
          </a:fgClr>
          <a:bgClr>
            <a:srgbClr val="E7EBEA"/>
          </a:bgClr>
        </a:pattFill>
        <a:effectLst/>
      </p:bgPr>
    </p:bg>
    <p:spTree>
      <p:nvGrpSpPr>
        <p:cNvPr id="1" name=""/>
        <p:cNvGrpSpPr/>
        <p:nvPr/>
      </p:nvGrpSpPr>
      <p:grpSpPr>
        <a:xfrm>
          <a:off x="0" y="0"/>
          <a:ext cx="0" cy="0"/>
          <a:chOff x="0" y="0"/>
          <a:chExt cx="0" cy="0"/>
        </a:xfrm>
      </p:grpSpPr>
      <p:pic>
        <p:nvPicPr>
          <p:cNvPr id="1030" name="Picture 6" descr="um cerebro pintado com o preenchimento em branco em um fundo branco em um estilo simplista">
            <a:extLst>
              <a:ext uri="{FF2B5EF4-FFF2-40B4-BE49-F238E27FC236}">
                <a16:creationId xmlns:a16="http://schemas.microsoft.com/office/drawing/2014/main" id="{B6E3891B-5C89-40CE-BECB-E35D72292844}"/>
              </a:ext>
            </a:extLst>
          </p:cNvPr>
          <p:cNvPicPr>
            <a:picLocks noChangeAspect="1" noChangeArrowheads="1"/>
          </p:cNvPicPr>
          <p:nvPr/>
        </p:nvPicPr>
        <p:blipFill>
          <a:blip r:embed="rId2">
            <a:alphaModFix amt="10000"/>
            <a:extLst>
              <a:ext uri="{28A0092B-C50C-407E-A947-70E740481C1C}">
                <a14:useLocalDpi xmlns:a14="http://schemas.microsoft.com/office/drawing/2010/main" val="0"/>
              </a:ext>
            </a:extLst>
          </a:blip>
          <a:srcRect/>
          <a:stretch>
            <a:fillRect/>
          </a:stretch>
        </p:blipFill>
        <p:spPr bwMode="auto">
          <a:xfrm>
            <a:off x="0" y="232095"/>
            <a:ext cx="6913288" cy="691328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3553D4F-9A6A-4B75-8F4A-15573B473D0B}"/>
              </a:ext>
            </a:extLst>
          </p:cNvPr>
          <p:cNvSpPr txBox="1"/>
          <p:nvPr/>
        </p:nvSpPr>
        <p:spPr>
          <a:xfrm>
            <a:off x="1041763" y="1934413"/>
            <a:ext cx="4774474" cy="1754326"/>
          </a:xfrm>
          <a:prstGeom prst="rect">
            <a:avLst/>
          </a:prstGeom>
          <a:noFill/>
        </p:spPr>
        <p:txBody>
          <a:bodyPr wrap="square" rtlCol="0">
            <a:spAutoFit/>
          </a:bodyPr>
          <a:lstStyle/>
          <a:p>
            <a:pPr algn="ctr"/>
            <a:r>
              <a:rPr lang="pt-BR" sz="5400" dirty="0">
                <a:latin typeface="Bahnschrift Light Condensed" panose="020B0502040204020203" pitchFamily="34" charset="0"/>
              </a:rPr>
              <a:t>APRENDENDO A COMO APRENDER</a:t>
            </a:r>
          </a:p>
        </p:txBody>
      </p:sp>
      <p:sp>
        <p:nvSpPr>
          <p:cNvPr id="5" name="CaixaDeTexto 4">
            <a:extLst>
              <a:ext uri="{FF2B5EF4-FFF2-40B4-BE49-F238E27FC236}">
                <a16:creationId xmlns:a16="http://schemas.microsoft.com/office/drawing/2014/main" id="{EDDA8E2B-A9E1-4755-9CD9-709DC898B374}"/>
              </a:ext>
            </a:extLst>
          </p:cNvPr>
          <p:cNvSpPr txBox="1"/>
          <p:nvPr/>
        </p:nvSpPr>
        <p:spPr>
          <a:xfrm>
            <a:off x="1816610" y="8386036"/>
            <a:ext cx="3224779" cy="461665"/>
          </a:xfrm>
          <a:prstGeom prst="rect">
            <a:avLst/>
          </a:prstGeom>
          <a:noFill/>
        </p:spPr>
        <p:txBody>
          <a:bodyPr wrap="square" rtlCol="0">
            <a:spAutoFit/>
          </a:bodyPr>
          <a:lstStyle/>
          <a:p>
            <a:r>
              <a:rPr lang="pt-BR" sz="2400" b="1" dirty="0"/>
              <a:t>DAVI SANTOS FERREIRA</a:t>
            </a:r>
          </a:p>
        </p:txBody>
      </p:sp>
      <p:sp>
        <p:nvSpPr>
          <p:cNvPr id="9" name="CaixaDeTexto 8">
            <a:extLst>
              <a:ext uri="{FF2B5EF4-FFF2-40B4-BE49-F238E27FC236}">
                <a16:creationId xmlns:a16="http://schemas.microsoft.com/office/drawing/2014/main" id="{9E846B0F-1FB2-443F-83F2-371528628131}"/>
              </a:ext>
            </a:extLst>
          </p:cNvPr>
          <p:cNvSpPr txBox="1"/>
          <p:nvPr/>
        </p:nvSpPr>
        <p:spPr>
          <a:xfrm>
            <a:off x="1595187" y="3853857"/>
            <a:ext cx="3722914" cy="923330"/>
          </a:xfrm>
          <a:prstGeom prst="rect">
            <a:avLst/>
          </a:prstGeom>
          <a:noFill/>
        </p:spPr>
        <p:txBody>
          <a:bodyPr wrap="square" rtlCol="0">
            <a:spAutoFit/>
          </a:bodyPr>
          <a:lstStyle/>
          <a:p>
            <a:pPr algn="ctr"/>
            <a:r>
              <a:rPr lang="pt-BR" b="1" dirty="0"/>
              <a:t>ENTENDA COMO O SEU CÉREBRO SE COMPORTA PARA APRENDER COM MELHOR QUALIDADE</a:t>
            </a:r>
          </a:p>
        </p:txBody>
      </p:sp>
    </p:spTree>
    <p:extLst>
      <p:ext uri="{BB962C8B-B14F-4D97-AF65-F5344CB8AC3E}">
        <p14:creationId xmlns:p14="http://schemas.microsoft.com/office/powerpoint/2010/main" val="35424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3" y="2535242"/>
            <a:ext cx="5544607" cy="584775"/>
          </a:xfrm>
          <a:prstGeom prst="rect">
            <a:avLst/>
          </a:prstGeom>
          <a:noFill/>
        </p:spPr>
        <p:txBody>
          <a:bodyPr wrap="square" rtlCol="0">
            <a:spAutoFit/>
          </a:bodyPr>
          <a:lstStyle/>
          <a:p>
            <a:pPr algn="l"/>
            <a:r>
              <a:rPr lang="pt-BR" sz="3200" b="1" dirty="0">
                <a:latin typeface="+mj-lt"/>
              </a:rPr>
              <a:t>Método Feynman</a:t>
            </a:r>
            <a:endParaRPr lang="pt-BR" sz="3200" b="1" i="0" dirty="0">
              <a:effectLst/>
              <a:latin typeface="+mj-lt"/>
            </a:endParaRP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3" y="3386823"/>
            <a:ext cx="5544607" cy="5632311"/>
          </a:xfrm>
          <a:prstGeom prst="rect">
            <a:avLst/>
          </a:prstGeom>
          <a:noFill/>
        </p:spPr>
        <p:txBody>
          <a:bodyPr wrap="square" rtlCol="0">
            <a:spAutoFit/>
          </a:bodyPr>
          <a:lstStyle/>
          <a:p>
            <a:r>
              <a:rPr lang="pt-BR" sz="2400" dirty="0"/>
              <a:t>Ensinar é como iluminar uma sala escura. Quando você explica um conceito para outra pessoa, está lançando luz sobre ele, revelando cada detalhe e nuance. O método Feynman é como ter uma lanterna poderosa que ilumina os cantos mais obscuros do seu entendimento. Ao simplificar e explicar um assunto como se estivesse ensinando a uma criança, você fortalece seu próprio domínio sobre o tema.</a:t>
            </a:r>
          </a:p>
          <a:p>
            <a:endParaRPr lang="pt-BR" sz="2400" dirty="0"/>
          </a:p>
          <a:p>
            <a:r>
              <a:rPr lang="pt-BR" sz="2400" dirty="0"/>
              <a:t>O método Feynman não apenas ajuda a solidificar seu conhecimento, mas também revela lacunas em sua compreensão. </a:t>
            </a:r>
          </a:p>
        </p:txBody>
      </p:sp>
      <p:sp>
        <p:nvSpPr>
          <p:cNvPr id="11" name="CaixaDeTexto 10">
            <a:extLst>
              <a:ext uri="{FF2B5EF4-FFF2-40B4-BE49-F238E27FC236}">
                <a16:creationId xmlns:a16="http://schemas.microsoft.com/office/drawing/2014/main" id="{D8376DB5-9D2A-401B-B912-632CDA7814D4}"/>
              </a:ext>
            </a:extLst>
          </p:cNvPr>
          <p:cNvSpPr txBox="1"/>
          <p:nvPr/>
        </p:nvSpPr>
        <p:spPr>
          <a:xfrm>
            <a:off x="656693" y="698776"/>
            <a:ext cx="5544607" cy="1569660"/>
          </a:xfrm>
          <a:prstGeom prst="rect">
            <a:avLst/>
          </a:prstGeom>
          <a:noFill/>
        </p:spPr>
        <p:txBody>
          <a:bodyPr wrap="square" rtlCol="0">
            <a:spAutoFit/>
          </a:bodyPr>
          <a:lstStyle/>
          <a:p>
            <a:r>
              <a:rPr lang="pt-BR" sz="2400" dirty="0"/>
              <a:t>Ao dar pausas regulares para descansar e recarregar, você mantém sua mente fresca e pronta para absorver mais conhecimento.</a:t>
            </a:r>
          </a:p>
        </p:txBody>
      </p:sp>
    </p:spTree>
    <p:extLst>
      <p:ext uri="{BB962C8B-B14F-4D97-AF65-F5344CB8AC3E}">
        <p14:creationId xmlns:p14="http://schemas.microsoft.com/office/powerpoint/2010/main" val="12386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2914065"/>
            <a:ext cx="5544607" cy="584775"/>
          </a:xfrm>
          <a:prstGeom prst="rect">
            <a:avLst/>
          </a:prstGeom>
          <a:noFill/>
        </p:spPr>
        <p:txBody>
          <a:bodyPr wrap="square" rtlCol="0">
            <a:spAutoFit/>
          </a:bodyPr>
          <a:lstStyle/>
          <a:p>
            <a:pPr algn="l"/>
            <a:r>
              <a:rPr lang="pt-BR" sz="3200" b="1" dirty="0">
                <a:latin typeface="+mj-lt"/>
              </a:rPr>
              <a:t>Método Mentais</a:t>
            </a:r>
            <a:endParaRPr lang="pt-BR" sz="3200" b="1" i="0" dirty="0">
              <a:effectLst/>
              <a:latin typeface="+mj-lt"/>
            </a:endParaRP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3" y="3775137"/>
            <a:ext cx="5544607" cy="5262979"/>
          </a:xfrm>
          <a:prstGeom prst="rect">
            <a:avLst/>
          </a:prstGeom>
          <a:noFill/>
        </p:spPr>
        <p:txBody>
          <a:bodyPr wrap="square" rtlCol="0">
            <a:spAutoFit/>
          </a:bodyPr>
          <a:lstStyle/>
          <a:p>
            <a:r>
              <a:rPr lang="pt-BR" sz="2400" dirty="0"/>
              <a:t>A mente é como uma teia de aranha, cheia de conexões intrincadas e emaranhadas. Os mapas mentais são como diagramas claros que desenrolam essa teia, revelando padrões e relações entre os conceitos. Ao criar um mapa mental, você está transformando uma bagunça confusa em uma obra de arte organizada, onde cada linha e nó representa uma ideia clara e distinta.</a:t>
            </a:r>
          </a:p>
          <a:p>
            <a:endParaRPr lang="pt-BR" sz="2400" dirty="0"/>
          </a:p>
          <a:p>
            <a:r>
              <a:rPr lang="pt-BR" sz="2400" dirty="0"/>
              <a:t>Os mapas mentais não apenas ajudam a organizar suas ideias, mas também estimulam a criatividade. </a:t>
            </a:r>
          </a:p>
        </p:txBody>
      </p:sp>
      <p:sp>
        <p:nvSpPr>
          <p:cNvPr id="8" name="CaixaDeTexto 7">
            <a:extLst>
              <a:ext uri="{FF2B5EF4-FFF2-40B4-BE49-F238E27FC236}">
                <a16:creationId xmlns:a16="http://schemas.microsoft.com/office/drawing/2014/main" id="{2ACAC2C1-9345-43D0-A549-081BCF6AFF59}"/>
              </a:ext>
            </a:extLst>
          </p:cNvPr>
          <p:cNvSpPr txBox="1"/>
          <p:nvPr/>
        </p:nvSpPr>
        <p:spPr>
          <a:xfrm>
            <a:off x="656693" y="698776"/>
            <a:ext cx="5544607" cy="1938992"/>
          </a:xfrm>
          <a:prstGeom prst="rect">
            <a:avLst/>
          </a:prstGeom>
          <a:noFill/>
        </p:spPr>
        <p:txBody>
          <a:bodyPr wrap="square" rtlCol="0">
            <a:spAutoFit/>
          </a:bodyPr>
          <a:lstStyle/>
          <a:p>
            <a:r>
              <a:rPr lang="pt-BR" sz="2400" dirty="0"/>
              <a:t>Quando você se depara com uma pergunta que não consegue responder, é como descobrir uma sala escondida na casa do conhecimento - um convite para explorar e aprender mais.</a:t>
            </a:r>
          </a:p>
        </p:txBody>
      </p:sp>
    </p:spTree>
    <p:extLst>
      <p:ext uri="{BB962C8B-B14F-4D97-AF65-F5344CB8AC3E}">
        <p14:creationId xmlns:p14="http://schemas.microsoft.com/office/powerpoint/2010/main" val="142525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2ACAC2C1-9345-43D0-A549-081BCF6AFF59}"/>
              </a:ext>
            </a:extLst>
          </p:cNvPr>
          <p:cNvSpPr txBox="1"/>
          <p:nvPr/>
        </p:nvSpPr>
        <p:spPr>
          <a:xfrm>
            <a:off x="656693" y="698776"/>
            <a:ext cx="5544607" cy="1569660"/>
          </a:xfrm>
          <a:prstGeom prst="rect">
            <a:avLst/>
          </a:prstGeom>
          <a:noFill/>
        </p:spPr>
        <p:txBody>
          <a:bodyPr wrap="square" rtlCol="0">
            <a:spAutoFit/>
          </a:bodyPr>
          <a:lstStyle/>
          <a:p>
            <a:r>
              <a:rPr lang="pt-BR" sz="2400" dirty="0"/>
              <a:t>Ao conectar conceitos aparentemente desconexos, você cria novas sinapses em seu cérebro, abrindo caminho para insights e descobertas surpreendentes.</a:t>
            </a:r>
          </a:p>
        </p:txBody>
      </p:sp>
    </p:spTree>
    <p:extLst>
      <p:ext uri="{BB962C8B-B14F-4D97-AF65-F5344CB8AC3E}">
        <p14:creationId xmlns:p14="http://schemas.microsoft.com/office/powerpoint/2010/main" val="295994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830997"/>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Melhoria Contínua</a:t>
            </a:r>
          </a:p>
        </p:txBody>
      </p:sp>
    </p:spTree>
    <p:extLst>
      <p:ext uri="{BB962C8B-B14F-4D97-AF65-F5344CB8AC3E}">
        <p14:creationId xmlns:p14="http://schemas.microsoft.com/office/powerpoint/2010/main" val="14216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707886"/>
          </a:xfrm>
          <a:prstGeom prst="rect">
            <a:avLst/>
          </a:prstGeom>
          <a:noFill/>
        </p:spPr>
        <p:txBody>
          <a:bodyPr wrap="square" rtlCol="0">
            <a:spAutoFit/>
          </a:bodyPr>
          <a:lstStyle/>
          <a:p>
            <a:pPr algn="l"/>
            <a:r>
              <a:rPr lang="pt-BR" sz="4000" b="1" i="0" dirty="0">
                <a:effectLst/>
              </a:rPr>
              <a:t>Prática Deliberada</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478970"/>
          </a:xfrm>
          <a:prstGeom prst="rect">
            <a:avLst/>
          </a:prstGeom>
          <a:noFill/>
        </p:spPr>
        <p:txBody>
          <a:bodyPr wrap="square" rtlCol="0">
            <a:spAutoFit/>
          </a:bodyPr>
          <a:lstStyle/>
          <a:p>
            <a:r>
              <a:rPr lang="pt-BR" sz="2400" dirty="0"/>
              <a:t>Aprimorar-se é como esculpir uma estátua de mármore. Cada golpe de cinzel é como um ato de prática deliberada, refinando seus talentos e habilidades. Ao invés de apenas repetir os mesmos movimentos, a prática deliberada envolve um esforço consciente para identificar áreas de melhoria e trabalhar nelas especificamente. É como se você estivesse lapidando uma obra-prima, esculpindo cada detalhe até que ela brilhe com perfeição.</a:t>
            </a:r>
          </a:p>
          <a:p>
            <a:endParaRPr lang="pt-BR" sz="2400" dirty="0"/>
          </a:p>
          <a:p>
            <a:r>
              <a:rPr lang="pt-BR" sz="2400" dirty="0"/>
              <a:t>A prática deliberada não apenas fortalece suas habilidades, mas também amplia seus limites. Ao desafiar-se com tarefas cada vez mais difíceis, você expande seu domínio sobre o assunto, alcançando níveis de excelência que antes pareciam inatingíveis.</a:t>
            </a:r>
          </a:p>
        </p:txBody>
      </p:sp>
    </p:spTree>
    <p:extLst>
      <p:ext uri="{BB962C8B-B14F-4D97-AF65-F5344CB8AC3E}">
        <p14:creationId xmlns:p14="http://schemas.microsoft.com/office/powerpoint/2010/main" val="330799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Revisão Espacial</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478970"/>
          </a:xfrm>
          <a:prstGeom prst="rect">
            <a:avLst/>
          </a:prstGeom>
          <a:noFill/>
        </p:spPr>
        <p:txBody>
          <a:bodyPr wrap="square" rtlCol="0">
            <a:spAutoFit/>
          </a:bodyPr>
          <a:lstStyle/>
          <a:p>
            <a:r>
              <a:rPr lang="pt-BR" sz="2400" dirty="0"/>
              <a:t>Memorizar é como guardar tesouros em um baú. Se você simplesmente jogar tudo lá dentro e fechar a tampa, é provável que se esqueça de onde guardou cada coisa. A revisão espacial é como arrumar os tesouros em prateleiras ordenadas, facilitando a recuperação quando necessário. Ao distribuir sua revisão ao longo do tempo, você reforça suas memórias e constrói um mapa mental claro do conhecimento.</a:t>
            </a:r>
          </a:p>
          <a:p>
            <a:endParaRPr lang="pt-BR" sz="2400" dirty="0"/>
          </a:p>
          <a:p>
            <a:r>
              <a:rPr lang="pt-BR" sz="2400" dirty="0"/>
              <a:t>A revisão espacial não apenas ajuda a reter informações por mais tempo, mas também economiza tempo e esforço no longo prazo. Ao invés de se debater tentando lembrar algo de última hora, você pode acessar facilmente o que aprendeu, como se estivesse consultando um catálogo bem organizado.</a:t>
            </a:r>
          </a:p>
        </p:txBody>
      </p:sp>
    </p:spTree>
    <p:extLst>
      <p:ext uri="{BB962C8B-B14F-4D97-AF65-F5344CB8AC3E}">
        <p14:creationId xmlns:p14="http://schemas.microsoft.com/office/powerpoint/2010/main" val="347462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Utilização de Recursos Diversos</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109639"/>
          </a:xfrm>
          <a:prstGeom prst="rect">
            <a:avLst/>
          </a:prstGeom>
          <a:noFill/>
        </p:spPr>
        <p:txBody>
          <a:bodyPr wrap="square" rtlCol="0">
            <a:spAutoFit/>
          </a:bodyPr>
          <a:lstStyle/>
          <a:p>
            <a:r>
              <a:rPr lang="pt-BR" sz="2400" dirty="0"/>
              <a:t>Explorar é como navegar por um vasto oceano em busca de tesouros escondidos. Existem inúmeras ilhas de conhecimento esperando para serem descobertas, e cada recurso que você utiliza é como um mapa que aponta o caminho para uma delas. Livros, vídeos, podcasts, aplicativos - cada um oferece uma perspectiva única e valiosa sobre o assunto, enriquecendo sua compreensão e ampliando seus horizontes.</a:t>
            </a:r>
          </a:p>
          <a:p>
            <a:endParaRPr lang="pt-BR" sz="2400" dirty="0"/>
          </a:p>
          <a:p>
            <a:r>
              <a:rPr lang="pt-BR" sz="2400" dirty="0"/>
              <a:t>A utilização de recursos diversos não apenas torna o aprendizado mais interessante, mas também mais eficaz. Ao expor-se a diferentes formas de apresentação e interpretação do mesmo conteúdo, você fortalece sua compreensão e consolida seu conhecimento de maneiras que jamais imaginou.</a:t>
            </a:r>
          </a:p>
        </p:txBody>
      </p:sp>
    </p:spTree>
    <p:extLst>
      <p:ext uri="{BB962C8B-B14F-4D97-AF65-F5344CB8AC3E}">
        <p14:creationId xmlns:p14="http://schemas.microsoft.com/office/powerpoint/2010/main" val="104323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Ferramentas e Tecnologias</a:t>
            </a:r>
          </a:p>
        </p:txBody>
      </p:sp>
    </p:spTree>
    <p:extLst>
      <p:ext uri="{BB962C8B-B14F-4D97-AF65-F5344CB8AC3E}">
        <p14:creationId xmlns:p14="http://schemas.microsoft.com/office/powerpoint/2010/main" val="267147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Organização e tecnologia</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478970"/>
          </a:xfrm>
          <a:prstGeom prst="rect">
            <a:avLst/>
          </a:prstGeom>
          <a:noFill/>
        </p:spPr>
        <p:txBody>
          <a:bodyPr wrap="square" rtlCol="0">
            <a:spAutoFit/>
          </a:bodyPr>
          <a:lstStyle/>
          <a:p>
            <a:r>
              <a:rPr lang="pt-BR" sz="2400" dirty="0"/>
              <a:t>Manter-se organizado é como tentar orquestrar uma sinfonia. Cada instrumento (ou tarefa) precisa entrar no momento certo para criar uma harmonia perfeita. Aplicativos de organização, como </a:t>
            </a:r>
            <a:r>
              <a:rPr lang="pt-BR" sz="2400" dirty="0" err="1"/>
              <a:t>Trello</a:t>
            </a:r>
            <a:r>
              <a:rPr lang="pt-BR" sz="2400" dirty="0"/>
              <a:t> e </a:t>
            </a:r>
            <a:r>
              <a:rPr lang="pt-BR" sz="2400" dirty="0" err="1"/>
              <a:t>Notion</a:t>
            </a:r>
            <a:r>
              <a:rPr lang="pt-BR" sz="2400" dirty="0"/>
              <a:t>, são como os maestros dessa orquestra, ajudando você a coordenar suas atividades e manter tudo sob controle. Eles permitem que você divida grandes projetos em tarefas menores e mais gerenciáveis, acompanhando seu progresso de maneira clara e eficiente.</a:t>
            </a:r>
          </a:p>
          <a:p>
            <a:endParaRPr lang="pt-BR" sz="2400" dirty="0"/>
          </a:p>
          <a:p>
            <a:r>
              <a:rPr lang="pt-BR" sz="2400" dirty="0"/>
              <a:t>Com esses aplicativos, sua produtividade pode aumentar significativamente, pois você não perde tempo tentando lembrar o que precisa ser feito ou procurando informações. Tudo está acessível e bem estruturado, como uma partitura que guia sua sinfonia diária.</a:t>
            </a:r>
          </a:p>
        </p:txBody>
      </p:sp>
    </p:spTree>
    <p:extLst>
      <p:ext uri="{BB962C8B-B14F-4D97-AF65-F5344CB8AC3E}">
        <p14:creationId xmlns:p14="http://schemas.microsoft.com/office/powerpoint/2010/main" val="1250608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1077218"/>
          </a:xfrm>
          <a:prstGeom prst="rect">
            <a:avLst/>
          </a:prstGeom>
          <a:noFill/>
        </p:spPr>
        <p:txBody>
          <a:bodyPr wrap="square" rtlCol="0">
            <a:spAutoFit/>
          </a:bodyPr>
          <a:lstStyle/>
          <a:p>
            <a:pPr algn="l"/>
            <a:r>
              <a:rPr lang="pt-BR" sz="3200" b="1" i="0" dirty="0">
                <a:effectLst/>
                <a:latin typeface="+mj-lt"/>
              </a:rPr>
              <a:t>Plataformas de Aprendizado Online</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5" y="2168033"/>
            <a:ext cx="5544607" cy="7109639"/>
          </a:xfrm>
          <a:prstGeom prst="rect">
            <a:avLst/>
          </a:prstGeom>
          <a:noFill/>
        </p:spPr>
        <p:txBody>
          <a:bodyPr wrap="square" rtlCol="0">
            <a:spAutoFit/>
          </a:bodyPr>
          <a:lstStyle/>
          <a:p>
            <a:r>
              <a:rPr lang="pt-BR" sz="2400" dirty="0"/>
              <a:t>Aprender online é como ter uma biblioteca infinita ao seu alcance. Plataformas como </a:t>
            </a:r>
            <a:r>
              <a:rPr lang="pt-BR" sz="2400" dirty="0" err="1"/>
              <a:t>Coursera</a:t>
            </a:r>
            <a:r>
              <a:rPr lang="pt-BR" sz="2400" dirty="0"/>
              <a:t>, </a:t>
            </a:r>
            <a:r>
              <a:rPr lang="pt-BR" sz="2400" dirty="0" err="1"/>
              <a:t>Udemy</a:t>
            </a:r>
            <a:r>
              <a:rPr lang="pt-BR" sz="2400" dirty="0"/>
              <a:t> e Khan </a:t>
            </a:r>
            <a:r>
              <a:rPr lang="pt-BR" sz="2400" dirty="0" err="1"/>
              <a:t>Academy</a:t>
            </a:r>
            <a:r>
              <a:rPr lang="pt-BR" sz="2400" dirty="0"/>
              <a:t> oferecem cursos sobre praticamente qualquer assunto que você possa imaginar. É como ter acesso a uma sala de aula global, onde os melhores professores do mundo compartilham seus conhecimentos com você.</a:t>
            </a:r>
          </a:p>
          <a:p>
            <a:endParaRPr lang="pt-BR" sz="2400" dirty="0"/>
          </a:p>
          <a:p>
            <a:r>
              <a:rPr lang="pt-BR" sz="2400" dirty="0"/>
              <a:t>Essas plataformas não apenas disponibilizam uma vasta quantidade de conteúdo, mas também permitem que você aprenda no seu próprio ritmo, adaptando o estudo à sua rotina. Você pode revisitar as aulas quantas vezes quiser, garantindo que compreenda completamente o material antes de avançar.</a:t>
            </a:r>
          </a:p>
        </p:txBody>
      </p:sp>
    </p:spTree>
    <p:extLst>
      <p:ext uri="{BB962C8B-B14F-4D97-AF65-F5344CB8AC3E}">
        <p14:creationId xmlns:p14="http://schemas.microsoft.com/office/powerpoint/2010/main" val="245997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Introdução ao Aprendizado Eficiente</a:t>
            </a:r>
          </a:p>
        </p:txBody>
      </p:sp>
    </p:spTree>
    <p:extLst>
      <p:ext uri="{BB962C8B-B14F-4D97-AF65-F5344CB8AC3E}">
        <p14:creationId xmlns:p14="http://schemas.microsoft.com/office/powerpoint/2010/main" val="1693433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Estratégias para Manter a Motivação</a:t>
            </a:r>
          </a:p>
        </p:txBody>
      </p:sp>
    </p:spTree>
    <p:extLst>
      <p:ext uri="{BB962C8B-B14F-4D97-AF65-F5344CB8AC3E}">
        <p14:creationId xmlns:p14="http://schemas.microsoft.com/office/powerpoint/2010/main" val="149334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Metas Claras</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6740307"/>
          </a:xfrm>
          <a:prstGeom prst="rect">
            <a:avLst/>
          </a:prstGeom>
          <a:noFill/>
        </p:spPr>
        <p:txBody>
          <a:bodyPr wrap="square" rtlCol="0">
            <a:spAutoFit/>
          </a:bodyPr>
          <a:lstStyle/>
          <a:p>
            <a:r>
              <a:rPr lang="pt-BR" sz="2400" dirty="0"/>
              <a:t>Definir metas claras é como traçar um mapa para uma viagem. Sem um destino em mente, você pode acabar andando em círculos. Metas específicas e alcançáveis servem como marcos que guiam sua jornada de aprendizado, ajudando você a focar e a medir seu progresso. É como saber exatamente qual montanha você quer escalar e quais trilhas seguir para chegar ao topo.</a:t>
            </a:r>
          </a:p>
          <a:p>
            <a:endParaRPr lang="pt-BR" sz="2400" dirty="0"/>
          </a:p>
          <a:p>
            <a:r>
              <a:rPr lang="pt-BR" sz="2400" dirty="0"/>
              <a:t>Ter metas claras não só proporciona um senso de direção, mas também motiva você a continuar, pois cada meta alcançada é uma vitória que aproxima você do objetivo final. Essas vitórias mantêm o entusiasmo e o impulso para seguir em frente.</a:t>
            </a:r>
          </a:p>
        </p:txBody>
      </p:sp>
    </p:spTree>
    <p:extLst>
      <p:ext uri="{BB962C8B-B14F-4D97-AF65-F5344CB8AC3E}">
        <p14:creationId xmlns:p14="http://schemas.microsoft.com/office/powerpoint/2010/main" val="1222824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Recompensas e Autocuidado</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848302"/>
          </a:xfrm>
          <a:prstGeom prst="rect">
            <a:avLst/>
          </a:prstGeom>
          <a:noFill/>
        </p:spPr>
        <p:txBody>
          <a:bodyPr wrap="square" rtlCol="0">
            <a:spAutoFit/>
          </a:bodyPr>
          <a:lstStyle/>
          <a:p>
            <a:r>
              <a:rPr lang="pt-BR" sz="2400" dirty="0"/>
              <a:t>Recompensar-se é como dar um doce para uma criança depois de um trabalho bem feito. As pequenas recompensas após atingir metas menores incentivam você a continuar se esforçando. Pode ser algo simples, como assistir a um episódio da sua série favorita ou comer um chocolate. É como recarregar as baterias, proporcionando energia e motivação para continuar.</a:t>
            </a:r>
          </a:p>
          <a:p>
            <a:endParaRPr lang="pt-BR" sz="2400" dirty="0"/>
          </a:p>
          <a:p>
            <a:r>
              <a:rPr lang="pt-BR" sz="2400" dirty="0"/>
              <a:t>O autocuidado é igualmente importante. Imagine-se como um carro que precisa de manutenção regular para continuar funcionando bem. Reservar tempo para descansar, dormir bem e se alimentar de forma saudável é essencial para manter a mente e o corpo em condições ideais para aprender. Sem esse cuidado, você pode acabar se esgotando e perdendo a motivação.</a:t>
            </a:r>
          </a:p>
        </p:txBody>
      </p:sp>
    </p:spTree>
    <p:extLst>
      <p:ext uri="{BB962C8B-B14F-4D97-AF65-F5344CB8AC3E}">
        <p14:creationId xmlns:p14="http://schemas.microsoft.com/office/powerpoint/2010/main" val="3717906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Comunidades de Aprendizado</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6740307"/>
          </a:xfrm>
          <a:prstGeom prst="rect">
            <a:avLst/>
          </a:prstGeom>
          <a:noFill/>
        </p:spPr>
        <p:txBody>
          <a:bodyPr wrap="square" rtlCol="0">
            <a:spAutoFit/>
          </a:bodyPr>
          <a:lstStyle/>
          <a:p>
            <a:r>
              <a:rPr lang="pt-BR" sz="2400" dirty="0"/>
              <a:t>Participar de comunidades de aprendizado é como ser parte de um time de futebol. Você não está sozinho em campo; há outros ao seu redor com objetivos semelhantes, prontos para ajudar, apoiar e incentivar. Essas comunidades oferecem um ambiente de colaboração e troca de conhecimentos, onde todos se beneficiam das experiências e insights dos outros.</a:t>
            </a:r>
          </a:p>
          <a:p>
            <a:endParaRPr lang="pt-BR" sz="2400" dirty="0"/>
          </a:p>
          <a:p>
            <a:r>
              <a:rPr lang="pt-BR" sz="2400" dirty="0"/>
              <a:t>Estudar em grupo ou participar de fóruns online pode aumentar a motivação, pois a interação com outras pessoas torna o aprendizado mais dinâmico e menos solitário. Além disso, o compromisso com um grupo pode incentivar você a manter um ritmo constante e responsável em seus estudos.</a:t>
            </a:r>
          </a:p>
        </p:txBody>
      </p:sp>
    </p:spTree>
    <p:extLst>
      <p:ext uri="{BB962C8B-B14F-4D97-AF65-F5344CB8AC3E}">
        <p14:creationId xmlns:p14="http://schemas.microsoft.com/office/powerpoint/2010/main" val="250288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1569660"/>
          </a:xfrm>
          <a:prstGeom prst="rect">
            <a:avLst/>
          </a:prstGeom>
          <a:noFill/>
        </p:spPr>
        <p:txBody>
          <a:bodyPr wrap="square" rtlCol="0">
            <a:spAutoFit/>
          </a:bodyPr>
          <a:lstStyle/>
          <a:p>
            <a:pPr algn="ctr"/>
            <a:r>
              <a:rPr lang="pt-BR" sz="4800" dirty="0">
                <a:latin typeface="Bahnschrift Light Condensed" panose="020B0502040204020203" pitchFamily="34" charset="0"/>
              </a:rPr>
              <a:t>“É como pedalar de bicicleta”</a:t>
            </a:r>
            <a:endParaRPr lang="pt-BR" sz="4800" i="0" dirty="0">
              <a:effectLst/>
              <a:latin typeface="Bahnschrift Light Condensed" panose="020B0502040204020203" pitchFamily="34" charset="0"/>
            </a:endParaRPr>
          </a:p>
        </p:txBody>
      </p:sp>
    </p:spTree>
    <p:extLst>
      <p:ext uri="{BB962C8B-B14F-4D97-AF65-F5344CB8AC3E}">
        <p14:creationId xmlns:p14="http://schemas.microsoft.com/office/powerpoint/2010/main" val="365970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Projetos Práticos</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478970"/>
          </a:xfrm>
          <a:prstGeom prst="rect">
            <a:avLst/>
          </a:prstGeom>
          <a:noFill/>
        </p:spPr>
        <p:txBody>
          <a:bodyPr wrap="square" rtlCol="0">
            <a:spAutoFit/>
          </a:bodyPr>
          <a:lstStyle/>
          <a:p>
            <a:r>
              <a:rPr lang="pt-BR" sz="2400" dirty="0"/>
              <a:t>Aplicar o conhecimento é como transformar a teoria em magia. Quando você coloca em prática o que aprendeu, é como ver as palavras do livro ganharem vida. Projetos práticos são maneiras fantásticas de solidificar seu entendimento e descobrir novas nuances do conhecimento. É como construir algo com suas próprias mãos, onde cada peça encaixada revela mais sobre o que você sabe e o que ainda precisa aprender.</a:t>
            </a:r>
          </a:p>
          <a:p>
            <a:endParaRPr lang="pt-BR" sz="2400" dirty="0"/>
          </a:p>
          <a:p>
            <a:r>
              <a:rPr lang="pt-BR" sz="2400" dirty="0"/>
              <a:t>Projetos práticos não apenas reforçam o aprendizado, mas também tornam o processo mais envolvente e significativo. Seja um experimento científico, uma maquete, ou um aplicativo simples, cada projeto é uma oportunidade de aprender fazendo.</a:t>
            </a:r>
          </a:p>
          <a:p>
            <a:endParaRPr lang="pt-BR" sz="2400" dirty="0"/>
          </a:p>
        </p:txBody>
      </p:sp>
    </p:spTree>
    <p:extLst>
      <p:ext uri="{BB962C8B-B14F-4D97-AF65-F5344CB8AC3E}">
        <p14:creationId xmlns:p14="http://schemas.microsoft.com/office/powerpoint/2010/main" val="1831805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Estágios e Voluntariado</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109639"/>
          </a:xfrm>
          <a:prstGeom prst="rect">
            <a:avLst/>
          </a:prstGeom>
          <a:noFill/>
        </p:spPr>
        <p:txBody>
          <a:bodyPr wrap="square" rtlCol="0">
            <a:spAutoFit/>
          </a:bodyPr>
          <a:lstStyle/>
          <a:p>
            <a:r>
              <a:rPr lang="pt-BR" sz="2400" dirty="0"/>
              <a:t>Estágios e voluntariado são como pontes que conectam a sala de aula ao mundo real. Eles oferecem a chance de aplicar o conhecimento em situações concretas, enfrentando desafios e resolvendo problemas reais. É como sair de um simulador de voo e pilotar um avião de verdade - emocionante e revelador. Essas experiências permitem que você veja como suas habilidades se traduzem em impacto real, ajustando e aprimorando conforme necessário.</a:t>
            </a:r>
          </a:p>
          <a:p>
            <a:endParaRPr lang="pt-BR" sz="2400" dirty="0"/>
          </a:p>
          <a:p>
            <a:r>
              <a:rPr lang="pt-BR" sz="2400" dirty="0"/>
              <a:t>Além de ganhar experiência prática, estágios e voluntariado também ajudam a construir uma rede de contatos e a descobrir novas áreas de interesse. É uma maneira de expandir seus horizontes e encontrar seu lugar no mundo profissional.</a:t>
            </a:r>
          </a:p>
        </p:txBody>
      </p:sp>
    </p:spTree>
    <p:extLst>
      <p:ext uri="{BB962C8B-B14F-4D97-AF65-F5344CB8AC3E}">
        <p14:creationId xmlns:p14="http://schemas.microsoft.com/office/powerpoint/2010/main" val="488430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Feedback e Melhoria Contínua</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109639"/>
          </a:xfrm>
          <a:prstGeom prst="rect">
            <a:avLst/>
          </a:prstGeom>
          <a:noFill/>
        </p:spPr>
        <p:txBody>
          <a:bodyPr wrap="square" rtlCol="0">
            <a:spAutoFit/>
          </a:bodyPr>
          <a:lstStyle/>
          <a:p>
            <a:r>
              <a:rPr lang="pt-BR" sz="2400" dirty="0"/>
              <a:t>Buscar feedback é como olhar para um espelho que reflete não apenas sua imagem, mas também suas áreas de melhoria. O feedback construtivo é essencial para identificar suas fortalezas e fraquezas, permitindo que você ajuste suas estratégias de aprendizado e melhore continuamente. É como um treinador pessoal que aponta onde você pode melhorar para alcançar a excelência.</a:t>
            </a:r>
          </a:p>
          <a:p>
            <a:endParaRPr lang="pt-BR" sz="2400" dirty="0"/>
          </a:p>
          <a:p>
            <a:r>
              <a:rPr lang="pt-BR" sz="2400" dirty="0"/>
              <a:t>Receber e aplicar feedback de maneira eficaz transforma seu processo de aprendizado em um ciclo contínuo de crescimento. Cada crítica construtiva é uma oportunidade de afinar suas habilidades e ampliar seu conhecimento, levando você a níveis mais altos de competência.</a:t>
            </a:r>
          </a:p>
        </p:txBody>
      </p:sp>
    </p:spTree>
    <p:extLst>
      <p:ext uri="{BB962C8B-B14F-4D97-AF65-F5344CB8AC3E}">
        <p14:creationId xmlns:p14="http://schemas.microsoft.com/office/powerpoint/2010/main" val="143675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7B85DCC0-4FEE-45AE-86F2-264FA6ACB85C}"/>
              </a:ext>
            </a:extLst>
          </p:cNvPr>
          <p:cNvSpPr txBox="1"/>
          <p:nvPr/>
        </p:nvSpPr>
        <p:spPr>
          <a:xfrm>
            <a:off x="656694" y="1582846"/>
            <a:ext cx="5544607" cy="6740307"/>
          </a:xfrm>
          <a:prstGeom prst="rect">
            <a:avLst/>
          </a:prstGeom>
          <a:noFill/>
        </p:spPr>
        <p:txBody>
          <a:bodyPr wrap="square" rtlCol="0">
            <a:spAutoFit/>
          </a:bodyPr>
          <a:lstStyle/>
          <a:p>
            <a:r>
              <a:rPr lang="pt-BR" sz="2400" dirty="0"/>
              <a:t>Aprender é como construir uma casa. Se você colocar os tijolos de qualquer jeito, sem planejamento, a casa vai desmoronar na primeira tempestade. Aprender de forma eficaz é como usar um plano bem desenhado, onde cada tijolo está no lugar certo, garantindo que a casa (seu conhecimento) seja forte e duradoura.</a:t>
            </a:r>
          </a:p>
          <a:p>
            <a:endParaRPr lang="pt-BR" sz="2400" dirty="0"/>
          </a:p>
          <a:p>
            <a:r>
              <a:rPr lang="pt-BR" sz="2400" dirty="0"/>
              <a:t>A importância de aprender de forma eficaz não se limita apenas à escola ou ao trabalho. Pense em quantas vezes você teve que aprender algo novo, como cozinhar uma receita diferente ou usar um novo aplicativo no celular. Quando você aprende de forma eficiente, economiza tempo e energia, permitindo que aproveite melhor os resultados do seu esforço. </a:t>
            </a:r>
          </a:p>
        </p:txBody>
      </p:sp>
      <p:sp>
        <p:nvSpPr>
          <p:cNvPr id="7" name="CaixaDeTexto 6">
            <a:extLst>
              <a:ext uri="{FF2B5EF4-FFF2-40B4-BE49-F238E27FC236}">
                <a16:creationId xmlns:a16="http://schemas.microsoft.com/office/drawing/2014/main" id="{B3AA3A49-4048-4BC9-8531-BE6DDD9CEDDE}"/>
              </a:ext>
            </a:extLst>
          </p:cNvPr>
          <p:cNvSpPr txBox="1"/>
          <p:nvPr/>
        </p:nvSpPr>
        <p:spPr>
          <a:xfrm>
            <a:off x="656694" y="770195"/>
            <a:ext cx="5544607" cy="707886"/>
          </a:xfrm>
          <a:prstGeom prst="rect">
            <a:avLst/>
          </a:prstGeom>
          <a:noFill/>
        </p:spPr>
        <p:txBody>
          <a:bodyPr wrap="square" rtlCol="0">
            <a:spAutoFit/>
          </a:bodyPr>
          <a:lstStyle/>
          <a:p>
            <a:pPr algn="l"/>
            <a:r>
              <a:rPr lang="pt-BR" sz="4000" b="1" i="0" dirty="0">
                <a:effectLst/>
              </a:rPr>
              <a:t>Aprender de forma eficaz</a:t>
            </a:r>
          </a:p>
        </p:txBody>
      </p:sp>
    </p:spTree>
    <p:extLst>
      <p:ext uri="{BB962C8B-B14F-4D97-AF65-F5344CB8AC3E}">
        <p14:creationId xmlns:p14="http://schemas.microsoft.com/office/powerpoint/2010/main" val="356943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7B85DCC0-4FEE-45AE-86F2-264FA6ACB85C}"/>
              </a:ext>
            </a:extLst>
          </p:cNvPr>
          <p:cNvSpPr txBox="1"/>
          <p:nvPr/>
        </p:nvSpPr>
        <p:spPr>
          <a:xfrm>
            <a:off x="656693" y="698776"/>
            <a:ext cx="5544607" cy="1569660"/>
          </a:xfrm>
          <a:prstGeom prst="rect">
            <a:avLst/>
          </a:prstGeom>
          <a:noFill/>
        </p:spPr>
        <p:txBody>
          <a:bodyPr wrap="square" rtlCol="0">
            <a:spAutoFit/>
          </a:bodyPr>
          <a:lstStyle/>
          <a:p>
            <a:r>
              <a:rPr lang="pt-BR" sz="2400" dirty="0"/>
              <a:t>Em um mundo onde a informação é tão abundante quanto estrelas no céu, saber como absorver o conhecimento de forma eficaz é uma habilidade essencial.</a:t>
            </a:r>
          </a:p>
        </p:txBody>
      </p:sp>
      <p:sp>
        <p:nvSpPr>
          <p:cNvPr id="11" name="CaixaDeTexto 10">
            <a:extLst>
              <a:ext uri="{FF2B5EF4-FFF2-40B4-BE49-F238E27FC236}">
                <a16:creationId xmlns:a16="http://schemas.microsoft.com/office/drawing/2014/main" id="{7144DEE4-8CF4-49F5-8E02-241E24988FB0}"/>
              </a:ext>
            </a:extLst>
          </p:cNvPr>
          <p:cNvSpPr txBox="1"/>
          <p:nvPr/>
        </p:nvSpPr>
        <p:spPr>
          <a:xfrm>
            <a:off x="656691" y="2531076"/>
            <a:ext cx="5544607" cy="1077218"/>
          </a:xfrm>
          <a:prstGeom prst="rect">
            <a:avLst/>
          </a:prstGeom>
          <a:noFill/>
        </p:spPr>
        <p:txBody>
          <a:bodyPr wrap="square" rtlCol="0">
            <a:spAutoFit/>
          </a:bodyPr>
          <a:lstStyle/>
          <a:p>
            <a:pPr algn="l"/>
            <a:r>
              <a:rPr lang="pt-BR" sz="3200" b="1" i="0" dirty="0">
                <a:effectLst/>
                <a:latin typeface="+mj-lt"/>
              </a:rPr>
              <a:t>Como Nosso Cérebro Processa Informações</a:t>
            </a:r>
          </a:p>
        </p:txBody>
      </p:sp>
      <p:sp>
        <p:nvSpPr>
          <p:cNvPr id="12" name="CaixaDeTexto 11">
            <a:extLst>
              <a:ext uri="{FF2B5EF4-FFF2-40B4-BE49-F238E27FC236}">
                <a16:creationId xmlns:a16="http://schemas.microsoft.com/office/drawing/2014/main" id="{E84BB20E-6776-4D08-8028-8C3C17B30B84}"/>
              </a:ext>
            </a:extLst>
          </p:cNvPr>
          <p:cNvSpPr txBox="1"/>
          <p:nvPr/>
        </p:nvSpPr>
        <p:spPr>
          <a:xfrm>
            <a:off x="656691" y="3870934"/>
            <a:ext cx="5544607" cy="4893647"/>
          </a:xfrm>
          <a:prstGeom prst="rect">
            <a:avLst/>
          </a:prstGeom>
          <a:noFill/>
        </p:spPr>
        <p:txBody>
          <a:bodyPr wrap="square" rtlCol="0">
            <a:spAutoFit/>
          </a:bodyPr>
          <a:lstStyle/>
          <a:p>
            <a:r>
              <a:rPr lang="pt-BR" sz="2400" dirty="0"/>
              <a:t>Nosso cérebro é como um computador superpoderoso, mas ao contrário dos computadores comuns, ele não vem com um manual de instruções. Ele processa informações de várias maneiras: através dos sentidos, das experiências e das emoções. Nosso cérebro é como um computador superpoderoso, mas ao contrário dos computadores comuns, ele não vem com um manual de instruções. Ele processa informações de várias maneiras: através dos sentidos, das experiências e das emoções. </a:t>
            </a:r>
          </a:p>
        </p:txBody>
      </p:sp>
    </p:spTree>
    <p:extLst>
      <p:ext uri="{BB962C8B-B14F-4D97-AF65-F5344CB8AC3E}">
        <p14:creationId xmlns:p14="http://schemas.microsoft.com/office/powerpoint/2010/main" val="300411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91F10BCA-E0D9-4E25-A8EB-06B4E22B99A8}"/>
              </a:ext>
            </a:extLst>
          </p:cNvPr>
          <p:cNvSpPr txBox="1"/>
          <p:nvPr/>
        </p:nvSpPr>
        <p:spPr>
          <a:xfrm>
            <a:off x="656696" y="685713"/>
            <a:ext cx="5544607" cy="5262979"/>
          </a:xfrm>
          <a:prstGeom prst="rect">
            <a:avLst/>
          </a:prstGeom>
          <a:noFill/>
        </p:spPr>
        <p:txBody>
          <a:bodyPr wrap="square" rtlCol="0">
            <a:spAutoFit/>
          </a:bodyPr>
          <a:lstStyle/>
          <a:p>
            <a:r>
              <a:rPr lang="pt-BR" sz="2400" dirty="0"/>
              <a:t>Se você cuidar bem, regando e dando luz, essa semente cresce e se transforma em uma árvore frondosa de conhecimento.</a:t>
            </a:r>
          </a:p>
          <a:p>
            <a:r>
              <a:rPr lang="pt-BR" sz="2400" dirty="0"/>
              <a:t>A neuroplasticidade é a capacidade do cérebro de se reorganizar e formar novas conexões ao longo da vida. Isso significa que nunca é tarde para aprender algo novo. Com as técnicas certas, você pode fortalecer essas conexões e melhorar sua memória e habilidades. Pensar no cérebro como um músculo que pode ser treinado ajuda a entender que, quanto mais você o exercita com desafios novos, mais forte ele fica.</a:t>
            </a:r>
          </a:p>
        </p:txBody>
      </p:sp>
    </p:spTree>
    <p:extLst>
      <p:ext uri="{BB962C8B-B14F-4D97-AF65-F5344CB8AC3E}">
        <p14:creationId xmlns:p14="http://schemas.microsoft.com/office/powerpoint/2010/main" val="50996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7213D272-E91B-4CD2-B96D-C7E3C005FC7D}"/>
              </a:ext>
            </a:extLst>
          </p:cNvPr>
          <p:cNvSpPr txBox="1"/>
          <p:nvPr/>
        </p:nvSpPr>
        <p:spPr>
          <a:xfrm>
            <a:off x="746359" y="3598690"/>
            <a:ext cx="5365282" cy="830997"/>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Métodos de Aprendizado</a:t>
            </a:r>
          </a:p>
        </p:txBody>
      </p:sp>
    </p:spTree>
    <p:extLst>
      <p:ext uri="{BB962C8B-B14F-4D97-AF65-F5344CB8AC3E}">
        <p14:creationId xmlns:p14="http://schemas.microsoft.com/office/powerpoint/2010/main" val="57140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7B85DCC0-4FEE-45AE-86F2-264FA6ACB85C}"/>
              </a:ext>
            </a:extLst>
          </p:cNvPr>
          <p:cNvSpPr txBox="1"/>
          <p:nvPr/>
        </p:nvSpPr>
        <p:spPr>
          <a:xfrm>
            <a:off x="656694" y="1478081"/>
            <a:ext cx="5544607" cy="6740307"/>
          </a:xfrm>
          <a:prstGeom prst="rect">
            <a:avLst/>
          </a:prstGeom>
          <a:noFill/>
        </p:spPr>
        <p:txBody>
          <a:bodyPr wrap="square" rtlCol="0">
            <a:spAutoFit/>
          </a:bodyPr>
          <a:lstStyle/>
          <a:p>
            <a:r>
              <a:rPr lang="pt-BR" sz="2400" b="0" i="0" dirty="0">
                <a:effectLst/>
              </a:rPr>
              <a:t>Aprender é como encontrar o caminho certo em um labirinto. Cada pessoa tem seu próprio jeito de percorrer os corredores do conhecimento. Alguns preferem seguir as setas visuais, outros preferem ouvir as pistas sonoras, enquanto alguns precisam mesmo é colocar a mão na massa para entender. Descobrir o seu estilo de aprendizado é como encontrar o mapa que mostra o caminho mais rápido para sair do labirinto. </a:t>
            </a:r>
          </a:p>
          <a:p>
            <a:endParaRPr lang="pt-BR" sz="2400" b="0" i="0" dirty="0">
              <a:effectLst/>
            </a:endParaRPr>
          </a:p>
          <a:p>
            <a:r>
              <a:rPr lang="pt-BR" sz="2400" b="0" i="0" dirty="0">
                <a:effectLst/>
              </a:rPr>
              <a:t>Entender seu estilo de aprendizado não apenas torna o processo mais eficiente, mas também mais divertido. Quando você sabe como seu cérebro gosta de absorver informações, pode adaptar seu método de estudo para se adequar melhor a ele. </a:t>
            </a:r>
            <a:endParaRPr lang="pt-BR" dirty="0"/>
          </a:p>
        </p:txBody>
      </p:sp>
      <p:sp>
        <p:nvSpPr>
          <p:cNvPr id="7" name="CaixaDeTexto 6">
            <a:extLst>
              <a:ext uri="{FF2B5EF4-FFF2-40B4-BE49-F238E27FC236}">
                <a16:creationId xmlns:a16="http://schemas.microsoft.com/office/drawing/2014/main" id="{B3AA3A49-4048-4BC9-8531-BE6DDD9CEDDE}"/>
              </a:ext>
            </a:extLst>
          </p:cNvPr>
          <p:cNvSpPr txBox="1"/>
          <p:nvPr/>
        </p:nvSpPr>
        <p:spPr>
          <a:xfrm>
            <a:off x="656694" y="770195"/>
            <a:ext cx="5544607" cy="707886"/>
          </a:xfrm>
          <a:prstGeom prst="rect">
            <a:avLst/>
          </a:prstGeom>
          <a:noFill/>
        </p:spPr>
        <p:txBody>
          <a:bodyPr wrap="square" rtlCol="0">
            <a:spAutoFit/>
          </a:bodyPr>
          <a:lstStyle/>
          <a:p>
            <a:pPr algn="l"/>
            <a:r>
              <a:rPr lang="pt-BR" sz="4000" b="1" i="0" dirty="0">
                <a:effectLst/>
                <a:latin typeface="ui-sans-serif"/>
              </a:rPr>
              <a:t>Estilos de Aprendizado</a:t>
            </a:r>
          </a:p>
        </p:txBody>
      </p:sp>
    </p:spTree>
    <p:extLst>
      <p:ext uri="{BB962C8B-B14F-4D97-AF65-F5344CB8AC3E}">
        <p14:creationId xmlns:p14="http://schemas.microsoft.com/office/powerpoint/2010/main" val="415075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0B6CCDBA-5DA5-4731-BFAB-11535F6C0C72}"/>
              </a:ext>
            </a:extLst>
          </p:cNvPr>
          <p:cNvSpPr txBox="1"/>
          <p:nvPr/>
        </p:nvSpPr>
        <p:spPr>
          <a:xfrm>
            <a:off x="656693" y="698776"/>
            <a:ext cx="5544607" cy="1569660"/>
          </a:xfrm>
          <a:prstGeom prst="rect">
            <a:avLst/>
          </a:prstGeom>
          <a:noFill/>
        </p:spPr>
        <p:txBody>
          <a:bodyPr wrap="square" rtlCol="0">
            <a:spAutoFit/>
          </a:bodyPr>
          <a:lstStyle/>
          <a:p>
            <a:r>
              <a:rPr lang="pt-BR" sz="2400" dirty="0"/>
              <a:t>É como se você estivesse afinando uma estação de rádio: uma vez que encontra a frequência certa, a música soa mais clara e vibrante.</a:t>
            </a:r>
          </a:p>
        </p:txBody>
      </p:sp>
      <p:sp>
        <p:nvSpPr>
          <p:cNvPr id="12" name="CaixaDeTexto 11">
            <a:extLst>
              <a:ext uri="{FF2B5EF4-FFF2-40B4-BE49-F238E27FC236}">
                <a16:creationId xmlns:a16="http://schemas.microsoft.com/office/drawing/2014/main" id="{FFABC2FB-0CED-4AF4-A353-3E915E891436}"/>
              </a:ext>
            </a:extLst>
          </p:cNvPr>
          <p:cNvSpPr txBox="1"/>
          <p:nvPr/>
        </p:nvSpPr>
        <p:spPr>
          <a:xfrm>
            <a:off x="656693" y="2581386"/>
            <a:ext cx="5544607" cy="584775"/>
          </a:xfrm>
          <a:prstGeom prst="rect">
            <a:avLst/>
          </a:prstGeom>
          <a:noFill/>
        </p:spPr>
        <p:txBody>
          <a:bodyPr wrap="square" rtlCol="0">
            <a:spAutoFit/>
          </a:bodyPr>
          <a:lstStyle/>
          <a:p>
            <a:pPr algn="l"/>
            <a:r>
              <a:rPr lang="pt-BR" sz="3200" b="1" dirty="0">
                <a:latin typeface="+mj-lt"/>
              </a:rPr>
              <a:t>T</a:t>
            </a:r>
            <a:r>
              <a:rPr lang="pt-BR" sz="3200" b="1" i="0" dirty="0">
                <a:effectLst/>
                <a:latin typeface="+mj-lt"/>
              </a:rPr>
              <a:t>écnica de Pomodoro</a:t>
            </a:r>
          </a:p>
        </p:txBody>
      </p:sp>
      <p:sp>
        <p:nvSpPr>
          <p:cNvPr id="13" name="CaixaDeTexto 12">
            <a:extLst>
              <a:ext uri="{FF2B5EF4-FFF2-40B4-BE49-F238E27FC236}">
                <a16:creationId xmlns:a16="http://schemas.microsoft.com/office/drawing/2014/main" id="{F8A4417B-FDA3-4EDD-A08E-B478E9879D56}"/>
              </a:ext>
            </a:extLst>
          </p:cNvPr>
          <p:cNvSpPr txBox="1"/>
          <p:nvPr/>
        </p:nvSpPr>
        <p:spPr>
          <a:xfrm>
            <a:off x="656692" y="3431425"/>
            <a:ext cx="5544607" cy="6001643"/>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p>
          <a:p>
            <a:endParaRPr lang="pt-BR" sz="2400" dirty="0"/>
          </a:p>
          <a:p>
            <a:r>
              <a:rPr lang="pt-BR" sz="2400" dirty="0"/>
              <a:t>Usar a técnica de Pomodoro não apenas melhora sua produtividade, mas também evita a exaustão mental. </a:t>
            </a:r>
          </a:p>
        </p:txBody>
      </p:sp>
    </p:spTree>
    <p:extLst>
      <p:ext uri="{BB962C8B-B14F-4D97-AF65-F5344CB8AC3E}">
        <p14:creationId xmlns:p14="http://schemas.microsoft.com/office/powerpoint/2010/main" val="26357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3AA3A49-4048-4BC9-8531-BE6DDD9CEDDE}"/>
              </a:ext>
            </a:extLst>
          </p:cNvPr>
          <p:cNvSpPr txBox="1"/>
          <p:nvPr/>
        </p:nvSpPr>
        <p:spPr>
          <a:xfrm>
            <a:off x="656696" y="719505"/>
            <a:ext cx="5544607" cy="584775"/>
          </a:xfrm>
          <a:prstGeom prst="rect">
            <a:avLst/>
          </a:prstGeom>
          <a:noFill/>
        </p:spPr>
        <p:txBody>
          <a:bodyPr wrap="square" rtlCol="0">
            <a:spAutoFit/>
          </a:bodyPr>
          <a:lstStyle/>
          <a:p>
            <a:pPr algn="l"/>
            <a:r>
              <a:rPr lang="pt-BR" sz="3200" b="1" dirty="0">
                <a:latin typeface="+mj-lt"/>
              </a:rPr>
              <a:t>T</a:t>
            </a:r>
            <a:r>
              <a:rPr lang="pt-BR" sz="3200" b="1" i="0" dirty="0">
                <a:effectLst/>
                <a:latin typeface="+mj-lt"/>
              </a:rPr>
              <a:t>écnica de Pomodoro</a:t>
            </a:r>
          </a:p>
        </p:txBody>
      </p:sp>
      <p:sp>
        <p:nvSpPr>
          <p:cNvPr id="5" name="CaixaDeTexto 4">
            <a:extLst>
              <a:ext uri="{FF2B5EF4-FFF2-40B4-BE49-F238E27FC236}">
                <a16:creationId xmlns:a16="http://schemas.microsoft.com/office/drawing/2014/main" id="{468DA992-289C-4AE1-A633-EBE8D9CFD1D2}"/>
              </a:ext>
            </a:extLst>
          </p:cNvPr>
          <p:cNvSpPr txBox="1"/>
          <p:nvPr/>
        </p:nvSpPr>
        <p:spPr>
          <a:xfrm>
            <a:off x="656696" y="1675590"/>
            <a:ext cx="5544607" cy="7109639"/>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p>
          <a:p>
            <a:endParaRPr lang="pt-BR" sz="2400" dirty="0"/>
          </a:p>
          <a:p>
            <a:r>
              <a:rPr lang="pt-BR" sz="2400" dirty="0"/>
              <a:t>Usar a técnica de Pomodoro não apenas melhora sua produtividade, mas também evita a exaustão mental. Ao dar pausas regulares para descansar e recarregar, você mantém sua mente fresca e pronta para absorver mais conhecimento.</a:t>
            </a:r>
          </a:p>
        </p:txBody>
      </p:sp>
      <p:sp>
        <p:nvSpPr>
          <p:cNvPr id="9" name="CaixaDeTexto 8">
            <a:extLst>
              <a:ext uri="{FF2B5EF4-FFF2-40B4-BE49-F238E27FC236}">
                <a16:creationId xmlns:a16="http://schemas.microsoft.com/office/drawing/2014/main" id="{FC5810F9-CEB9-4437-906F-3E95467EFC13}"/>
              </a:ext>
            </a:extLst>
          </p:cNvPr>
          <p:cNvSpPr txBox="1"/>
          <p:nvPr/>
        </p:nvSpPr>
        <p:spPr>
          <a:xfrm>
            <a:off x="7122806" y="1981447"/>
            <a:ext cx="5544607" cy="7109639"/>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p>
          <a:p>
            <a:endParaRPr lang="pt-BR" sz="2400" dirty="0"/>
          </a:p>
          <a:p>
            <a:r>
              <a:rPr lang="pt-BR" sz="2400" dirty="0"/>
              <a:t>Usar a técnica de Pomodoro não apenas melhora sua produtividade, mas também evita a exaustão mental. Ao dar pausas regulares para descansar e recarregar, você mantém sua mente fresca e pronta para absorver mais conhecimento.</a:t>
            </a:r>
          </a:p>
        </p:txBody>
      </p:sp>
    </p:spTree>
    <p:extLst>
      <p:ext uri="{BB962C8B-B14F-4D97-AF65-F5344CB8AC3E}">
        <p14:creationId xmlns:p14="http://schemas.microsoft.com/office/powerpoint/2010/main" val="317402129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TotalTime>
  <Words>2426</Words>
  <Application>Microsoft Office PowerPoint</Application>
  <PresentationFormat>Papel A4 (210 x 297 mm)</PresentationFormat>
  <Paragraphs>89</Paragraphs>
  <Slides>27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27</vt:i4>
      </vt:variant>
    </vt:vector>
  </HeadingPairs>
  <TitlesOfParts>
    <vt:vector size="33" baseType="lpstr">
      <vt:lpstr>Arial</vt:lpstr>
      <vt:lpstr>Bahnschrift Light Condensed</vt:lpstr>
      <vt:lpstr>Calibri</vt:lpstr>
      <vt:lpstr>Calibri Light</vt:lpstr>
      <vt:lpstr>ui-sans-serif</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Davi Santos Ferreira</dc:creator>
  <cp:lastModifiedBy>Davi Santos Ferreira</cp:lastModifiedBy>
  <cp:revision>20</cp:revision>
  <dcterms:created xsi:type="dcterms:W3CDTF">2024-05-26T16:43:29Z</dcterms:created>
  <dcterms:modified xsi:type="dcterms:W3CDTF">2024-05-27T02:27:38Z</dcterms:modified>
</cp:coreProperties>
</file>