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1" r:id="rId8"/>
    <p:sldId id="262" r:id="rId9"/>
    <p:sldId id="263" r:id="rId10"/>
    <p:sldId id="259" r:id="rId11"/>
    <p:sldId id="264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FC16C6-AA33-4027-BCC9-E7124BB5CB07}" v="15" dt="2025-06-15T17:30:19.9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0DF06-92BD-4F5A-B78E-0BDC8539BB65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4156-5308-4278-ACB4-C090B5C27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42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0DF06-92BD-4F5A-B78E-0BDC8539BB65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4156-5308-4278-ACB4-C090B5C27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6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0DF06-92BD-4F5A-B78E-0BDC8539BB65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4156-5308-4278-ACB4-C090B5C271E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6658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0DF06-92BD-4F5A-B78E-0BDC8539BB65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4156-5308-4278-ACB4-C090B5C27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30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0DF06-92BD-4F5A-B78E-0BDC8539BB65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4156-5308-4278-ACB4-C090B5C271E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2405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0DF06-92BD-4F5A-B78E-0BDC8539BB65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4156-5308-4278-ACB4-C090B5C27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95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0DF06-92BD-4F5A-B78E-0BDC8539BB65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4156-5308-4278-ACB4-C090B5C27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47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0DF06-92BD-4F5A-B78E-0BDC8539BB65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4156-5308-4278-ACB4-C090B5C27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9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0DF06-92BD-4F5A-B78E-0BDC8539BB65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4156-5308-4278-ACB4-C090B5C27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5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0DF06-92BD-4F5A-B78E-0BDC8539BB65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4156-5308-4278-ACB4-C090B5C27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5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0DF06-92BD-4F5A-B78E-0BDC8539BB65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4156-5308-4278-ACB4-C090B5C27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0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0DF06-92BD-4F5A-B78E-0BDC8539BB65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4156-5308-4278-ACB4-C090B5C27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0DF06-92BD-4F5A-B78E-0BDC8539BB65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4156-5308-4278-ACB4-C090B5C27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0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0DF06-92BD-4F5A-B78E-0BDC8539BB65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4156-5308-4278-ACB4-C090B5C27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0DF06-92BD-4F5A-B78E-0BDC8539BB65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4156-5308-4278-ACB4-C090B5C27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8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0DF06-92BD-4F5A-B78E-0BDC8539BB65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4156-5308-4278-ACB4-C090B5C27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0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0DF06-92BD-4F5A-B78E-0BDC8539BB65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CF4156-5308-4278-ACB4-C090B5C27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23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0EDED-10A7-AE87-38B4-1753BE3C75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analysis and optimization - 128-bit block AES encryption brute-force breaker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35359-5255-DB5E-8357-CB51A6C8CD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Student: Preoteasa Rares Marin</a:t>
            </a:r>
          </a:p>
        </p:txBody>
      </p:sp>
    </p:spTree>
    <p:extLst>
      <p:ext uri="{BB962C8B-B14F-4D97-AF65-F5344CB8AC3E}">
        <p14:creationId xmlns:p14="http://schemas.microsoft.com/office/powerpoint/2010/main" val="206608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A82A-54C7-2D59-C07B-56B76FFA5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90A03-6801-3396-38D9-DC39A909A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 this project I tried to optimize an implementation of a AES-128 brute force </a:t>
            </a:r>
            <a:r>
              <a:rPr lang="en-US" sz="2400" dirty="0" err="1"/>
              <a:t>decryptor</a:t>
            </a:r>
            <a:r>
              <a:rPr lang="en-US" sz="2400" dirty="0"/>
              <a:t>, trying to improve the run time as much as possible.</a:t>
            </a:r>
          </a:p>
          <a:p>
            <a:endParaRPr lang="en-US" sz="2400" dirty="0"/>
          </a:p>
          <a:p>
            <a:r>
              <a:rPr lang="en-US" sz="2400" dirty="0"/>
              <a:t>In order to have an easier time </a:t>
            </a:r>
            <a:r>
              <a:rPr lang="en-US" sz="2400" dirty="0" err="1"/>
              <a:t>analysing</a:t>
            </a:r>
            <a:r>
              <a:rPr lang="en-US" sz="2400" dirty="0"/>
              <a:t> the speedups, I made the input to take ~1 second to run.</a:t>
            </a:r>
          </a:p>
          <a:p>
            <a:endParaRPr lang="en-US" sz="2400" dirty="0"/>
          </a:p>
          <a:p>
            <a:r>
              <a:rPr lang="en-US" sz="2400" dirty="0"/>
              <a:t>For comparison with other projects I’ll transform my result in time per AES operation </a:t>
            </a:r>
          </a:p>
        </p:txBody>
      </p:sp>
    </p:spTree>
    <p:extLst>
      <p:ext uri="{BB962C8B-B14F-4D97-AF65-F5344CB8AC3E}">
        <p14:creationId xmlns:p14="http://schemas.microsoft.com/office/powerpoint/2010/main" val="358233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9D136-0F93-3447-1E1E-FE2F8729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D0BBA-CC6E-B21F-751A-E3FB4EF53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783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KeyExpansion</a:t>
            </a:r>
            <a:r>
              <a:rPr lang="en-US" sz="2000" dirty="0"/>
              <a:t> – round keys are derived from the cipher key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AddRoundKey</a:t>
            </a:r>
            <a:r>
              <a:rPr lang="en-US" sz="2000" dirty="0"/>
              <a:t> – each byte of the state is combined with a byte of the round key using bitwise </a:t>
            </a:r>
            <a:r>
              <a:rPr lang="en-US" sz="2000" dirty="0" err="1"/>
              <a:t>xor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Repeat several times:</a:t>
            </a:r>
          </a:p>
          <a:p>
            <a:pPr lvl="1"/>
            <a:r>
              <a:rPr lang="en-US" sz="2000" dirty="0"/>
              <a:t>each byte is replaced with another according to a look up table.</a:t>
            </a:r>
          </a:p>
          <a:p>
            <a:pPr lvl="1"/>
            <a:r>
              <a:rPr lang="en-US" sz="2000" dirty="0"/>
              <a:t>the last three rows of the state are shifted cyclically a certain number of steps.</a:t>
            </a:r>
          </a:p>
          <a:p>
            <a:pPr lvl="1"/>
            <a:r>
              <a:rPr lang="en-US" sz="2000" dirty="0"/>
              <a:t>Mix the columns of the state, combining the four bytes in each column.</a:t>
            </a:r>
          </a:p>
          <a:p>
            <a:pPr lvl="1"/>
            <a:r>
              <a:rPr lang="en-US" sz="2000" dirty="0"/>
              <a:t>Do </a:t>
            </a:r>
            <a:r>
              <a:rPr lang="en-US" sz="2000" dirty="0" err="1"/>
              <a:t>AddRoundKey</a:t>
            </a:r>
            <a:r>
              <a:rPr lang="en-US" sz="2000" dirty="0"/>
              <a:t> step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each byte is replaced with another according to a look up table.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the last three rows of the state are shifted cyclically a certain number of steps.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Do </a:t>
            </a:r>
            <a:r>
              <a:rPr lang="en-US" sz="2000" dirty="0" err="1"/>
              <a:t>AddRoundKey</a:t>
            </a:r>
            <a:r>
              <a:rPr lang="en-US" sz="2000" dirty="0"/>
              <a:t> step</a:t>
            </a:r>
          </a:p>
          <a:p>
            <a:pPr marL="971550" lvl="1" indent="-51435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476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20587-63B5-4A86-D33E-4122255F5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42907-D1A4-3CE3-502C-DFC908E40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4421"/>
            <a:ext cx="8596668" cy="4356941"/>
          </a:xfrm>
        </p:spPr>
        <p:txBody>
          <a:bodyPr>
            <a:normAutofit/>
          </a:bodyPr>
          <a:lstStyle/>
          <a:p>
            <a:r>
              <a:rPr lang="pt-BR" sz="2400" dirty="0"/>
              <a:t>Processor	Intel(R) Core(TM) i7-10870H CPU @ 2.20GHz, 2208 Mhz, 8 Core(s), 16 Logical Processor(s)</a:t>
            </a:r>
          </a:p>
          <a:p>
            <a:r>
              <a:rPr lang="en-US" sz="2400" dirty="0"/>
              <a:t>I used a virtual machine with 4 GB RAM and 8 cores. Eventually I changed the RAM to 8 GB. </a:t>
            </a:r>
          </a:p>
          <a:p>
            <a:r>
              <a:rPr lang="en-US" sz="2400" dirty="0"/>
              <a:t>The virtual machine helped both to check if the bottleneck was the RAM and also kept the main OS safe, since during the optimizations the machine crashed.</a:t>
            </a:r>
          </a:p>
          <a:p>
            <a:r>
              <a:rPr lang="en-US" sz="2400" dirty="0"/>
              <a:t>Thanks to this setup I couldn’t run a CUDA implementation.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05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DB3A-00E6-C0DA-EE7B-240B520C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8BC3D-D47C-5173-3FC9-2324A4277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Autofit/>
          </a:bodyPr>
          <a:lstStyle/>
          <a:p>
            <a:r>
              <a:rPr lang="en-US" sz="2200" dirty="0"/>
              <a:t>Check what implementations I can run in the virtual machine:</a:t>
            </a:r>
          </a:p>
          <a:p>
            <a:pPr lvl="1"/>
            <a:r>
              <a:rPr lang="en-US" sz="2200" dirty="0"/>
              <a:t>All pragma optimizations</a:t>
            </a:r>
          </a:p>
          <a:p>
            <a:pPr lvl="1"/>
            <a:r>
              <a:rPr lang="en-US" sz="2200" dirty="0"/>
              <a:t>OpenMP</a:t>
            </a:r>
          </a:p>
          <a:p>
            <a:pPr lvl="1"/>
            <a:r>
              <a:rPr lang="en-US" sz="2200" dirty="0"/>
              <a:t>OpenCL (this I didn’t implement because I only managed to get to run once)</a:t>
            </a:r>
          </a:p>
          <a:p>
            <a:r>
              <a:rPr lang="en-US" sz="2200" dirty="0"/>
              <a:t>Set inputs which can be tested:</a:t>
            </a:r>
          </a:p>
          <a:p>
            <a:pPr lvl="1"/>
            <a:r>
              <a:rPr lang="en-US" sz="2200" dirty="0"/>
              <a:t>The implementation doesn’t accept all characters (most implementations don’t)</a:t>
            </a:r>
          </a:p>
          <a:p>
            <a:pPr lvl="1"/>
            <a:r>
              <a:rPr lang="en-US" sz="2200" dirty="0"/>
              <a:t>For small text and many possible keys had a hard time controlling runtime</a:t>
            </a:r>
          </a:p>
          <a:p>
            <a:pPr lvl="1"/>
            <a:r>
              <a:rPr lang="en-US" sz="2200" dirty="0"/>
              <a:t>Big text and small number of keys had an easier to control runtime</a:t>
            </a:r>
          </a:p>
        </p:txBody>
      </p:sp>
    </p:spTree>
    <p:extLst>
      <p:ext uri="{BB962C8B-B14F-4D97-AF65-F5344CB8AC3E}">
        <p14:creationId xmlns:p14="http://schemas.microsoft.com/office/powerpoint/2010/main" val="321508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EBE16-04CB-8F6B-07E9-366CB5FB9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43967-E203-D102-C28F-26E533D9F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/>
              <a:t>Loop unroll: managed to obtain a 5% speedup. Increasing system RAM </a:t>
            </a:r>
            <a:r>
              <a:rPr lang="en-US" sz="2400" b="1" dirty="0"/>
              <a:t>seems</a:t>
            </a:r>
            <a:r>
              <a:rPr lang="en-US" sz="2400" dirty="0"/>
              <a:t> to make this worser</a:t>
            </a:r>
          </a:p>
          <a:p>
            <a:endParaRPr lang="en-US" sz="2400" dirty="0"/>
          </a:p>
          <a:p>
            <a:r>
              <a:rPr lang="en-US" sz="2400" dirty="0"/>
              <a:t>Threads: obtained a 14.5% speedup with 4 threads. Increasing system RAM improved the speedup to 19.1%</a:t>
            </a:r>
          </a:p>
          <a:p>
            <a:endParaRPr lang="en-US" sz="2400" dirty="0"/>
          </a:p>
          <a:p>
            <a:r>
              <a:rPr lang="en-US" sz="2400" dirty="0"/>
              <a:t>OpenMP: obtained slow downs. Increasing system RAM improved the result but still slower then initial unoptimized code</a:t>
            </a:r>
          </a:p>
        </p:txBody>
      </p:sp>
    </p:spTree>
    <p:extLst>
      <p:ext uri="{BB962C8B-B14F-4D97-AF65-F5344CB8AC3E}">
        <p14:creationId xmlns:p14="http://schemas.microsoft.com/office/powerpoint/2010/main" val="48126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13C9C-0656-2E03-88B2-2400716F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142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B45423-BDFD-DE22-2123-8D6022C94C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2896305"/>
              </p:ext>
            </p:extLst>
          </p:nvPr>
        </p:nvGraphicFramePr>
        <p:xfrm>
          <a:off x="838199" y="1090863"/>
          <a:ext cx="10515600" cy="53453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4544">
                  <a:extLst>
                    <a:ext uri="{9D8B030D-6E8A-4147-A177-3AD203B41FA5}">
                      <a16:colId xmlns:a16="http://schemas.microsoft.com/office/drawing/2014/main" val="685256843"/>
                    </a:ext>
                  </a:extLst>
                </a:gridCol>
                <a:gridCol w="2850930">
                  <a:extLst>
                    <a:ext uri="{9D8B030D-6E8A-4147-A177-3AD203B41FA5}">
                      <a16:colId xmlns:a16="http://schemas.microsoft.com/office/drawing/2014/main" val="652015468"/>
                    </a:ext>
                  </a:extLst>
                </a:gridCol>
                <a:gridCol w="2849813">
                  <a:extLst>
                    <a:ext uri="{9D8B030D-6E8A-4147-A177-3AD203B41FA5}">
                      <a16:colId xmlns:a16="http://schemas.microsoft.com/office/drawing/2014/main" val="366628698"/>
                    </a:ext>
                  </a:extLst>
                </a:gridCol>
                <a:gridCol w="2530313">
                  <a:extLst>
                    <a:ext uri="{9D8B030D-6E8A-4147-A177-3AD203B41FA5}">
                      <a16:colId xmlns:a16="http://schemas.microsoft.com/office/drawing/2014/main" val="321692520"/>
                    </a:ext>
                  </a:extLst>
                </a:gridCol>
              </a:tblGrid>
              <a:tr h="5740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 dirty="0">
                          <a:effectLst/>
                        </a:rPr>
                        <a:t>Type of run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Runtime[ms] for 4 GB RAM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Runtime[ms] for 8 GB RAM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Notes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6053121"/>
                  </a:ext>
                </a:extLst>
              </a:tr>
              <a:tr h="11626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 dirty="0">
                          <a:effectLst/>
                        </a:rPr>
                        <a:t>Unoptimized 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 dirty="0">
                          <a:effectLst/>
                        </a:rPr>
                        <a:t>111049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Didn’t rerun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Didn’t observe any difference when changing optimization level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7908467"/>
                  </a:ext>
                </a:extLst>
              </a:tr>
              <a:tr h="11626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Using loop unroll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104929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117774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 dirty="0">
                          <a:effectLst/>
                        </a:rPr>
                        <a:t>Difference may be due to the range of runtime this type of run had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3586384"/>
                  </a:ext>
                </a:extLst>
              </a:tr>
              <a:tr h="8683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Using threads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94903 for 4 threads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89835 for 4 threads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Didn’t test more threads because of difficulty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9646299"/>
                  </a:ext>
                </a:extLst>
              </a:tr>
              <a:tr h="8683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Using OpenMP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138030 for 4 threads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135285 for 4 threads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 dirty="0">
                          <a:effectLst/>
                        </a:rPr>
                        <a:t>182511 </a:t>
                      </a:r>
                      <a:r>
                        <a:rPr lang="en-US" sz="2000" kern="100" dirty="0" err="1">
                          <a:effectLst/>
                        </a:rPr>
                        <a:t>ms</a:t>
                      </a:r>
                      <a:r>
                        <a:rPr lang="en-US" sz="2000" kern="100" dirty="0">
                          <a:effectLst/>
                        </a:rPr>
                        <a:t> with 8 threads in 4 GB RAM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1639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35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4BD47-67E2-FA85-03AF-72E59F08D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4168"/>
            <a:ext cx="10515600" cy="1325563"/>
          </a:xfrm>
        </p:spPr>
        <p:txBody>
          <a:bodyPr/>
          <a:lstStyle/>
          <a:p>
            <a:r>
              <a:rPr lang="en-US" dirty="0"/>
              <a:t>Other’s implementations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0F74FC7-BE14-7C5E-BCC8-89FFF8E1D6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434967"/>
              </p:ext>
            </p:extLst>
          </p:nvPr>
        </p:nvGraphicFramePr>
        <p:xfrm>
          <a:off x="537411" y="1072532"/>
          <a:ext cx="11117178" cy="53613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35818">
                  <a:extLst>
                    <a:ext uri="{9D8B030D-6E8A-4147-A177-3AD203B41FA5}">
                      <a16:colId xmlns:a16="http://schemas.microsoft.com/office/drawing/2014/main" val="2758455684"/>
                    </a:ext>
                  </a:extLst>
                </a:gridCol>
                <a:gridCol w="3676459">
                  <a:extLst>
                    <a:ext uri="{9D8B030D-6E8A-4147-A177-3AD203B41FA5}">
                      <a16:colId xmlns:a16="http://schemas.microsoft.com/office/drawing/2014/main" val="718809229"/>
                    </a:ext>
                  </a:extLst>
                </a:gridCol>
                <a:gridCol w="3704901">
                  <a:extLst>
                    <a:ext uri="{9D8B030D-6E8A-4147-A177-3AD203B41FA5}">
                      <a16:colId xmlns:a16="http://schemas.microsoft.com/office/drawing/2014/main" val="1325913133"/>
                    </a:ext>
                  </a:extLst>
                </a:gridCol>
              </a:tblGrid>
              <a:tr h="4116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Implementation name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Runtime per AES operation [ns]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Resources used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8480297"/>
                  </a:ext>
                </a:extLst>
              </a:tr>
              <a:tr h="1044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 dirty="0">
                          <a:effectLst/>
                        </a:rPr>
                        <a:t>My best optimization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37491.8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Processor Intel(R) Core(TM) i7-10870H CPU @ 2.20GHz, 2208 Mhz, 8 Core(s), 16 Logical Processor(s)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3348351"/>
                  </a:ext>
                </a:extLst>
              </a:tr>
              <a:tr h="4116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Aes-brute-force [11]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110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Intel(R) Core(TM) i7-4770K CPU @ 3.50GHz, 1 thread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6410025"/>
                  </a:ext>
                </a:extLst>
              </a:tr>
              <a:tr h="935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AES ON GPU [12]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125 (on CPU) , 100 (on GPU)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CPU: Intel Core i5-7200U @ 2.50GHz × 4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GPU: GeForce 940MX/PCIe/SSE2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4438735"/>
                  </a:ext>
                </a:extLst>
              </a:tr>
              <a:tr h="935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 dirty="0">
                          <a:effectLst/>
                        </a:rPr>
                        <a:t>AES implementation using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 dirty="0">
                          <a:effectLst/>
                        </a:rPr>
                        <a:t>Traditional FPGA and LabVIEW FPGA  [3]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187.12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 dirty="0">
                          <a:effectLst/>
                        </a:rPr>
                        <a:t>kintex-7 (XC7K325T) FPGA result was run at 200 MHz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1289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54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A1663-4683-4745-11E8-4152FF37D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E2E224-E50C-6704-9146-ED5D6BCD5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I managed to optimize the code, the best optimization being using threads</a:t>
            </a:r>
          </a:p>
          <a:p>
            <a:r>
              <a:rPr lang="en-US" sz="2400" dirty="0"/>
              <a:t>The best time is obtained using CPU specific datatypes and instructions, the best results being 340x faster then my code</a:t>
            </a:r>
          </a:p>
          <a:p>
            <a:r>
              <a:rPr lang="en-US" sz="2400" dirty="0"/>
              <a:t>Implementations using lower level methods obtain better results even at smaller frequency </a:t>
            </a:r>
          </a:p>
          <a:p>
            <a:r>
              <a:rPr lang="en-US" sz="2400" dirty="0"/>
              <a:t>In order to properly optimize the code further I’ll need to run it bare metal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39484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a1bddbf-3c86-47ff-8157-daffd86928c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E9A1D859A14543A47F49DF2DA44BFA" ma:contentTypeVersion="18" ma:contentTypeDescription="Create a new document." ma:contentTypeScope="" ma:versionID="7fa859c7b8011ce7be4c6b62bb815abf">
  <xsd:schema xmlns:xsd="http://www.w3.org/2001/XMLSchema" xmlns:xs="http://www.w3.org/2001/XMLSchema" xmlns:p="http://schemas.microsoft.com/office/2006/metadata/properties" xmlns:ns3="aa1bddbf-3c86-47ff-8157-daffd86928c6" xmlns:ns4="7a3f878f-47e4-43c1-aaa8-cd4e19d423fa" targetNamespace="http://schemas.microsoft.com/office/2006/metadata/properties" ma:root="true" ma:fieldsID="d3c2f85d7164e8828b2e99a0a83991e0" ns3:_="" ns4:_="">
    <xsd:import namespace="aa1bddbf-3c86-47ff-8157-daffd86928c6"/>
    <xsd:import namespace="7a3f878f-47e4-43c1-aaa8-cd4e19d423f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MediaServiceSearchProperties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1bddbf-3c86-47ff-8157-daffd86928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3f878f-47e4-43c1-aaa8-cd4e19d423f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909C1-0CE1-420B-9392-A62139785D36}">
  <ds:schemaRefs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7a3f878f-47e4-43c1-aaa8-cd4e19d423fa"/>
    <ds:schemaRef ds:uri="aa1bddbf-3c86-47ff-8157-daffd86928c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7E1ABF3-4A77-4266-8C05-0152C7D0CD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18DABA-7B9C-44AD-9FC3-5ACE37E3CD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1bddbf-3c86-47ff-8157-daffd86928c6"/>
    <ds:schemaRef ds:uri="7a3f878f-47e4-43c1-aaa8-cd4e19d423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286</TotalTime>
  <Words>695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Trebuchet MS</vt:lpstr>
      <vt:lpstr>Wingdings 3</vt:lpstr>
      <vt:lpstr>Facet</vt:lpstr>
      <vt:lpstr>Performance analysis and optimization - 128-bit block AES encryption brute-force breaker</vt:lpstr>
      <vt:lpstr>Introduction</vt:lpstr>
      <vt:lpstr>AES steps</vt:lpstr>
      <vt:lpstr>Environment</vt:lpstr>
      <vt:lpstr>Development steps</vt:lpstr>
      <vt:lpstr>Optimizations</vt:lpstr>
      <vt:lpstr>Results</vt:lpstr>
      <vt:lpstr>Other’s implementations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Rareș-Marin PREOTEASA (119705)</dc:creator>
  <cp:lastModifiedBy>Rareș-Marin PREOTEASA (119705)</cp:lastModifiedBy>
  <cp:revision>4</cp:revision>
  <dcterms:created xsi:type="dcterms:W3CDTF">2025-06-15T12:53:04Z</dcterms:created>
  <dcterms:modified xsi:type="dcterms:W3CDTF">2025-06-18T04:02:12Z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0x010100C2E9A1D859A14543A47F49DF2DA44BFA</vt:lpwstr>
  </property>
</Properties>
</file>