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/>
    <p:restoredTop sz="81994"/>
  </p:normalViewPr>
  <p:slideViewPr>
    <p:cSldViewPr snapToGrid="0">
      <p:cViewPr varScale="1">
        <p:scale>
          <a:sx n="94" d="100"/>
          <a:sy n="94" d="100"/>
        </p:scale>
        <p:origin x="14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456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7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0532F-73B2-574C-926E-244B8F15369D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AB79F-37FC-A643-8EFF-A8425B42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AB79F-37FC-A643-8EFF-A8425B427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AB79F-37FC-A643-8EFF-A8425B4274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Simulacrum construction agent is the only one? If not, what are the other approaches. </a:t>
            </a:r>
          </a:p>
          <a:p>
            <a:r>
              <a:rPr lang="en-US" dirty="0"/>
              <a:t>How to define from triage -&gt; 8 events -&gt; represent the whole workflow? If not, what might be the extra or additional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AB79F-37FC-A643-8EFF-A8425B4274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and cons, in agent evolution in that simple architecture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Find ways to improve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Major : take roles, </a:t>
            </a:r>
          </a:p>
          <a:p>
            <a:pPr marL="171450" indent="-171450">
              <a:buFont typeface="Wingdings" pitchFamily="2" charset="2"/>
              <a:buChar char="è"/>
            </a:pPr>
            <a:endParaRPr lang="en-US" dirty="0"/>
          </a:p>
          <a:p>
            <a:pPr marL="171450" indent="-171450">
              <a:buFont typeface="Wingdings" pitchFamily="2" charset="2"/>
              <a:buChar char="è"/>
            </a:pPr>
            <a:r>
              <a:rPr lang="en-US" dirty="0"/>
              <a:t>Purpose better methodology </a:t>
            </a:r>
          </a:p>
          <a:p>
            <a:pPr marL="628650" lvl="1" indent="-171450">
              <a:buFont typeface="Wingdings" pitchFamily="2" charset="2"/>
              <a:buChar char="è"/>
            </a:pPr>
            <a:r>
              <a:rPr lang="en-US" dirty="0"/>
              <a:t>Agent evolution is the weakest point - </a:t>
            </a:r>
          </a:p>
          <a:p>
            <a:pPr marL="628650" lvl="1" indent="-171450">
              <a:buFont typeface="Wingdings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AB79F-37FC-A643-8EFF-A8425B4274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5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 part is the increase percentage </a:t>
            </a:r>
          </a:p>
          <a:p>
            <a:r>
              <a:rPr lang="en-US" dirty="0"/>
              <a:t>therefore, blue = </a:t>
            </a:r>
            <a:r>
              <a:rPr lang="en-US" dirty="0" err="1"/>
              <a:t>gpt</a:t>
            </a:r>
            <a:r>
              <a:rPr lang="en-US" dirty="0"/>
              <a:t> 3.5 used. </a:t>
            </a:r>
          </a:p>
          <a:p>
            <a:r>
              <a:rPr lang="en-US" dirty="0"/>
              <a:t>blue + red = final results after improvement (gpt-4o) </a:t>
            </a:r>
          </a:p>
          <a:p>
            <a:endParaRPr lang="en-US" dirty="0"/>
          </a:p>
          <a:p>
            <a:r>
              <a:rPr lang="en-US" dirty="0"/>
              <a:t>Integrate – where do the departments, </a:t>
            </a:r>
          </a:p>
          <a:p>
            <a:r>
              <a:rPr lang="en-US" dirty="0"/>
              <a:t>For each specialty, concerns of the comprehensiveness</a:t>
            </a:r>
          </a:p>
          <a:p>
            <a:endParaRPr lang="en-US" dirty="0"/>
          </a:p>
          <a:p>
            <a:r>
              <a:rPr lang="en-US" dirty="0"/>
              <a:t>Cannot deal with challenging tasks, rare diseases, -&gt; potential improvement, stronger agentic system in 1 specialty </a:t>
            </a:r>
          </a:p>
          <a:p>
            <a:r>
              <a:rPr lang="en-US" dirty="0"/>
              <a:t>Cases that require more reasoning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AB79F-37FC-A643-8EFF-A8425B427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52FE-F911-80ED-D213-6D57F583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FBA0C-56C0-18EA-51AC-870B0D4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F919-DF9E-CACA-15C5-9250751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755A-4370-97EC-455F-E518F5F7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88A8-CD3A-6FF0-47F0-90597F4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C159-AAF8-2834-0B25-4A99267E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A550-D113-23C4-1254-1B7836A4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0FD1-B623-9220-12F6-118C33C3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67D5A-FC85-969B-B825-A4AB0A9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633B-78B4-0F7E-CAA2-B36E029A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EFBE1-2ADF-DF76-A013-1AADD66C2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3275C-064F-52DD-2F8E-DE5431D41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27B5-1447-BE58-EAFF-91BD8E65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8EF0-FFF0-F2EE-EEE6-0A12D2B3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04D6-9921-0CA8-E5B0-9EAEE61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D32A-75DE-E477-C0A1-920BCFEA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CBCF-B6A3-00FE-C6AC-C6D4BCB0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2D63-01A6-9228-D30B-8129942A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EE3-4618-8B5A-FCFB-F6AEA6B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4ED-7BA8-B95F-C871-D3524BA5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C7CA-7669-67DB-F7F1-559590C6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AA45-07CF-72EA-B66F-000BAFB5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27EB-9F9A-4496-3240-388DA08B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31A9-5CA7-34B8-9D66-6603E0E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B04-F520-229A-A27A-9E8D86A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278B-13A4-6D48-6760-45841BED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5B58-953D-44E1-FE60-3F3618E5C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387B-3686-3191-A27C-4335FABD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7524-106D-1DA8-F9DD-44B45BBE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36FD0-D89B-33C7-8385-AF0A378D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B2EB-26DB-8731-A3C8-A4EE0472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61E1-148B-FCEB-F98E-FD292D7A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7F94-0DC8-8572-BF96-3E0578C2D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8C86A-8F77-5C45-0596-B80A35E7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4F90-CBB8-D54D-7442-85F9B0B81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8EBC8-7E3F-932A-814A-D7FE77053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96D9-85BA-036C-2DBF-C6792242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E2E70-4579-6134-946C-00E57FAD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D8BE-6FAB-BBF7-6990-F3090C1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D804-0905-7B07-BC39-0A018806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80063-BB4F-F7ED-6DB7-F11B2F58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4B0EE-30B5-1269-E3AB-8AD61B36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6BC66-273F-6927-647E-180B4F6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956D-44EE-1630-3DC6-45045EA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B137E-08C8-6561-70E0-A8820C94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46DE1-5539-A655-7E85-9DC1A89D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9E3F-6989-5A22-73A3-31BCE991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6D44-72A7-72B4-6E80-A3B15DD0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0CC8-B97D-614C-6277-68617673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8E9-09C2-D402-9B2D-4D94B6A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6905C-330A-AA43-8E56-0962365D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08531-F855-4C40-F515-F0ADACA3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4754-609E-BDB3-8ACE-17C1246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E91FF-1744-6251-AB10-047547E3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05765-1CD5-A51C-508A-162FFA4B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E4A9-D167-8AA8-9044-79206CE8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CC432-04D5-8992-1417-9E9A9F8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702F4-54A6-38A1-63E0-F147CE87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0D0DB-F8CD-B627-584C-F3CD149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B1B4-DF8E-15D2-C43B-E9E6CA5B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68A3-00E5-EBF5-4655-2F43E6A0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F8DE7-37BF-7B41-B6F9-80E37617C2D2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E9C4-630E-25C5-969A-B5AD11D0A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24A0-9BA3-B2DC-F40F-933F1B34B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256C0-7B55-E44C-9BF6-A83B6BCE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A7DE-2BEE-43CA-75FB-F638134549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2A47F-60D8-6F99-51E3-4A8A6DFC4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CBB5F3D0-47F5-7267-AC77-F5D0D8BC6D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44"/>
    </mc:Choice>
    <mc:Fallback xmlns="">
      <p:transition spd="slow" advTm="45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C2820-7E91-74DE-7A6B-DB12FDD7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355600"/>
            <a:ext cx="11812956" cy="1325563"/>
          </a:xfrm>
        </p:spPr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imulacrum-based </a:t>
            </a:r>
            <a:r>
              <a:rPr lang="en-US" b="1" dirty="0"/>
              <a:t>E</a:t>
            </a:r>
            <a:r>
              <a:rPr lang="en-US" dirty="0"/>
              <a:t>volutionary </a:t>
            </a:r>
            <a:r>
              <a:rPr lang="en-US" b="1" dirty="0"/>
              <a:t>A</a:t>
            </a:r>
            <a:r>
              <a:rPr lang="en-US" dirty="0"/>
              <a:t>gent </a:t>
            </a:r>
            <a:r>
              <a:rPr lang="en-US" b="1" dirty="0"/>
              <a:t>L</a:t>
            </a:r>
            <a:r>
              <a:rPr lang="en-US" dirty="0"/>
              <a:t>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00643-7830-23CC-98D8-0A238619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788" y="1651001"/>
            <a:ext cx="5157787" cy="823912"/>
          </a:xfrm>
        </p:spPr>
        <p:txBody>
          <a:bodyPr/>
          <a:lstStyle/>
          <a:p>
            <a:r>
              <a:rPr lang="en-US" dirty="0">
                <a:hlinkClick r:id="rId5" action="ppaction://hlinksldjump"/>
              </a:rPr>
              <a:t>Simulacrum Construction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18CDE-A2F9-DC08-74F6-7A3A39A3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812" y="2520950"/>
            <a:ext cx="5997575" cy="3684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Data: disease, symptoms, results, disease progression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generate medical data guided by medical knowledge bases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56EE27-DB9A-C8BB-BC1C-90947494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890" y="1651001"/>
            <a:ext cx="5183188" cy="823912"/>
          </a:xfrm>
        </p:spPr>
        <p:txBody>
          <a:bodyPr/>
          <a:lstStyle/>
          <a:p>
            <a:r>
              <a:rPr lang="en-US" dirty="0">
                <a:hlinkClick r:id="rId6" action="ppaction://hlinksldjump"/>
              </a:rPr>
              <a:t>Agent Evolution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A297F-8FE3-765F-88FB-CD94178DC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890" y="2505075"/>
            <a:ext cx="5183188" cy="3684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Storing and retrieving </a:t>
            </a:r>
            <a:r>
              <a:rPr lang="en-US" b="1" u="sng" dirty="0"/>
              <a:t>successful</a:t>
            </a:r>
            <a:r>
              <a:rPr lang="en-US" dirty="0"/>
              <a:t> cases </a:t>
            </a:r>
          </a:p>
          <a:p>
            <a:endParaRPr lang="en-US" dirty="0"/>
          </a:p>
          <a:p>
            <a:r>
              <a:rPr lang="en-US" dirty="0"/>
              <a:t>Gaining experience from </a:t>
            </a:r>
            <a:r>
              <a:rPr lang="en-US" b="1" u="sng" dirty="0"/>
              <a:t>unsuccessful</a:t>
            </a:r>
            <a:r>
              <a:rPr lang="en-US" dirty="0"/>
              <a:t> cases</a:t>
            </a:r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1FF697A9-9389-E426-9640-6985F43A8C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61"/>
    </mc:Choice>
    <mc:Fallback xmlns="">
      <p:transition spd="slow" advTm="42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35B2-38CB-BCAA-93B0-D0A0A68A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6" y="0"/>
            <a:ext cx="10515600" cy="1325563"/>
          </a:xfrm>
        </p:spPr>
        <p:txBody>
          <a:bodyPr/>
          <a:lstStyle/>
          <a:p>
            <a:r>
              <a:rPr lang="en-GB" b="1" dirty="0"/>
              <a:t>Simulacrum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FCAF-32F8-D93E-2D56-C424A636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56" y="1042493"/>
            <a:ext cx="11977688" cy="1466851"/>
          </a:xfrm>
        </p:spPr>
        <p:txBody>
          <a:bodyPr>
            <a:normAutofit/>
          </a:bodyPr>
          <a:lstStyle/>
          <a:p>
            <a:r>
              <a:rPr lang="en-US" dirty="0"/>
              <a:t>16 functional areas, whole closed cycle of patients’ treatment</a:t>
            </a:r>
          </a:p>
          <a:p>
            <a:pPr lvl="1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triage station, registration desk, waiting area, consultation rooms, examination room, pharmacy, and follow-up room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4258908-26B4-6C45-F146-F75D1F3B1DB5}"/>
              </a:ext>
            </a:extLst>
          </p:cNvPr>
          <p:cNvSpPr txBox="1">
            <a:spLocks/>
          </p:cNvSpPr>
          <p:nvPr/>
        </p:nvSpPr>
        <p:spPr>
          <a:xfrm>
            <a:off x="228600" y="2772572"/>
            <a:ext cx="4357688" cy="345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Patient Agents</a:t>
            </a:r>
          </a:p>
          <a:p>
            <a:pPr marL="0" indent="0">
              <a:buNone/>
            </a:pPr>
            <a:r>
              <a:rPr lang="en-US" sz="2400" dirty="0"/>
              <a:t>✓ Medical history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    hypertension</a:t>
            </a:r>
          </a:p>
          <a:p>
            <a:pPr marL="0" indent="0">
              <a:buNone/>
            </a:pP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Medical Professional Agents</a:t>
            </a:r>
          </a:p>
          <a:p>
            <a:pPr marL="0" indent="0">
              <a:buNone/>
            </a:pPr>
            <a:r>
              <a:rPr lang="en-US" sz="2400" dirty="0"/>
              <a:t>✓ Additional info about skills </a:t>
            </a:r>
          </a:p>
          <a:p>
            <a:pPr marL="0" indent="0">
              <a:buNone/>
            </a:pPr>
            <a:r>
              <a:rPr lang="en-US" sz="2400" dirty="0"/>
              <a:t>and duties</a:t>
            </a:r>
          </a:p>
          <a:p>
            <a:pPr marL="0" indent="0">
              <a:buNone/>
            </a:pP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05E9C23-E066-B0EF-B457-877260F95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489502"/>
            <a:ext cx="7772400" cy="388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89B1C-772B-616C-F1CA-A816CE2763D9}"/>
              </a:ext>
            </a:extLst>
          </p:cNvPr>
          <p:cNvSpPr txBox="1"/>
          <p:nvPr/>
        </p:nvSpPr>
        <p:spPr>
          <a:xfrm>
            <a:off x="9601200" y="6370738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main types of events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5EFC4790-F391-E4DF-2E71-F58E9AAE04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83"/>
    </mc:Choice>
    <mc:Fallback xmlns="">
      <p:transition spd="slow" advTm="52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B1830-361D-BBCF-A1A1-F3F0E0D0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50" y="1690688"/>
            <a:ext cx="5157787" cy="823912"/>
          </a:xfrm>
        </p:spPr>
        <p:txBody>
          <a:bodyPr/>
          <a:lstStyle/>
          <a:p>
            <a:r>
              <a:rPr lang="en-US" dirty="0"/>
              <a:t>Patient Agent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2202-F784-9773-7BDB-AD729C135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681" y="2514600"/>
            <a:ext cx="5157787" cy="3684588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basic information </a:t>
            </a:r>
          </a:p>
          <a:p>
            <a:pPr lvl="1"/>
            <a:r>
              <a:rPr lang="en-GB" dirty="0"/>
              <a:t>→ possible age / gender / …</a:t>
            </a:r>
          </a:p>
          <a:p>
            <a:r>
              <a:rPr lang="en-GB" dirty="0"/>
              <a:t>medical history</a:t>
            </a:r>
          </a:p>
          <a:p>
            <a:r>
              <a:rPr lang="en-GB" dirty="0"/>
              <a:t>list of symptoms</a:t>
            </a:r>
          </a:p>
          <a:p>
            <a:r>
              <a:rPr lang="en-GB" dirty="0"/>
              <a:t>medical examination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A2658-BEA8-CA5D-2832-C16EF6D3C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912" y="1690688"/>
            <a:ext cx="5183188" cy="823912"/>
          </a:xfrm>
        </p:spPr>
        <p:txBody>
          <a:bodyPr/>
          <a:lstStyle/>
          <a:p>
            <a:r>
              <a:rPr lang="en-US" dirty="0"/>
              <a:t>Doctor Agent Evolution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C50C-CBD4-EA84-7313-5175EFA67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912" y="2533650"/>
            <a:ext cx="7243763" cy="36845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Medical case base</a:t>
            </a:r>
            <a:br>
              <a:rPr lang="en-US" dirty="0"/>
            </a:b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e.g. KM with hypertension and herpes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Experience base</a:t>
            </a:r>
            <a:br>
              <a:rPr lang="en-US" dirty="0"/>
            </a:b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JH with similar history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GB" i="1" dirty="0"/>
              <a:t>both grow with the increase number of patients </a:t>
            </a:r>
            <a:endParaRPr lang="en-US" i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095161-320A-5DB7-DEB1-6589BF6B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7" y="365125"/>
            <a:ext cx="10515600" cy="1325563"/>
          </a:xfrm>
        </p:spPr>
        <p:txBody>
          <a:bodyPr/>
          <a:lstStyle/>
          <a:p>
            <a:r>
              <a:rPr lang="en-US" dirty="0"/>
              <a:t>Agent Evolution</a:t>
            </a:r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4723E45B-09C0-8CCF-52C1-D2D742A56E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89"/>
    </mc:Choice>
    <mc:Fallback xmlns="">
      <p:transition spd="slow" advTm="74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7B32-FF0F-298A-2ABA-4CDC045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367368"/>
            <a:ext cx="10515600" cy="1325563"/>
          </a:xfrm>
        </p:spPr>
        <p:txBody>
          <a:bodyPr/>
          <a:lstStyle/>
          <a:p>
            <a:r>
              <a:rPr lang="en-US" dirty="0"/>
              <a:t>Scaling Laws in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0CB7-A077-7427-BD6D-3E4BCDA9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094" y="1466011"/>
            <a:ext cx="5157787" cy="823912"/>
          </a:xfrm>
        </p:spPr>
        <p:txBody>
          <a:bodyPr/>
          <a:lstStyle/>
          <a:p>
            <a:r>
              <a:rPr lang="en-US" dirty="0"/>
              <a:t>Virtual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2167-DD79-CAE4-0C91-070DCA2A1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094" y="2791574"/>
            <a:ext cx="5513481" cy="3684588"/>
          </a:xfrm>
        </p:spPr>
        <p:txBody>
          <a:bodyPr/>
          <a:lstStyle/>
          <a:p>
            <a:r>
              <a:rPr lang="en-US" dirty="0"/>
              <a:t>Medical examination selection</a:t>
            </a:r>
          </a:p>
          <a:p>
            <a:pPr lvl="1"/>
            <a:r>
              <a:rPr lang="en-US" dirty="0"/>
              <a:t>32 medical departments</a:t>
            </a:r>
          </a:p>
          <a:p>
            <a:r>
              <a:rPr lang="en-US" dirty="0"/>
              <a:t>Diagnosis</a:t>
            </a:r>
          </a:p>
          <a:p>
            <a:pPr lvl="1"/>
            <a:r>
              <a:rPr lang="en-US" dirty="0"/>
              <a:t>More than 300 diseases </a:t>
            </a:r>
          </a:p>
          <a:p>
            <a:r>
              <a:rPr lang="en-US" dirty="0"/>
              <a:t>Treatment plan recommendation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8BC00-6772-C7C8-C960-E85691F1E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6011"/>
            <a:ext cx="5183188" cy="823912"/>
          </a:xfrm>
        </p:spPr>
        <p:txBody>
          <a:bodyPr/>
          <a:lstStyle/>
          <a:p>
            <a:r>
              <a:rPr lang="en-US" dirty="0"/>
              <a:t>Real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075AE-AD8B-AEB7-D80E-E3BE4C847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5784"/>
            <a:ext cx="5686425" cy="3684588"/>
          </a:xfrm>
        </p:spPr>
        <p:txBody>
          <a:bodyPr/>
          <a:lstStyle/>
          <a:p>
            <a:r>
              <a:rPr lang="en-US" dirty="0"/>
              <a:t>Accuracy of doctor agents</a:t>
            </a:r>
          </a:p>
          <a:p>
            <a:pPr marL="1828800" lvl="4" indent="0">
              <a:buNone/>
            </a:pPr>
            <a:r>
              <a:rPr lang="en-US" sz="4000" dirty="0"/>
              <a:t>↓</a:t>
            </a:r>
          </a:p>
          <a:p>
            <a:r>
              <a:rPr lang="en-US" dirty="0"/>
              <a:t>Number of patients treated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without using labelled training data</a:t>
            </a:r>
          </a:p>
          <a:p>
            <a:endParaRPr lang="en-US" dirty="0"/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DFF0F80C-13A3-076C-2360-6176639E27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01"/>
    </mc:Choice>
    <mc:Fallback xmlns="">
      <p:transition spd="slow" advTm="16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D7C0AB1A-2793-BC93-EED9-13157B0C84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2717"/>
          <a:stretch>
            <a:fillRect/>
          </a:stretch>
        </p:blipFill>
        <p:spPr>
          <a:xfrm>
            <a:off x="552634" y="1585912"/>
            <a:ext cx="11086731" cy="3686175"/>
          </a:xfrm>
          <a:prstGeom prst="rect">
            <a:avLst/>
          </a:prstGeom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5C0A57CB-A901-5434-5328-06B5DD4C7C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4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5"/>
    </mc:Choice>
    <mc:Fallback xmlns="">
      <p:transition spd="slow" advTm="27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and chart with numbers&#10;&#10;AI-generated content may be incorrect.">
            <a:hlinkClick r:id="rId4" action="ppaction://hlinksldjump"/>
            <a:extLst>
              <a:ext uri="{FF2B5EF4-FFF2-40B4-BE49-F238E27FC236}">
                <a16:creationId xmlns:a16="http://schemas.microsoft.com/office/drawing/2014/main" id="{B6F1F05B-A0C0-C8AB-A91F-0EC99190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9" y="1548042"/>
            <a:ext cx="11115401" cy="3761916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1EC7B096-2BF8-4AAC-6C12-4927E69837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20"/>
    </mc:Choice>
    <mc:Fallback xmlns="">
      <p:transition spd="slow" advTm="58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0E95-1124-CC68-FA03-D09F05EB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C717-0ECD-572E-C67F-CA8EE854D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583592" cy="4351338"/>
          </a:xfrm>
        </p:spPr>
        <p:txBody>
          <a:bodyPr/>
          <a:lstStyle/>
          <a:p>
            <a:r>
              <a:rPr lang="en-GB" dirty="0"/>
              <a:t>LLM-powered Medical Agents</a:t>
            </a:r>
          </a:p>
          <a:p>
            <a:endParaRPr lang="en-GB" dirty="0"/>
          </a:p>
          <a:p>
            <a:r>
              <a:rPr lang="en-GB" dirty="0"/>
              <a:t>Self-Improving LLM-powered Agents</a:t>
            </a:r>
          </a:p>
          <a:p>
            <a:endParaRPr lang="en-GB" dirty="0"/>
          </a:p>
          <a:p>
            <a:r>
              <a:rPr lang="en-GB" dirty="0"/>
              <a:t>Simulacrum Construction for LLM-powered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6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333</Words>
  <Application>Microsoft Macintosh PowerPoint</Application>
  <PresentationFormat>Widescreen</PresentationFormat>
  <Paragraphs>79</Paragraphs>
  <Slides>8</Slides>
  <Notes>5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Agent Hospital</vt:lpstr>
      <vt:lpstr>Simulacrum-based Evolutionary Agent Learning</vt:lpstr>
      <vt:lpstr>Simulacrum Construction</vt:lpstr>
      <vt:lpstr>Agent Evolution</vt:lpstr>
      <vt:lpstr>Scaling Laws in Evolution</vt:lpstr>
      <vt:lpstr>PowerPoint Presentation</vt:lpstr>
      <vt:lpstr>PowerPoint Presentation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Han, Rara</dc:creator>
  <cp:lastModifiedBy>Han, Rara</cp:lastModifiedBy>
  <cp:revision>6</cp:revision>
  <dcterms:created xsi:type="dcterms:W3CDTF">2025-06-10T11:36:04Z</dcterms:created>
  <dcterms:modified xsi:type="dcterms:W3CDTF">2025-06-19T15:59:23Z</dcterms:modified>
</cp:coreProperties>
</file>