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58" r:id="rId3"/>
    <p:sldId id="259" r:id="rId4"/>
    <p:sldId id="260" r:id="rId5"/>
    <p:sldId id="261" r:id="rId6"/>
    <p:sldId id="268" r:id="rId7"/>
    <p:sldId id="269" r:id="rId8"/>
    <p:sldId id="270" r:id="rId9"/>
    <p:sldId id="266" r:id="rId10"/>
    <p:sldId id="267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5796"/>
  </p:normalViewPr>
  <p:slideViewPr>
    <p:cSldViewPr snapToGrid="0">
      <p:cViewPr varScale="1">
        <p:scale>
          <a:sx n="110" d="100"/>
          <a:sy n="110" d="100"/>
        </p:scale>
        <p:origin x="648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3EA8FE-0256-0348-AACF-3CA7FCDEC6A0}" type="datetimeFigureOut">
              <a:rPr lang="en-US" smtClean="0"/>
              <a:t>8/23/25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E7D5A-A5FD-1446-B6D5-858017F683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97009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E7D5A-A5FD-1446-B6D5-858017F683B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259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364F4-2785-130F-5C70-4D901CF860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262709-F007-CA20-1EF1-C2FFD3A8CF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A0C058-3088-8F8E-95DD-E157CF962D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3AE552-7654-1E4A-FAEF-27518CEDD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9097EB-7153-1704-F38B-5337628F1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616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CFEE5F-0CBB-8AD8-7474-8987BF63D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0DB9CE-5768-DAC0-637D-88BADC54FA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7E56A-68A9-C5C8-8BD0-9F7B513831D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7C081F-96FD-3F8A-60F3-F113280794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90A4BE-1DAA-E6C4-A36C-C455CC56B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0608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13FE2F-D465-A726-0978-A888C8C6B0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F729A7-07E0-53FC-96EB-83D7BF4CA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E829F-9ACC-86BF-AF95-8DF7EF0710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B99354-32F9-3C33-7D27-2E9301BC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CB8F5B-B34D-5E0B-7E03-59FB4157F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50682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09600" y="5993081"/>
            <a:ext cx="10972800" cy="302896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1500" spc="-14">
                <a:latin typeface="Graphik-Medium"/>
                <a:ea typeface="Graphik-Medium"/>
                <a:cs typeface="Graphik-Medium"/>
                <a:sym typeface="Graphik Medium"/>
              </a:defRPr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609600" y="1771650"/>
            <a:ext cx="10972800" cy="2133600"/>
          </a:xfrm>
          <a:prstGeom prst="rect">
            <a:avLst/>
          </a:prstGeom>
        </p:spPr>
        <p:txBody>
          <a:bodyPr anchor="b"/>
          <a:lstStyle>
            <a:lvl1pPr>
              <a:defRPr sz="6400" spc="-64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3783790"/>
            <a:ext cx="10972800" cy="1125297"/>
          </a:xfrm>
          <a:prstGeom prst="rect">
            <a:avLst/>
          </a:prstGeom>
        </p:spPr>
        <p:txBody>
          <a:bodyPr/>
          <a:lstStyle>
            <a:lvl1pPr marL="0" indent="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1pPr>
            <a:lvl2pPr marL="0" indent="2286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2pPr>
            <a:lvl3pPr marL="0" indent="4572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3pPr>
            <a:lvl4pPr marL="0" indent="6858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4pPr>
            <a:lvl5pPr marL="0" indent="914400" algn="ctr" defTabSz="412750">
              <a:lnSpc>
                <a:spcPct val="100000"/>
              </a:lnSpc>
              <a:spcBef>
                <a:spcPts val="0"/>
              </a:spcBef>
              <a:buSzTx/>
              <a:buNone/>
              <a:defRPr sz="3000" spc="-30">
                <a:latin typeface="Graphik-SemiboldItalic"/>
                <a:ea typeface="Graphik-SemiboldItalic"/>
                <a:cs typeface="Graphik-SemiboldItalic"/>
                <a:sym typeface="Graphik Semibold"/>
              </a:defRPr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000750" y="6350000"/>
            <a:ext cx="194311" cy="21463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34849075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0249E-EC25-C45C-93EB-108CFDBB4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775D0F-24D4-ACE8-80E8-ACD4FBC144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92B46B-FC10-FD4A-E603-86807A021CA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A78338-BAEC-01E9-FF2B-5CC782135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66EB4-FED5-F0EB-04F8-E757A7FDF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015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236D-7E2A-74D6-D604-0032EC964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49A04A-9F05-D3B0-5DB6-AE751C1540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59B3A-3F11-1E0A-C9BE-69A73608251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BF716-63EC-7A7F-4A87-E48D924E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6177ED-3818-7505-CB75-1D383460C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04050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A0810-364D-ED5D-B6AA-810F85126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B02A6-22D2-101E-6427-3E1348249F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C31489-1BCF-AB4A-5D90-C4CA764A9C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368908-0AFA-32F5-5825-69F0CD777A7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FFCB78-AE80-B2B9-5D5F-66AC096B6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A9C0DD-EEF3-A115-C99E-68DEC46FE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7614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B4275-0AF5-4B25-7BFD-1D33A0C32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01EDE-486C-1060-8044-8CCE8193EC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C1DAFE-1216-FC79-5942-007A3DF2AD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3028C8-6075-EC0C-16BD-9490EB9E06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1B5A99-4DB0-7F46-BA01-DF021E2FEF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2E24CF-C75C-0BE9-66BF-A2AAFD9B51E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B5CBB4-E4FD-3BAC-50D0-C85415316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CA846D-FBED-5518-A517-297E80478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548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DE34F5-25CE-C33D-12C6-C8C5AC97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428349-CF78-2423-E46D-BA153BF268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16586-2C49-B299-7E8A-2993F3208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2BD9-26F6-F391-373A-EB882292D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3495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0D117-EEAB-E6B6-29C1-C48F9EA8EA0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5170A0-EDAD-05D2-EB10-909D78DCD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C65A53-2110-9A98-EDE4-DB37A0944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9467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05852-4CDA-7B81-0BA0-B855C2617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AB60B0-5AE3-EF76-3F5B-FABD60329A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EC0E-2F94-0C39-4600-1DEBFE4D43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DBF844-6F7C-CD02-A8A9-5FD7C01695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7B2CFC-2430-A73B-C088-DEC265C5B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2380A0-AD01-643A-9470-A40B216B8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276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1E6D6-5C22-5403-95F3-C69F602426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DBD5E61-488C-D244-5B9D-439728CDC8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DCC785-8798-508A-314D-6D8E5CB5260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CC5BE4-EB8B-80C6-0442-239941241F8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50A11-75DA-7BCB-910A-AB8CE3178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7CF4B3-1584-EAB5-DB26-E55E520FB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41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2A9BD0-D643-7729-2069-A4AE1702BE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980F8D-CC2C-A9B2-798C-FEBD2C6E04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D72533-0746-D00E-1C70-76279E6FCFB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97612-3C7D-1634-AAFD-BFE5346DEC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690FBC-B040-45CD-8233-C639FA0E7BCB}" type="slidenum">
              <a:rPr lang="en-GB" smtClean="0"/>
              <a:t>‹#›</a:t>
            </a:fld>
            <a:endParaRPr lang="en-GB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5C1A410-F349-58D2-A706-2833232F8954}"/>
              </a:ext>
            </a:extLst>
          </p:cNvPr>
          <p:cNvSpPr txBox="1">
            <a:spLocks/>
          </p:cNvSpPr>
          <p:nvPr userDrawn="1"/>
        </p:nvSpPr>
        <p:spPr>
          <a:xfrm>
            <a:off x="748048" y="62990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55384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405.02957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arxiv.org/pdf/2309.07864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&lt;PROJECT_NAME&gt;…"/>
          <p:cNvSpPr txBox="1">
            <a:spLocks noGrp="1"/>
          </p:cNvSpPr>
          <p:nvPr>
            <p:ph type="ctrTitle"/>
          </p:nvPr>
        </p:nvSpPr>
        <p:spPr>
          <a:xfrm>
            <a:off x="609600" y="1771650"/>
            <a:ext cx="10972800" cy="451324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Agentic AI</a:t>
            </a:r>
            <a: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</a:rPr>
              <a:t> for Medical Reasoning</a:t>
            </a:r>
            <a:br>
              <a:rPr lang="en-GB" sz="4400" b="1" spc="0" noProof="0" dirty="0">
                <a:solidFill>
                  <a:srgbClr val="00546A"/>
                </a:solidFill>
                <a:latin typeface="Arial"/>
                <a:cs typeface="Arial"/>
                <a:sym typeface="Arial"/>
              </a:rPr>
            </a:b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noProof="0" dirty="0"/>
              <a:t>Rara Han</a:t>
            </a:r>
          </a:p>
          <a:p>
            <a:pPr defTabSz="228600">
              <a:lnSpc>
                <a:spcPct val="100000"/>
              </a:lnSpc>
              <a:defRPr sz="20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Academic Supervisor: Prof Philip Treleaven</a:t>
            </a:r>
            <a:br>
              <a:rPr lang="en-GB" sz="2000" noProof="0" dirty="0"/>
            </a:br>
            <a:r>
              <a:rPr lang="en-GB" sz="2000" noProof="0" dirty="0"/>
              <a:t>Technical Advisor: Omer Gunes (</a:t>
            </a:r>
            <a:r>
              <a:rPr lang="en-GB" sz="2000" noProof="0" dirty="0" err="1"/>
              <a:t>Oxtractor</a:t>
            </a:r>
            <a:r>
              <a:rPr lang="en-GB" sz="2000" noProof="0" dirty="0"/>
              <a:t>)</a:t>
            </a: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marL="207328" marR="1969452" defTabSz="228600">
              <a:lnSpc>
                <a:spcPct val="100000"/>
              </a:lnSpc>
              <a:defRPr sz="2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52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68"/>
            <a:ext cx="12192000" cy="134112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8540" y="87468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Impact Statement (business/industry)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427418" y="2047075"/>
            <a:ext cx="13335061" cy="34060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Clinical AI Prototyping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Develop medical assistant agents for triage, diagnosis, and EMR integration.</a:t>
            </a:r>
            <a:endParaRPr lang="en-GB" sz="240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Able to plug into </a:t>
            </a:r>
            <a:r>
              <a:rPr lang="en-GB" sz="2400" dirty="0">
                <a:latin typeface="Arial"/>
                <a:cs typeface="Arial"/>
                <a:sym typeface="Arial"/>
              </a:rPr>
              <a:t>existing software with GUI-level integration.</a:t>
            </a:r>
            <a:endParaRPr lang="en-GB" sz="2400" noProof="0" dirty="0"/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Safe Agent Evolution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Train and evaluate agents without real patient data or risk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Cross-Domain Applicability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/>
              <a:t>Extend to GUI-based agents in finance, law, public services.</a:t>
            </a:r>
            <a:endParaRPr lang="en-GB" sz="2400" noProof="0" dirty="0"/>
          </a:p>
        </p:txBody>
      </p:sp>
    </p:spTree>
    <p:extLst>
      <p:ext uri="{BB962C8B-B14F-4D97-AF65-F5344CB8AC3E}">
        <p14:creationId xmlns:p14="http://schemas.microsoft.com/office/powerpoint/2010/main" val="2724052975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search Motiv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Motivations</a:t>
            </a:r>
          </a:p>
        </p:txBody>
      </p:sp>
      <p:pic>
        <p:nvPicPr>
          <p:cNvPr id="15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56" name="2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C63226-3291-9A18-64F1-28211DC23CAE}"/>
              </a:ext>
            </a:extLst>
          </p:cNvPr>
          <p:cNvSpPr txBox="1"/>
          <p:nvPr/>
        </p:nvSpPr>
        <p:spPr>
          <a:xfrm>
            <a:off x="609600" y="2483185"/>
            <a:ext cx="1140822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Real-Time Demands </a:t>
            </a:r>
            <a:r>
              <a:rPr lang="en-GB" sz="2400" dirty="0">
                <a:latin typeface="Arial"/>
                <a:cs typeface="Arial"/>
              </a:rPr>
              <a:t>– hospitals require AI that adapts dynamically under pressure; static LLMs fall short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Limitations of Current Agents </a:t>
            </a:r>
            <a:r>
              <a:rPr lang="en-GB" sz="2400" dirty="0">
                <a:latin typeface="Arial"/>
                <a:cs typeface="Arial"/>
              </a:rPr>
              <a:t>– Existing frameworks lack memory, reflection, and interface-level actions.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b="1" dirty="0">
              <a:latin typeface="Arial"/>
              <a:cs typeface="Arial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b="1" dirty="0">
                <a:latin typeface="Arial"/>
                <a:cs typeface="Arial"/>
              </a:rPr>
              <a:t>Simulated Clinical Learning </a:t>
            </a:r>
            <a:r>
              <a:rPr lang="en-GB" sz="2400" dirty="0">
                <a:latin typeface="Arial"/>
                <a:cs typeface="Arial"/>
              </a:rPr>
              <a:t>– Combining Agent Hospital (simulation) and Agent S (GUI planning) enables human-like agent learning and coordination.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sz="2400" dirty="0">
              <a:latin typeface="Arial"/>
              <a:cs typeface="Arial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Industry Background and Publications"/>
          <p:cNvSpPr txBox="1">
            <a:spLocks noGrp="1"/>
          </p:cNvSpPr>
          <p:nvPr>
            <p:ph type="ctrTitle"/>
          </p:nvPr>
        </p:nvSpPr>
        <p:spPr>
          <a:xfrm>
            <a:off x="609600" y="1200150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Industry Background and Publications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6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1" name="3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3</a:t>
            </a:r>
          </a:p>
        </p:txBody>
      </p:sp>
      <p:sp>
        <p:nvSpPr>
          <p:cNvPr id="162" name="Industry background…"/>
          <p:cNvSpPr txBox="1"/>
          <p:nvPr/>
        </p:nvSpPr>
        <p:spPr>
          <a:xfrm>
            <a:off x="609600" y="2090008"/>
            <a:ext cx="13178929" cy="389850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noProof="0" dirty="0"/>
              <a:t>Industry background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1 – Growing use of LLMs in medical diagnostics and hospital support tools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2 – Agent AI emerging in operational simulation, e.g. AlphaFold, Smallville, </a:t>
            </a:r>
            <a:r>
              <a:rPr lang="en-GB" sz="2000" noProof="0" dirty="0" err="1"/>
              <a:t>OSWorld</a:t>
            </a:r>
            <a:r>
              <a:rPr lang="en-GB" sz="2000" noProof="0" dirty="0"/>
              <a:t>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3 – Need for simulated environments where medical agents evolve safely.</a:t>
            </a:r>
          </a:p>
          <a:p>
            <a:pPr marL="588328" marR="1969452" indent="-381000" defTabSz="228600">
              <a:lnSpc>
                <a:spcPct val="150000"/>
              </a:lnSpc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b="1" noProof="0" dirty="0"/>
              <a:t>Key publications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/>
              <a:t>Point 1 – </a:t>
            </a:r>
            <a:r>
              <a:rPr lang="en-GB" sz="2000" noProof="0" dirty="0">
                <a:latin typeface="Arial"/>
                <a:cs typeface="Arial"/>
                <a:hlinkClick r:id="rId3"/>
              </a:rPr>
              <a:t>Agent Hospital: A Simulacrum of Hospital with Evolvable Medical Agents (2025)</a:t>
            </a:r>
            <a:endParaRPr lang="en-GB" sz="2000" noProof="0" dirty="0"/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>
                <a:latin typeface="Arial"/>
                <a:cs typeface="Arial"/>
              </a:rPr>
              <a:t>Point 2 –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000" noProof="0" dirty="0">
                <a:latin typeface="Arial"/>
                <a:cs typeface="Arial"/>
              </a:rPr>
              <a:t>Point 3 – </a:t>
            </a:r>
            <a:r>
              <a:rPr lang="en-GB" sz="2000" noProof="0" dirty="0">
                <a:latin typeface="Arial"/>
                <a:cs typeface="Arial"/>
                <a:hlinkClick r:id="rId4"/>
              </a:rPr>
              <a:t>The rise and potential of large language model based agents: a survey (2025)</a:t>
            </a:r>
            <a:endParaRPr lang="en-GB" sz="2000" noProof="0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000" noProof="0" dirty="0"/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search Objectives"/>
          <p:cNvSpPr txBox="1">
            <a:spLocks noGrp="1"/>
          </p:cNvSpPr>
          <p:nvPr>
            <p:ph type="ctrTitle"/>
          </p:nvPr>
        </p:nvSpPr>
        <p:spPr>
          <a:xfrm>
            <a:off x="169762" y="609574"/>
            <a:ext cx="11582400" cy="4578450"/>
          </a:xfrm>
          <a:prstGeom prst="rect">
            <a:avLst/>
          </a:prstGeom>
        </p:spPr>
        <p:txBody>
          <a:bodyPr anchor="t">
            <a:normAutofit/>
          </a:bodyPr>
          <a:lstStyle>
            <a:lvl1pPr marL="414655" algn="l" defTabSz="4572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4400" noProof="0" dirty="0"/>
              <a:t>Research Objectives</a:t>
            </a:r>
          </a:p>
        </p:txBody>
      </p:sp>
      <p:pic>
        <p:nvPicPr>
          <p:cNvPr id="16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66" name="4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4</a:t>
            </a:r>
          </a:p>
        </p:txBody>
      </p:sp>
      <p:sp>
        <p:nvSpPr>
          <p:cNvPr id="167" name="Point 1…"/>
          <p:cNvSpPr txBox="1"/>
          <p:nvPr/>
        </p:nvSpPr>
        <p:spPr>
          <a:xfrm>
            <a:off x="324343" y="1733099"/>
            <a:ext cx="14429232" cy="440120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>
                <a:latin typeface="Arial"/>
                <a:cs typeface="Arial"/>
              </a:rPr>
              <a:t>System Integration </a:t>
            </a:r>
            <a:r>
              <a:rPr lang="en-GB" sz="2400" noProof="0" dirty="0">
                <a:latin typeface="Arial"/>
                <a:cs typeface="Arial"/>
              </a:rPr>
              <a:t>– Combine Agent S with Agent Hospital.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dirty="0">
              <a:latin typeface="Arial"/>
              <a:cs typeface="Arial"/>
            </a:endParaRP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/>
              <a:t>Learning Agents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/>
              <a:t>Develop agents with memory and feedback-based learning.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/>
              <a:t>Propose new approaches and stakeholders, compared to [agent hospital].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dirty="0"/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/>
              <a:t>Reasoning capabilities in complex (interdisciplinary) cases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/>
              <a:t>Intersection between different apartments?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dirty="0"/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search Methodology &amp; Structure"/>
          <p:cNvSpPr txBox="1">
            <a:spLocks noGrp="1"/>
          </p:cNvSpPr>
          <p:nvPr>
            <p:ph type="ctrTitle"/>
          </p:nvPr>
        </p:nvSpPr>
        <p:spPr>
          <a:xfrm>
            <a:off x="609600" y="818986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Research Methodology &amp; Structure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70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1" name="5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5</a:t>
            </a:r>
          </a:p>
        </p:txBody>
      </p:sp>
      <p:sp>
        <p:nvSpPr>
          <p:cNvPr id="172" name="Point 1…"/>
          <p:cNvSpPr txBox="1"/>
          <p:nvPr/>
        </p:nvSpPr>
        <p:spPr>
          <a:xfrm>
            <a:off x="553365" y="1676235"/>
            <a:ext cx="13891752" cy="53963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/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1: Agent and Memory Evolution -&gt; dialogue, testing agentic performance 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embed episodic and narrative memory in agents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Propose – push the limits on </a:t>
            </a:r>
            <a:r>
              <a:rPr lang="en-GB" sz="2400" noProof="0" dirty="0" err="1"/>
              <a:t>ui</a:t>
            </a:r>
            <a:r>
              <a:rPr lang="en-GB" sz="2400" noProof="0" dirty="0"/>
              <a:t>-tars? 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2: GUI-based </a:t>
            </a:r>
            <a:r>
              <a:rPr lang="en-GB" sz="2400" b="1" dirty="0"/>
              <a:t>Workflows</a:t>
            </a:r>
            <a:r>
              <a:rPr lang="en-GB" sz="2400" b="1" noProof="0" dirty="0"/>
              <a:t> Simulation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extend UI-TARS </a:t>
            </a:r>
            <a:r>
              <a:rPr lang="en-GB" sz="2400" dirty="0"/>
              <a:t>for </a:t>
            </a:r>
            <a:r>
              <a:rPr lang="en-GB" sz="2400" noProof="0" dirty="0"/>
              <a:t>GUI tasks (registration, triage etc.)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noProof="0" dirty="0"/>
              <a:t>benchmark task handling and recovery</a:t>
            </a: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Exp 3: New Reasoning Capabilities -&gt; increase the complexity of input 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Prompting Frameworks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Agent reasoning architectures</a:t>
            </a:r>
          </a:p>
          <a:p>
            <a:pPr marL="1045528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Biomedical reasoners </a:t>
            </a:r>
            <a:endParaRPr lang="en-GB" sz="2400" dirty="0">
              <a:latin typeface="Arial"/>
              <a:cs typeface="Arial"/>
            </a:endParaRPr>
          </a:p>
          <a:p>
            <a:pPr marL="588328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152400" y="889497"/>
            <a:ext cx="11887200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1: </a:t>
            </a:r>
            <a:r>
              <a:rPr lang="en-GB" sz="4400" b="1" dirty="0"/>
              <a:t>Agent and Memory Evolution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09600" y="2235502"/>
            <a:ext cx="3971306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Embed episodic (case-specific) and narrative (pattern-based) memory into LLM-based agents.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Run simulated diagnostic sessions using varied patient profiles.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971308" cy="2308324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 agents with different diseases/symptoms.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Doctor agents record successful and failed cases (simulacrum-style memory evolution).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Benchmark diagnostic accuracy against case count (scaling law style).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874812" y="2226756"/>
            <a:ext cx="321113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GPT</a:t>
            </a:r>
            <a:r>
              <a:rPr lang="en-GB" dirty="0"/>
              <a:t> + </a:t>
            </a:r>
            <a:r>
              <a:rPr lang="en-GB" noProof="0" dirty="0"/>
              <a:t>Agent S memory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Baseline: GPT-only diagnosis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Intervention: Episodic + narrative memory agent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874813" y="4145550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3CF65F4-4EB6-E92C-AFCE-44DE2DD1DD29}"/>
              </a:ext>
            </a:extLst>
          </p:cNvPr>
          <p:cNvSpPr txBox="1"/>
          <p:nvPr/>
        </p:nvSpPr>
        <p:spPr>
          <a:xfrm>
            <a:off x="2398816" y="1699171"/>
            <a:ext cx="88896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Evaluate how doctor agents improve diagnosis over time using memory-augmented learning.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7E7418D-D285-F1A3-6EC8-45CF1B6F90AD}"/>
              </a:ext>
            </a:extLst>
          </p:cNvPr>
          <p:cNvSpPr txBox="1"/>
          <p:nvPr/>
        </p:nvSpPr>
        <p:spPr>
          <a:xfrm>
            <a:off x="8571820" y="2910274"/>
            <a:ext cx="290754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Line chart: Accuracy vs. Number of Patients</a:t>
            </a:r>
          </a:p>
          <a:p>
            <a:endParaRPr lang="en-GB" dirty="0"/>
          </a:p>
          <a:p>
            <a:r>
              <a:rPr lang="en-GB" dirty="0"/>
              <a:t>Bar chart: Disease category recall with/without memory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768710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226503" y="838905"/>
            <a:ext cx="11965497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2: </a:t>
            </a:r>
            <a:r>
              <a:rPr lang="en-GB" sz="4400" b="1" dirty="0"/>
              <a:t>GUI-based workflow Simulation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18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4" y="2235502"/>
            <a:ext cx="3713409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Extend Agent S to operate GUI interfaces mimicking hospital tasks.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Include agentic computer interaction loop for feedback.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599" y="4145550"/>
            <a:ext cx="3764923" cy="2031325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/>
              <a:t>Methodology </a:t>
            </a:r>
            <a:endParaRPr lang="en-GB" b="1" noProof="0" dirty="0"/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Define </a:t>
            </a:r>
            <a:r>
              <a:rPr lang="en-GB" dirty="0"/>
              <a:t>workflows: e.g., register → triage → consult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Use simulated patients and time-bound inputs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Log success, latency, and error handling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640814" y="2235502"/>
            <a:ext cx="3687523" cy="1754326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Agent S </a:t>
            </a:r>
            <a:br>
              <a:rPr lang="en-GB" noProof="0" dirty="0"/>
            </a:br>
            <a:r>
              <a:rPr lang="en-GB" dirty="0"/>
              <a:t>(planning + GUI interaction)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 err="1"/>
              <a:t>Toolformer</a:t>
            </a:r>
            <a:r>
              <a:rPr lang="en-GB" dirty="0"/>
              <a:t>-style decision prompts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GUI environment mimicking hospital EMR interface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640814" y="4154157"/>
            <a:ext cx="3687523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618045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C819EE-AAF4-02DC-555D-420FB69BF9A7}"/>
              </a:ext>
            </a:extLst>
          </p:cNvPr>
          <p:cNvSpPr txBox="1"/>
          <p:nvPr/>
        </p:nvSpPr>
        <p:spPr>
          <a:xfrm>
            <a:off x="1603022" y="1664563"/>
            <a:ext cx="896309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Simulate how agents complete real-world GUI tasks in hospital flows (e.g. registration, triage).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17988E9-25DC-DCCC-12FE-2CCAC9E894A3}"/>
              </a:ext>
            </a:extLst>
          </p:cNvPr>
          <p:cNvSpPr txBox="1"/>
          <p:nvPr/>
        </p:nvSpPr>
        <p:spPr>
          <a:xfrm>
            <a:off x="8750981" y="3402459"/>
            <a:ext cx="298819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graph </a:t>
            </a:r>
          </a:p>
          <a:p>
            <a:endParaRPr lang="en-US" dirty="0"/>
          </a:p>
          <a:p>
            <a:r>
              <a:rPr lang="en-US" dirty="0"/>
              <a:t>Stacked bar – success / failure</a:t>
            </a:r>
          </a:p>
        </p:txBody>
      </p:sp>
    </p:spTree>
    <p:extLst>
      <p:ext uri="{BB962C8B-B14F-4D97-AF65-F5344CB8AC3E}">
        <p14:creationId xmlns:p14="http://schemas.microsoft.com/office/powerpoint/2010/main" val="249176614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Experiment 1:"/>
          <p:cNvSpPr txBox="1">
            <a:spLocks noGrp="1"/>
          </p:cNvSpPr>
          <p:nvPr>
            <p:ph type="ctrTitle"/>
          </p:nvPr>
        </p:nvSpPr>
        <p:spPr>
          <a:xfrm>
            <a:off x="324514" y="978176"/>
            <a:ext cx="13351765" cy="4578450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Exp 3: </a:t>
            </a:r>
            <a:r>
              <a:rPr lang="en-GB" sz="4400" b="1" dirty="0"/>
              <a:t>New Reasoning Capabilities </a:t>
            </a:r>
            <a:endParaRPr lang="en-GB" sz="4400" noProof="0" dirty="0"/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  <p:pic>
        <p:nvPicPr>
          <p:cNvPr id="175" name="UCL Branding" descr="UCL Brandi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177" name="6"/>
          <p:cNvSpPr txBox="1"/>
          <p:nvPr/>
        </p:nvSpPr>
        <p:spPr>
          <a:xfrm>
            <a:off x="11540759" y="6198422"/>
            <a:ext cx="4572406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30DB0C-BFAE-8DF0-2583-C97C57A67D21}"/>
              </a:ext>
            </a:extLst>
          </p:cNvPr>
          <p:cNvSpPr txBox="1"/>
          <p:nvPr/>
        </p:nvSpPr>
        <p:spPr>
          <a:xfrm>
            <a:off x="661115" y="2235502"/>
            <a:ext cx="3073758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Setup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555AC4-2787-C0B1-CCED-AC5A20E4228F}"/>
              </a:ext>
            </a:extLst>
          </p:cNvPr>
          <p:cNvSpPr txBox="1"/>
          <p:nvPr/>
        </p:nvSpPr>
        <p:spPr>
          <a:xfrm>
            <a:off x="609600" y="4145550"/>
            <a:ext cx="3073758" cy="92333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Methodology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dirty="0"/>
              <a:t>Solve complex and complicated cases</a:t>
            </a:r>
            <a:endParaRPr lang="en-GB" noProof="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F985D8-48E6-2994-9836-BB5CAD544348}"/>
              </a:ext>
            </a:extLst>
          </p:cNvPr>
          <p:cNvSpPr txBox="1"/>
          <p:nvPr/>
        </p:nvSpPr>
        <p:spPr>
          <a:xfrm>
            <a:off x="4451796" y="2215165"/>
            <a:ext cx="3211133" cy="646331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Models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DD4B89-1E75-D9E4-5222-536304DE1F2D}"/>
              </a:ext>
            </a:extLst>
          </p:cNvPr>
          <p:cNvSpPr txBox="1"/>
          <p:nvPr/>
        </p:nvSpPr>
        <p:spPr>
          <a:xfrm>
            <a:off x="4426038" y="4146445"/>
            <a:ext cx="3211132" cy="147732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Results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1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2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GB" noProof="0" dirty="0"/>
              <a:t>Point 3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GB" noProof="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A816A3-9A6B-AA00-687D-57C6E5BA1397}"/>
              </a:ext>
            </a:extLst>
          </p:cNvPr>
          <p:cNvSpPr txBox="1"/>
          <p:nvPr/>
        </p:nvSpPr>
        <p:spPr>
          <a:xfrm>
            <a:off x="8379851" y="2215165"/>
            <a:ext cx="3254063" cy="3416320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noProof="0" dirty="0"/>
              <a:t>Graph/Table</a:t>
            </a:r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  <a:p>
            <a:endParaRPr lang="en-GB" b="1" noProof="0" dirty="0"/>
          </a:p>
        </p:txBody>
      </p:sp>
    </p:spTree>
    <p:extLst>
      <p:ext uri="{BB962C8B-B14F-4D97-AF65-F5344CB8AC3E}">
        <p14:creationId xmlns:p14="http://schemas.microsoft.com/office/powerpoint/2010/main" val="2543639046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Contributions"/>
          <p:cNvSpPr txBox="1">
            <a:spLocks noGrp="1"/>
          </p:cNvSpPr>
          <p:nvPr>
            <p:ph type="ctrTitle"/>
          </p:nvPr>
        </p:nvSpPr>
        <p:spPr>
          <a:xfrm>
            <a:off x="609600" y="816929"/>
            <a:ext cx="10972800" cy="4578450"/>
          </a:xfrm>
          <a:prstGeom prst="rect">
            <a:avLst/>
          </a:prstGeom>
        </p:spPr>
        <p:txBody>
          <a:bodyPr anchor="t"/>
          <a:lstStyle/>
          <a:p>
            <a:pPr marL="207328" defTabSz="228600">
              <a:lnSpc>
                <a:spcPct val="100000"/>
              </a:lnSpc>
              <a:defRPr sz="7000" b="1" spc="0">
                <a:solidFill>
                  <a:srgbClr val="00546A"/>
                </a:solidFill>
                <a:latin typeface="Arial"/>
                <a:ea typeface="Arial"/>
                <a:cs typeface="Arial"/>
                <a:sym typeface="Arial"/>
              </a:defRPr>
            </a:pPr>
            <a:r>
              <a:rPr lang="en-GB" sz="4400" noProof="0" dirty="0"/>
              <a:t>Contributions to Science (academic)</a:t>
            </a:r>
          </a:p>
          <a:p>
            <a:pPr defTabSz="228600">
              <a:lnSpc>
                <a:spcPct val="100000"/>
              </a:lnSpc>
              <a:defRPr sz="1800" spc="0">
                <a:latin typeface="Arial"/>
                <a:ea typeface="Arial"/>
                <a:cs typeface="Arial"/>
                <a:sym typeface="Arial"/>
              </a:defRPr>
            </a:pPr>
            <a:endParaRPr lang="en-GB" noProof="0" dirty="0"/>
          </a:p>
        </p:txBody>
      </p:sp>
      <p:pic>
        <p:nvPicPr>
          <p:cNvPr id="199" name="UCL Branding" descr="UCL Brandi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545456"/>
          </a:xfrm>
          <a:prstGeom prst="rect">
            <a:avLst/>
          </a:prstGeom>
          <a:ln w="12700">
            <a:miter lim="400000"/>
          </a:ln>
        </p:spPr>
      </p:pic>
      <p:sp>
        <p:nvSpPr>
          <p:cNvPr id="200" name="10"/>
          <p:cNvSpPr txBox="1"/>
          <p:nvPr/>
        </p:nvSpPr>
        <p:spPr>
          <a:xfrm>
            <a:off x="11413759" y="6198422"/>
            <a:ext cx="4697440" cy="50635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 marL="414655" marR="3938904" algn="l" defTabSz="457200">
              <a:lnSpc>
                <a:spcPct val="200000"/>
              </a:lnSpc>
              <a:defRPr sz="3500">
                <a:latin typeface="Arial"/>
                <a:ea typeface="Arial"/>
                <a:cs typeface="Arial"/>
                <a:sym typeface="Arial"/>
              </a:defRPr>
            </a:lvl1pPr>
          </a:lstStyle>
          <a:p>
            <a:r>
              <a:rPr lang="en-GB" sz="1750" noProof="0" dirty="0"/>
              <a:t>10</a:t>
            </a:r>
          </a:p>
        </p:txBody>
      </p:sp>
      <p:sp>
        <p:nvSpPr>
          <p:cNvPr id="201" name="Point 1…"/>
          <p:cNvSpPr txBox="1"/>
          <p:nvPr/>
        </p:nvSpPr>
        <p:spPr>
          <a:xfrm>
            <a:off x="255493" y="2265678"/>
            <a:ext cx="14079071" cy="37753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/>
          <a:p>
            <a:pPr marL="404177" marR="1969452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>
                <a:latin typeface="Arial"/>
                <a:cs typeface="Arial"/>
              </a:rPr>
              <a:t>Integration Simulation + Planning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  <a:sym typeface="Arial"/>
              </a:rPr>
              <a:t>Bridges task planning (Agent S) with domain-specific simulation (Agent Hospital)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FontTx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noProof="0" dirty="0"/>
              <a:t>Scalable learning without labels</a:t>
            </a:r>
            <a:endParaRPr lang="en-GB" sz="2400" b="1" dirty="0">
              <a:latin typeface="Arial"/>
              <a:cs typeface="Arial"/>
            </a:endParaRP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</a:rPr>
              <a:t>Enable memory-based agent learning in synthetic, closed-loop simulations.</a:t>
            </a:r>
          </a:p>
          <a:p>
            <a:pPr marL="404177" marR="1969452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b="1" dirty="0">
                <a:latin typeface="Arial"/>
                <a:cs typeface="Arial"/>
              </a:rPr>
              <a:t>Evaluation Framework for Agentic AI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r>
              <a:rPr lang="en-GB" sz="2400" dirty="0">
                <a:latin typeface="Arial"/>
                <a:cs typeface="Arial"/>
              </a:rPr>
              <a:t>Lay groundwork for agent-based licensing tests using dynamic, feedback-rich tasks.</a:t>
            </a:r>
          </a:p>
          <a:p>
            <a:pPr marL="861377" marR="1969452" lvl="1" indent="-381000" defTabSz="228600">
              <a:spcAft>
                <a:spcPts val="1000"/>
              </a:spcAft>
              <a:buSzPct val="150000"/>
              <a:buChar char="•"/>
              <a:defRPr sz="3500">
                <a:latin typeface="Arial"/>
                <a:ea typeface="Arial"/>
                <a:cs typeface="Arial"/>
                <a:sym typeface="Arial"/>
              </a:defRPr>
            </a:pPr>
            <a:endParaRPr lang="en-GB" sz="2400" noProof="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18130</TotalTime>
  <Words>677</Words>
  <Application>Microsoft Macintosh PowerPoint</Application>
  <PresentationFormat>Widescreen</PresentationFormat>
  <Paragraphs>145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Graphik-Medium</vt:lpstr>
      <vt:lpstr>Graphik-SemiboldItalic</vt:lpstr>
      <vt:lpstr>Aptos</vt:lpstr>
      <vt:lpstr>Arial</vt:lpstr>
      <vt:lpstr>Calibri</vt:lpstr>
      <vt:lpstr>Calibri Light</vt:lpstr>
      <vt:lpstr>Wingdings</vt:lpstr>
      <vt:lpstr>Office Theme</vt:lpstr>
      <vt:lpstr>Agentic AI for Medical Reasoning  Rara Han  Academic Supervisor: Prof Philip Treleaven Technical Advisor: Omer Gunes (Oxtractor)    </vt:lpstr>
      <vt:lpstr>Research Motivations</vt:lpstr>
      <vt:lpstr>Industry Background and Publications </vt:lpstr>
      <vt:lpstr>Research Objectives</vt:lpstr>
      <vt:lpstr>Research Methodology &amp; Structure </vt:lpstr>
      <vt:lpstr>Exp 1: Agent and Memory Evolution </vt:lpstr>
      <vt:lpstr>Exp 2: GUI-based workflow Simulation  </vt:lpstr>
      <vt:lpstr>Exp 3: New Reasoning Capabilities  </vt:lpstr>
      <vt:lpstr>Contributions to Science (academic) </vt:lpstr>
      <vt:lpstr>Impact Statement (business/industry)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Treleaven, Philip</dc:creator>
  <cp:lastModifiedBy>Han, Rara</cp:lastModifiedBy>
  <cp:revision>21</cp:revision>
  <dcterms:created xsi:type="dcterms:W3CDTF">2023-05-17T17:08:02Z</dcterms:created>
  <dcterms:modified xsi:type="dcterms:W3CDTF">2025-08-23T09:33:47Z</dcterms:modified>
</cp:coreProperties>
</file>