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1" autoAdjust="0"/>
    <p:restoredTop sz="95915"/>
  </p:normalViewPr>
  <p:slideViewPr>
    <p:cSldViewPr snapToGrid="0">
      <p:cViewPr>
        <p:scale>
          <a:sx n="110" d="100"/>
          <a:sy n="110" d="100"/>
        </p:scale>
        <p:origin x="5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4F4-2785-130F-5C70-4D901CF8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2709-F007-CA20-1EF1-C2FFD3A8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058-3088-8F8E-95DD-E157CF9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E552-7654-1E4A-FAEF-27518CE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7EB-7153-1704-F38B-5337628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EE5F-0CBB-8AD8-7474-8987BF6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B9CE-5768-DAC0-637D-88BADC54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E56A-68A9-C5C8-8BD0-9F7B513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081F-96FD-3F8A-60F3-F11328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A4BE-1DAA-E6C4-A36C-C455CC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FE2F-D465-A726-0978-A888C8C6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29A7-07E0-53FC-96EB-83D7BF4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829F-9ACC-86BF-AF95-8DF7EF07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354-32F9-3C33-7D27-2E9301B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F5B-B34D-5E0B-7E03-59FB415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1500" spc="-14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anchor="b"/>
          <a:lstStyle>
            <a:lvl1pPr>
              <a:defRPr sz="6400" spc="-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490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49E-EC25-C45C-93EB-108CFDB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5D0F-24D4-ACE8-80E8-ACD4FBC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B46B-FC10-FD4A-E603-86807A0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8338-BAEC-01E9-FF2B-5CC7821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6EB4-FED5-F0EB-04F8-E757A7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6D-7E2A-74D6-D604-0032EC9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A04A-9F05-D3B0-5DB6-AE751C1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9B3A-3F11-1E0A-C9BE-69A7360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716-63EC-7A7F-4A87-E48D924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77ED-3818-7505-CB75-1D38346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810-364D-ED5D-B6AA-810F851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2A6-22D2-101E-6427-3E1348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1489-1BCF-AB4A-5D90-C4CA764A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908-0AFA-32F5-5825-69F0CD7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CB78-AE80-B2B9-5D5F-66AC096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C0DD-EEF3-A115-C99E-68DEC46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275-0AF5-4B25-7BFD-1D33A0C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EDE-486C-1060-8044-8CCE8193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DAFE-1216-FC79-5942-007A3DF2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28C8-6075-EC0C-16BD-9490EB9E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5A99-4DB0-7F46-BA01-DF021E2F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24CF-C75C-0BE9-66BF-A2AAFD9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CBB4-E4FD-3BAC-50D0-C854153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846D-FBED-5518-A517-297E804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4F5-25CE-C33D-12C6-C8C5AC9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8349-CF78-2423-E46D-BA153BF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6586-2C49-B299-7E8A-2993F32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2BD9-26F6-F391-373A-EB88229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D117-EEAB-E6B6-29C1-C48F9EA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70A0-EDAD-05D2-EB10-909D78DC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5A53-2110-9A98-EDE4-DB37A09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852-4CDA-7B81-0BA0-B855C26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60B0-5AE3-EF76-3F5B-FABD6032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EC0E-2F94-0C39-4600-1DEBFE4D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844-6F7C-CD02-A8A9-5FD7C01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CFC-2430-A73B-C088-DEC265C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0A0-AD01-643A-9470-A40B216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6D6-5C22-5403-95F3-C69F602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5E61-488C-D244-5B9D-439728C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785-8798-508A-314D-6D8E5CB5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5BE4-EB8B-80C6-0442-2399412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0A11-75DA-7BCB-910A-AB8CE31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F4B3-1584-EAB5-DB26-E55E520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A9BD0-D643-7729-2069-A4AE17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0F8D-CC2C-A9B2-798C-FEBD2C6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2533-0746-D00E-1C70-76279E6F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612-3C7D-1634-AAFD-BFE5346D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C1A410-F349-58D2-A706-2833232F8954}"/>
              </a:ext>
            </a:extLst>
          </p:cNvPr>
          <p:cNvSpPr txBox="1">
            <a:spLocks/>
          </p:cNvSpPr>
          <p:nvPr userDrawn="1"/>
        </p:nvSpPr>
        <p:spPr>
          <a:xfrm>
            <a:off x="748048" y="62990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3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295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rxiv.org/pdf/2309.07864" TargetMode="External"/><Relationship Id="rId4" Type="http://schemas.openxmlformats.org/officeDocument/2006/relationships/hyperlink" Target="https://arxiv.org/pdf/2410.0816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PROJECT_NAME&gt;…"/>
          <p:cNvSpPr txBox="1">
            <a:spLocks noGrp="1"/>
          </p:cNvSpPr>
          <p:nvPr>
            <p:ph type="ctrTitle"/>
          </p:nvPr>
        </p:nvSpPr>
        <p:spPr>
          <a:xfrm>
            <a:off x="609600" y="1771650"/>
            <a:ext cx="10972800" cy="451324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Agentic AI</a:t>
            </a:r>
            <a:r>
              <a:rPr lang="en-GB" sz="4400" b="1" spc="0" noProof="0" dirty="0">
                <a:solidFill>
                  <a:srgbClr val="00546A"/>
                </a:solidFill>
                <a:latin typeface="Arial"/>
                <a:cs typeface="Arial"/>
              </a:rPr>
              <a:t> for Medical Reasoning</a:t>
            </a:r>
            <a:br>
              <a:rPr lang="en-GB" sz="4400" b="1" spc="0" noProof="0" dirty="0">
                <a:solidFill>
                  <a:srgbClr val="00546A"/>
                </a:solidFill>
                <a:latin typeface="Arial"/>
                <a:cs typeface="Arial"/>
                <a:sym typeface="Arial"/>
              </a:rPr>
            </a:b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GB" noProof="0" dirty="0"/>
              <a:t>Rara Han</a:t>
            </a:r>
          </a:p>
          <a:p>
            <a:pPr defTabSz="228600">
              <a:lnSpc>
                <a:spcPct val="100000"/>
              </a:lnSpc>
              <a:defRPr sz="20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Academic Supervisor: Prof Philip Treleaven</a:t>
            </a:r>
            <a:br>
              <a:rPr lang="en-GB" sz="2000" noProof="0" dirty="0"/>
            </a:br>
            <a:r>
              <a:rPr lang="en-GB" sz="2000" noProof="0" dirty="0"/>
              <a:t>Technical Advisor: Omer Gunes (</a:t>
            </a:r>
            <a:r>
              <a:rPr lang="en-GB" sz="2000" noProof="0" dirty="0" err="1"/>
              <a:t>Oxtractor</a:t>
            </a:r>
            <a:r>
              <a:rPr lang="en-GB" sz="2000" noProof="0" dirty="0"/>
              <a:t>)</a:t>
            </a: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52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"/>
            <a:ext cx="12192000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8540" y="87468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Impact Statement (business/industry)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08540" y="2252130"/>
            <a:ext cx="13337113" cy="2705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prototyping intelligent medical assistants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Demonstrates </a:t>
            </a:r>
            <a:r>
              <a:rPr lang="en-GB" sz="1750" dirty="0">
                <a:latin typeface="Arial"/>
                <a:cs typeface="Arial"/>
                <a:sym typeface="Arial"/>
              </a:rPr>
              <a:t>feasibility of AI agents assisting in clinical workflows like registration, triage, and diagnosis.</a:t>
            </a:r>
            <a:endParaRPr lang="en-GB" sz="1750" noProof="0" dirty="0"/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Able to plug into </a:t>
            </a:r>
            <a:r>
              <a:rPr lang="en-GB" sz="1750" dirty="0">
                <a:latin typeface="Arial"/>
                <a:cs typeface="Arial"/>
                <a:sym typeface="Arial"/>
              </a:rPr>
              <a:t>existing software with GUI-level integration.</a:t>
            </a:r>
            <a:endParaRPr lang="en-GB" sz="1750" noProof="0" dirty="0"/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Low patient risk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safe AI deployment (without risking real patients)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generalisable platform beyond healthcare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finance, law, government simulation environments </a:t>
            </a:r>
            <a:endParaRPr lang="en-GB" sz="1750" noProof="0" dirty="0"/>
          </a:p>
        </p:txBody>
      </p:sp>
    </p:spTree>
    <p:extLst>
      <p:ext uri="{BB962C8B-B14F-4D97-AF65-F5344CB8AC3E}">
        <p14:creationId xmlns:p14="http://schemas.microsoft.com/office/powerpoint/2010/main" val="2724052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earch Motiv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400" noProof="0" dirty="0"/>
              <a:t>Research Motivations</a:t>
            </a:r>
          </a:p>
        </p:txBody>
      </p:sp>
      <p:pic>
        <p:nvPicPr>
          <p:cNvPr id="15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2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3226-3291-9A18-64F1-28211DC23CAE}"/>
              </a:ext>
            </a:extLst>
          </p:cNvPr>
          <p:cNvSpPr txBox="1"/>
          <p:nvPr/>
        </p:nvSpPr>
        <p:spPr>
          <a:xfrm>
            <a:off x="609600" y="2625689"/>
            <a:ext cx="10931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Agentic AI can support real time decision making, especially in medical application..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– Hospitals demand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robust, real-time decision-making from AI — traditional LLMs lack the capacity for dynamic adaptation in complex care environments.</a:t>
            </a:r>
          </a:p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Point 2 – Existing agent frameworks lack memory, reflection, or interface-level interaction required for full clinical workflows.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Point 3 – Combining simulacrum-based evolution (Agent Hospital) with GUI-level planning (Agent S) could model clinical learning and coordination in a human-like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stry Background and Public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Industry Background and Publications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6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3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3</a:t>
            </a:r>
          </a:p>
        </p:txBody>
      </p:sp>
      <p:sp>
        <p:nvSpPr>
          <p:cNvPr id="162" name="Industry background…"/>
          <p:cNvSpPr txBox="1"/>
          <p:nvPr/>
        </p:nvSpPr>
        <p:spPr>
          <a:xfrm>
            <a:off x="611100" y="1891232"/>
            <a:ext cx="11908901" cy="3513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b="1" noProof="0" dirty="0"/>
              <a:t>Industry background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Point 1 – Growing use of LLMs in medical diagnostics and hospital support tools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Point 2 – Agent AI emerging in operational simulation, e.g. AlphaFold, Smallville, </a:t>
            </a:r>
            <a:r>
              <a:rPr lang="en-GB" sz="1750" noProof="0" dirty="0" err="1"/>
              <a:t>OSWorld</a:t>
            </a:r>
            <a:r>
              <a:rPr lang="en-GB" sz="1750" noProof="0" dirty="0"/>
              <a:t>.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Point 3 – Need for simulated environments where medical agents evolve safely.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b="1" noProof="0" dirty="0"/>
              <a:t>Key publications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Point 1 – </a:t>
            </a:r>
            <a:r>
              <a:rPr lang="en-GB" sz="1750" noProof="0" dirty="0">
                <a:latin typeface="Arial"/>
                <a:cs typeface="Arial"/>
                <a:hlinkClick r:id="rId3"/>
              </a:rPr>
              <a:t>Agent Hospital: A Simulacrum of Hospital with Evolvable Medical Agents (2025)</a:t>
            </a:r>
            <a:endParaRPr lang="en-GB" sz="1750" noProof="0" dirty="0"/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>
                <a:latin typeface="Arial"/>
                <a:cs typeface="Arial"/>
              </a:rPr>
              <a:t>Point 2 – </a:t>
            </a:r>
            <a:r>
              <a:rPr lang="en-GB" sz="1750" noProof="0" dirty="0">
                <a:latin typeface="Arial"/>
                <a:cs typeface="Arial"/>
                <a:hlinkClick r:id="rId4"/>
              </a:rPr>
              <a:t>Agent S: An Open Agentic Framework that uses computers like a human (2024)</a:t>
            </a:r>
            <a:endParaRPr lang="en-GB" sz="1750" noProof="0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>
                <a:latin typeface="Arial"/>
                <a:cs typeface="Arial"/>
              </a:rPr>
              <a:t>Point 3 – </a:t>
            </a:r>
            <a:r>
              <a:rPr lang="en-GB" sz="1750" noProof="0" dirty="0">
                <a:latin typeface="Arial"/>
                <a:cs typeface="Arial"/>
                <a:hlinkClick r:id="rId5"/>
              </a:rPr>
              <a:t>The rise and potential of large language model based agents: a survey (2025)</a:t>
            </a:r>
            <a:endParaRPr lang="en-GB" sz="1750" noProof="0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1750" noProof="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earch Objective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400" noProof="0" dirty="0"/>
              <a:t>Research Objectives</a:t>
            </a:r>
          </a:p>
        </p:txBody>
      </p:sp>
      <p:pic>
        <p:nvPicPr>
          <p:cNvPr id="16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4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4</a:t>
            </a:r>
          </a:p>
        </p:txBody>
      </p:sp>
      <p:sp>
        <p:nvSpPr>
          <p:cNvPr id="167" name="Point 1…"/>
          <p:cNvSpPr txBox="1"/>
          <p:nvPr/>
        </p:nvSpPr>
        <p:spPr>
          <a:xfrm>
            <a:off x="384080" y="2719933"/>
            <a:ext cx="14094542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b="1" noProof="0" dirty="0">
                <a:latin typeface="Arial"/>
                <a:cs typeface="Arial"/>
              </a:rPr>
              <a:t>System Integration </a:t>
            </a:r>
            <a:r>
              <a:rPr lang="en-GB" sz="2000" noProof="0" dirty="0">
                <a:latin typeface="Arial"/>
                <a:cs typeface="Arial"/>
              </a:rPr>
              <a:t>– Combine Agent S (GUI control) with Agent Hospital (simulation). </a:t>
            </a:r>
            <a:endParaRPr lang="en-GB" sz="2000" dirty="0">
              <a:latin typeface="Arial"/>
              <a:cs typeface="Arial"/>
            </a:endParaRP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b="1" dirty="0"/>
              <a:t>Learning Agents</a:t>
            </a:r>
            <a:r>
              <a:rPr lang="en-GB" sz="2000" dirty="0"/>
              <a:t> – Develop agents with memory and feedback-based learning.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b="1" dirty="0"/>
              <a:t>Use Case Evaluation</a:t>
            </a:r>
            <a:r>
              <a:rPr lang="en-GB" sz="2000" dirty="0"/>
              <a:t> – Assess single- and multi-agent performance in diagnosis, planning, and decision support.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earch Methodology &amp; Structure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Research Methodology &amp; Structure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7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5</a:t>
            </a:r>
          </a:p>
        </p:txBody>
      </p:sp>
      <p:sp>
        <p:nvSpPr>
          <p:cNvPr id="172" name="Point 1…"/>
          <p:cNvSpPr txBox="1"/>
          <p:nvPr/>
        </p:nvSpPr>
        <p:spPr>
          <a:xfrm>
            <a:off x="739888" y="1976419"/>
            <a:ext cx="11270393" cy="398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b="1" noProof="0" dirty="0"/>
              <a:t>Exp 1: Memory evolution in </a:t>
            </a:r>
            <a:r>
              <a:rPr lang="en-GB" sz="1750" b="1" dirty="0"/>
              <a:t>D</a:t>
            </a:r>
            <a:r>
              <a:rPr lang="en-GB" sz="1750" b="1" noProof="0" dirty="0" err="1"/>
              <a:t>iagnosis</a:t>
            </a:r>
            <a:r>
              <a:rPr lang="en-GB" sz="1750" b="1" noProof="0" dirty="0"/>
              <a:t>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Sub-point 1 – embed episodic and narrative memory into doctor agents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Sub-point 2 – measure scaling of performance as more patient cases are processed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b="1" noProof="0" dirty="0"/>
              <a:t>Exp 2: GUI-based </a:t>
            </a:r>
            <a:r>
              <a:rPr lang="en-GB" sz="1750" b="1" dirty="0"/>
              <a:t>W</a:t>
            </a:r>
            <a:r>
              <a:rPr lang="en-GB" sz="1750" b="1" noProof="0" dirty="0" err="1"/>
              <a:t>orkflows</a:t>
            </a:r>
            <a:r>
              <a:rPr lang="en-GB" sz="1750" b="1" noProof="0" dirty="0"/>
              <a:t> Simulation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Sub-point 1 – extend agent S to simulate GUI tasks (registration &amp; triage?)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Sub-point 2 – benchmark task completion, input handling, and error recovery 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b="1" noProof="0" dirty="0"/>
              <a:t>Exp 3: Adaptive Treatment Planning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Sub-point 1 – evaluate agent reasoning under evolving symptoms and uncertainty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Sub-point 2 – assess treatment consistency and decision relevance via simulation</a:t>
            </a:r>
          </a:p>
          <a:p>
            <a:pPr marL="404177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1750" noProof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152400" y="889497"/>
            <a:ext cx="11887200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1: </a:t>
            </a:r>
            <a:r>
              <a:rPr lang="en-GB" sz="4400" b="1" dirty="0"/>
              <a:t>Memory evolution in diagnosis 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09600" y="2235502"/>
            <a:ext cx="3971306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Embed episodic (case-specific) and narrative (pattern-based) memory into LLM-based agents.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Run simulated diagnostic sessions using varied patient profiles.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599" y="4145550"/>
            <a:ext cx="397130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simulated patient agents with different diseases/symptoms.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Doctor agents record successful and failed cases (simulacrum-style memory evolution).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Benchmark diagnostic accuracy against case count (scaling law style).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874812" y="2226756"/>
            <a:ext cx="321113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GPT</a:t>
            </a:r>
            <a:r>
              <a:rPr lang="en-GB" dirty="0"/>
              <a:t> + </a:t>
            </a:r>
            <a:r>
              <a:rPr lang="en-GB" noProof="0" dirty="0"/>
              <a:t>Agent S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Baseline: GPT-only diagnosis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Intervention: Episodic + narrative memory agent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874813" y="4145550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F65F4-4EB6-E92C-AFCE-44DE2DD1DD29}"/>
              </a:ext>
            </a:extLst>
          </p:cNvPr>
          <p:cNvSpPr txBox="1"/>
          <p:nvPr/>
        </p:nvSpPr>
        <p:spPr>
          <a:xfrm>
            <a:off x="2398816" y="1699171"/>
            <a:ext cx="888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how doctor agents improve diagnosis over time using memory-augmented learning.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7418D-D285-F1A3-6EC8-45CF1B6F90AD}"/>
              </a:ext>
            </a:extLst>
          </p:cNvPr>
          <p:cNvSpPr txBox="1"/>
          <p:nvPr/>
        </p:nvSpPr>
        <p:spPr>
          <a:xfrm>
            <a:off x="8571820" y="2910274"/>
            <a:ext cx="2907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chart: Accuracy vs. Number of Patients</a:t>
            </a:r>
          </a:p>
          <a:p>
            <a:endParaRPr lang="en-GB" dirty="0"/>
          </a:p>
          <a:p>
            <a:r>
              <a:rPr lang="en-GB" dirty="0"/>
              <a:t>Bar chart: Disease category recall with/without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87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226503" y="838905"/>
            <a:ext cx="11965497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2: </a:t>
            </a:r>
            <a:r>
              <a:rPr lang="en-GB" sz="4400" b="1" dirty="0"/>
              <a:t>GUI-based workflow Simulation 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18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4" y="2235502"/>
            <a:ext cx="371340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Extend Agent S to operate GUI interfaces mimicking hospital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Include agentic computer interaction loop for feedback.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599" y="4145550"/>
            <a:ext cx="3764923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Methodology </a:t>
            </a:r>
            <a:endParaRPr lang="en-GB" b="1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Define </a:t>
            </a:r>
            <a:r>
              <a:rPr lang="en-GB" dirty="0"/>
              <a:t>workflows: e.g., register → triage → consult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simulated patients and time-bound inputs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Log success, latency, and error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640814" y="2235502"/>
            <a:ext cx="368752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Agent S </a:t>
            </a:r>
            <a:br>
              <a:rPr lang="en-GB" noProof="0" dirty="0"/>
            </a:br>
            <a:r>
              <a:rPr lang="en-GB" dirty="0"/>
              <a:t>(planning + GUI interaction)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Toolformer</a:t>
            </a:r>
            <a:r>
              <a:rPr lang="en-GB" dirty="0"/>
              <a:t>-style decision prompts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GUI environment mimicking hospital EMR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640814" y="4154157"/>
            <a:ext cx="368752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618045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819EE-AAF4-02DC-555D-420FB69BF9A7}"/>
              </a:ext>
            </a:extLst>
          </p:cNvPr>
          <p:cNvSpPr txBox="1"/>
          <p:nvPr/>
        </p:nvSpPr>
        <p:spPr>
          <a:xfrm>
            <a:off x="1603022" y="1664563"/>
            <a:ext cx="8963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 how agents complete real-world GUI tasks in hospital flows (e.g. registration, triage).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988E9-25DC-DCCC-12FE-2CCAC9E894A3}"/>
              </a:ext>
            </a:extLst>
          </p:cNvPr>
          <p:cNvSpPr txBox="1"/>
          <p:nvPr/>
        </p:nvSpPr>
        <p:spPr>
          <a:xfrm>
            <a:off x="8750981" y="3402459"/>
            <a:ext cx="298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graph </a:t>
            </a:r>
          </a:p>
          <a:p>
            <a:endParaRPr lang="en-US" dirty="0"/>
          </a:p>
          <a:p>
            <a:r>
              <a:rPr lang="en-US" dirty="0"/>
              <a:t>Stacked bar – success / failure</a:t>
            </a:r>
          </a:p>
        </p:txBody>
      </p:sp>
    </p:spTree>
    <p:extLst>
      <p:ext uri="{BB962C8B-B14F-4D97-AF65-F5344CB8AC3E}">
        <p14:creationId xmlns:p14="http://schemas.microsoft.com/office/powerpoint/2010/main" val="2491766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324514" y="978176"/>
            <a:ext cx="13351765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3: </a:t>
            </a:r>
            <a:r>
              <a:rPr lang="en-GB" sz="4400" b="1" noProof="0" dirty="0"/>
              <a:t>Adaptive Treatment Planning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Longitudinal study cases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Agent revise diagnosis and treatment overtime </a:t>
            </a:r>
            <a:endParaRPr lang="en-GB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5550"/>
            <a:ext cx="3073758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Methodology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Patient simulations for multiple rounds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Introduce feedback loops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Compare one shot and iterative planners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multi agent planner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retrieval enhanced GPT with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Baseline – LLM diagnosis </a:t>
            </a:r>
            <a:endParaRPr lang="en-GB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426038" y="4146445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254363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816929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Contributions to Science (academic)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09600" y="2270808"/>
            <a:ext cx="13052586" cy="377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Point 1 – Novel integration </a:t>
            </a:r>
            <a:r>
              <a:rPr lang="en-GB" sz="1750" dirty="0">
                <a:latin typeface="Arial"/>
                <a:cs typeface="Arial"/>
              </a:rPr>
              <a:t>of </a:t>
            </a:r>
            <a:r>
              <a:rPr lang="en-GB" sz="1750" dirty="0">
                <a:latin typeface="Arial"/>
                <a:cs typeface="Arial"/>
                <a:sym typeface="Arial"/>
              </a:rPr>
              <a:t> GUI-level planning and medical simulacra environments.</a:t>
            </a:r>
            <a:endParaRPr lang="en-GB" sz="1750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>
                <a:latin typeface="Arial"/>
                <a:cs typeface="Arial"/>
                <a:sym typeface="Arial"/>
              </a:rPr>
              <a:t>Bridges task planning (Agent S) with domain-specific simulation (Agent Hospital)</a:t>
            </a:r>
            <a:endParaRPr lang="en-GB" sz="1750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>
                <a:latin typeface="Arial"/>
                <a:cs typeface="Arial"/>
              </a:rPr>
              <a:t>testing of agents from interface use to clinical reasoning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noProof="0" dirty="0"/>
              <a:t>Point 2 – Scalable learning in synthetic medical practice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>
                <a:latin typeface="Arial"/>
                <a:cs typeface="Arial"/>
              </a:rPr>
              <a:t>Introduces episodic/narrative memory as scalable LLM extensions in closed simulation environments.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>
                <a:latin typeface="Arial"/>
                <a:cs typeface="Arial"/>
              </a:rPr>
              <a:t>Builds a synthetic curriculum for AI in medicine, without real patient data.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Point 3 – groundwork for future LLM-agent medical licensing tests and training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>
                <a:latin typeface="Arial"/>
                <a:cs typeface="Arial"/>
                <a:sym typeface="Arial"/>
              </a:rPr>
              <a:t>support future agentic licensing tests — assessing agents on simulated decision quality, not just output accuracy.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1750" noProof="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12879</TotalTime>
  <Words>831</Words>
  <Application>Microsoft Macintosh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Graphik-Medium</vt:lpstr>
      <vt:lpstr>Graphik-SemiboldItalic</vt:lpstr>
      <vt:lpstr>Wingdings</vt:lpstr>
      <vt:lpstr>Office Theme</vt:lpstr>
      <vt:lpstr>Agentic AI for Medical Reasoning  Rara Han  Academic Supervisor: Prof Philip Treleaven Technical Advisor: Omer Gunes (Oxtractor)    </vt:lpstr>
      <vt:lpstr>Research Motivations</vt:lpstr>
      <vt:lpstr>Industry Background and Publications </vt:lpstr>
      <vt:lpstr>Research Objectives</vt:lpstr>
      <vt:lpstr>Research Methodology &amp; Structure </vt:lpstr>
      <vt:lpstr>Exp 1: Memory evolution in diagnosis  </vt:lpstr>
      <vt:lpstr>Exp 2: GUI-based workflow Simulation  </vt:lpstr>
      <vt:lpstr>Exp 3: Adaptive Treatment Planning </vt:lpstr>
      <vt:lpstr>Contributions to Science (academic) </vt:lpstr>
      <vt:lpstr>Impact Statement (business/industry)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Treleaven, Philip</dc:creator>
  <cp:lastModifiedBy>Han, Rara</cp:lastModifiedBy>
  <cp:revision>13</cp:revision>
  <dcterms:created xsi:type="dcterms:W3CDTF">2023-05-17T17:08:02Z</dcterms:created>
  <dcterms:modified xsi:type="dcterms:W3CDTF">2025-06-12T17:26:26Z</dcterms:modified>
</cp:coreProperties>
</file>