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40233600" cy="31089600"/>
  <p:notesSz cx="7010400" cy="9236075"/>
  <p:defaultText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30" d="100"/>
          <a:sy n="30" d="100"/>
        </p:scale>
        <p:origin x="96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smtClean="0"/>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250CB6-F89D-4B7B-B631-8BBD8C09FA5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313328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250CB6-F89D-4B7B-B631-8BBD8C09FA5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232447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250CB6-F89D-4B7B-B631-8BBD8C09FA5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3711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250CB6-F89D-4B7B-B631-8BBD8C09FA5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211977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smtClean="0"/>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250CB6-F89D-4B7B-B631-8BBD8C09FA5F}" type="datetimeFigureOut">
              <a:rPr lang="en-US" smtClean="0"/>
              <a:t>4/26/2016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1189602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D250CB6-F89D-4B7B-B631-8BBD8C09FA5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411518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smtClean="0"/>
              <a:t>Click to 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250CB6-F89D-4B7B-B631-8BBD8C09FA5F}" type="datetimeFigureOut">
              <a:rPr lang="en-US" smtClean="0"/>
              <a:t>4/26/2016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395575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250CB6-F89D-4B7B-B631-8BBD8C09FA5F}" type="datetimeFigureOut">
              <a:rPr lang="en-US" smtClean="0"/>
              <a:t>4/26/2016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1694818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50CB6-F89D-4B7B-B631-8BBD8C09FA5F}" type="datetimeFigureOut">
              <a:rPr lang="en-US" smtClean="0"/>
              <a:t>4/26/2016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415844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250CB6-F89D-4B7B-B631-8BBD8C09FA5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679184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smtClean="0"/>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250CB6-F89D-4B7B-B631-8BBD8C09FA5F}" type="datetimeFigureOut">
              <a:rPr lang="en-US" smtClean="0"/>
              <a:t>4/26/2016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63307-AACC-4C56-95C0-D16AC0006EBA}" type="slidenum">
              <a:rPr lang="en-US" smtClean="0"/>
              <a:t>‹#›</a:t>
            </a:fld>
            <a:endParaRPr lang="en-US"/>
          </a:p>
        </p:txBody>
      </p:sp>
    </p:spTree>
    <p:extLst>
      <p:ext uri="{BB962C8B-B14F-4D97-AF65-F5344CB8AC3E}">
        <p14:creationId xmlns:p14="http://schemas.microsoft.com/office/powerpoint/2010/main" val="414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AD250CB6-F89D-4B7B-B631-8BBD8C09FA5F}" type="datetimeFigureOut">
              <a:rPr lang="en-US" smtClean="0"/>
              <a:t>4/26/2016</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67163307-AACC-4C56-95C0-D16AC0006EBA}" type="slidenum">
              <a:rPr lang="en-US" smtClean="0"/>
              <a:t>‹#›</a:t>
            </a:fld>
            <a:endParaRPr lang="en-US"/>
          </a:p>
        </p:txBody>
      </p:sp>
    </p:spTree>
    <p:extLst>
      <p:ext uri="{BB962C8B-B14F-4D97-AF65-F5344CB8AC3E}">
        <p14:creationId xmlns:p14="http://schemas.microsoft.com/office/powerpoint/2010/main" val="18043841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1.wmf"/><Relationship Id="rId10" Type="http://schemas.openxmlformats.org/officeDocument/2006/relationships/image" Target="../media/image7.tif"/><Relationship Id="rId4" Type="http://schemas.openxmlformats.org/officeDocument/2006/relationships/oleObject" Target="../embeddings/oleObject1.bin"/><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31772" y="611493"/>
            <a:ext cx="32684793" cy="986552"/>
          </a:xfrm>
          <a:prstGeom prst="rect">
            <a:avLst/>
          </a:prstGeom>
          <a:noFill/>
          <a:ln>
            <a:noFill/>
          </a:ln>
        </p:spPr>
        <p:txBody>
          <a:bodyPr wrap="square" rtlCol="0">
            <a:spAutoFit/>
          </a:bodyPr>
          <a:lstStyle/>
          <a:p>
            <a:pPr algn="ctr"/>
            <a:r>
              <a:rPr lang="en-US" sz="5811" dirty="0">
                <a:ln w="0"/>
                <a:effectLst>
                  <a:outerShdw blurRad="38100" dist="19050" dir="2700000" algn="tl" rotWithShape="0">
                    <a:schemeClr val="dk1">
                      <a:alpha val="40000"/>
                    </a:schemeClr>
                  </a:outerShdw>
                </a:effectLst>
              </a:rPr>
              <a:t>The Fabrication of Propelling Magnetic </a:t>
            </a:r>
            <a:r>
              <a:rPr lang="en-US" sz="5811" dirty="0" err="1">
                <a:ln w="0"/>
                <a:effectLst>
                  <a:outerShdw blurRad="38100" dist="19050" dir="2700000" algn="tl" rotWithShape="0">
                    <a:schemeClr val="dk1">
                      <a:alpha val="40000"/>
                    </a:schemeClr>
                  </a:outerShdw>
                </a:effectLst>
              </a:rPr>
              <a:t>Nanomotors</a:t>
            </a:r>
            <a:endParaRPr lang="en-US" sz="5811" dirty="0">
              <a:ln w="0"/>
              <a:effectLst>
                <a:outerShdw blurRad="38100" dist="19050" dir="2700000" algn="tl" rotWithShape="0">
                  <a:schemeClr val="dk1">
                    <a:alpha val="40000"/>
                  </a:schemeClr>
                </a:outerShdw>
              </a:effectLst>
            </a:endParaRPr>
          </a:p>
        </p:txBody>
      </p:sp>
      <p:sp>
        <p:nvSpPr>
          <p:cNvPr id="5" name="Flowchart: Decision 4"/>
          <p:cNvSpPr/>
          <p:nvPr/>
        </p:nvSpPr>
        <p:spPr>
          <a:xfrm>
            <a:off x="5061857" y="1670119"/>
            <a:ext cx="29507024" cy="490011"/>
          </a:xfrm>
          <a:prstGeom prst="flowChartDecision">
            <a:avLst/>
          </a:prstGeom>
          <a:solidFill>
            <a:srgbClr val="00B0F0"/>
          </a:solidFill>
          <a:ln>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5811"/>
          </a:p>
        </p:txBody>
      </p:sp>
      <p:pic>
        <p:nvPicPr>
          <p:cNvPr id="6" name="Picture 5" descr="NAU_PrimV_CEFNS_2C.png"/>
          <p:cNvPicPr>
            <a:picLocks noChangeAspect="1"/>
          </p:cNvPicPr>
          <p:nvPr/>
        </p:nvPicPr>
        <p:blipFill>
          <a:blip r:embed="rId3" cstate="print"/>
          <a:stretch>
            <a:fillRect/>
          </a:stretch>
        </p:blipFill>
        <p:spPr>
          <a:xfrm>
            <a:off x="1101553" y="761716"/>
            <a:ext cx="2344865" cy="4293169"/>
          </a:xfrm>
          <a:prstGeom prst="rect">
            <a:avLst/>
          </a:prstGeom>
        </p:spPr>
      </p:pic>
      <p:sp>
        <p:nvSpPr>
          <p:cNvPr id="8" name="TextBox 7"/>
          <p:cNvSpPr txBox="1"/>
          <p:nvPr/>
        </p:nvSpPr>
        <p:spPr>
          <a:xfrm>
            <a:off x="4587159" y="2191112"/>
            <a:ext cx="30689430" cy="839782"/>
          </a:xfrm>
          <a:prstGeom prst="rect">
            <a:avLst/>
          </a:prstGeom>
          <a:noFill/>
        </p:spPr>
        <p:txBody>
          <a:bodyPr wrap="square" rtlCol="0">
            <a:spAutoFit/>
          </a:bodyPr>
          <a:lstStyle/>
          <a:p>
            <a:r>
              <a:rPr lang="en-US" sz="4371" dirty="0">
                <a:ln w="0"/>
                <a:effectLst>
                  <a:outerShdw blurRad="38100" dist="19050" dir="2700000" algn="tl" rotWithShape="0">
                    <a:schemeClr val="dk1">
                      <a:alpha val="40000"/>
                    </a:schemeClr>
                  </a:outerShdw>
                </a:effectLst>
              </a:rPr>
              <a:t>Program: </a:t>
            </a:r>
            <a:r>
              <a:rPr lang="en-US" sz="4371" dirty="0" smtClean="0">
                <a:ln w="0"/>
                <a:effectLst>
                  <a:outerShdw blurRad="38100" dist="19050" dir="2700000" algn="tl" rotWithShape="0">
                    <a:schemeClr val="dk1">
                      <a:alpha val="40000"/>
                    </a:schemeClr>
                  </a:outerShdw>
                </a:effectLst>
              </a:rPr>
              <a:t>HURA 			    </a:t>
            </a:r>
            <a:r>
              <a:rPr lang="en-US" sz="4857" dirty="0" smtClean="0">
                <a:ln w="0"/>
                <a:effectLst>
                  <a:outerShdw blurRad="38100" dist="19050" dir="2700000" algn="tl" rotWithShape="0">
                    <a:schemeClr val="dk1">
                      <a:alpha val="40000"/>
                    </a:schemeClr>
                  </a:outerShdw>
                </a:effectLst>
              </a:rPr>
              <a:t>Author</a:t>
            </a:r>
            <a:r>
              <a:rPr lang="en-US" sz="4857" dirty="0">
                <a:ln w="0"/>
                <a:effectLst>
                  <a:outerShdw blurRad="38100" dist="19050" dir="2700000" algn="tl" rotWithShape="0">
                    <a:schemeClr val="dk1">
                      <a:alpha val="40000"/>
                    </a:schemeClr>
                  </a:outerShdw>
                </a:effectLst>
              </a:rPr>
              <a:t>: </a:t>
            </a:r>
            <a:r>
              <a:rPr lang="en-US" sz="4857" dirty="0" smtClean="0">
                <a:ln w="0"/>
                <a:effectLst>
                  <a:outerShdw blurRad="38100" dist="19050" dir="2700000" algn="tl" rotWithShape="0">
                    <a:schemeClr val="dk1">
                      <a:alpha val="40000"/>
                    </a:schemeClr>
                  </a:outerShdw>
                </a:effectLst>
              </a:rPr>
              <a:t>Ra’Shae Esplin 		       </a:t>
            </a:r>
            <a:r>
              <a:rPr lang="en-US" sz="4371" dirty="0" smtClean="0">
                <a:ln w="0"/>
                <a:effectLst>
                  <a:outerShdw blurRad="38100" dist="19050" dir="2700000" algn="tl" rotWithShape="0">
                    <a:schemeClr val="dk1">
                      <a:alpha val="40000"/>
                    </a:schemeClr>
                  </a:outerShdw>
                </a:effectLst>
              </a:rPr>
              <a:t>Mentor</a:t>
            </a:r>
            <a:r>
              <a:rPr lang="en-US" sz="4371" dirty="0">
                <a:ln w="0"/>
                <a:effectLst>
                  <a:outerShdw blurRad="38100" dist="19050" dir="2700000" algn="tl" rotWithShape="0">
                    <a:schemeClr val="dk1">
                      <a:alpha val="40000"/>
                    </a:schemeClr>
                  </a:outerShdw>
                </a:effectLst>
              </a:rPr>
              <a:t>: Dr. John Gibbs</a:t>
            </a:r>
            <a:endParaRPr lang="en-US" sz="4857" dirty="0">
              <a:ln w="0"/>
              <a:effectLst>
                <a:outerShdw blurRad="38100" dist="19050" dir="2700000" algn="tl" rotWithShape="0">
                  <a:schemeClr val="dk1">
                    <a:alpha val="40000"/>
                  </a:schemeClr>
                </a:outerShdw>
              </a:effectLst>
            </a:endParaRPr>
          </a:p>
        </p:txBody>
      </p:sp>
      <p:sp>
        <p:nvSpPr>
          <p:cNvPr id="9" name="TextBox 8"/>
          <p:cNvSpPr txBox="1"/>
          <p:nvPr/>
        </p:nvSpPr>
        <p:spPr>
          <a:xfrm>
            <a:off x="12682443" y="3243734"/>
            <a:ext cx="14978158" cy="764953"/>
          </a:xfrm>
          <a:prstGeom prst="rect">
            <a:avLst/>
          </a:prstGeom>
          <a:noFill/>
        </p:spPr>
        <p:txBody>
          <a:bodyPr wrap="square" rtlCol="0">
            <a:spAutoFit/>
            <a:scene3d>
              <a:camera prst="perspectiveAbove"/>
              <a:lightRig rig="threePt" dir="t"/>
            </a:scene3d>
          </a:bodyPr>
          <a:lstStyle/>
          <a:p>
            <a:r>
              <a:rPr lang="en-US" sz="4371" dirty="0">
                <a:ln w="0"/>
                <a:effectLst>
                  <a:outerShdw blurRad="38100" dist="19050" dir="2700000" algn="tl" rotWithShape="0">
                    <a:schemeClr val="dk1">
                      <a:alpha val="40000"/>
                    </a:schemeClr>
                  </a:outerShdw>
                </a:effectLst>
              </a:rPr>
              <a:t>Department of Physics/Astronomy, Northern Arizona University</a:t>
            </a:r>
          </a:p>
        </p:txBody>
      </p:sp>
      <p:sp>
        <p:nvSpPr>
          <p:cNvPr id="11" name="TextBox 10"/>
          <p:cNvSpPr txBox="1"/>
          <p:nvPr/>
        </p:nvSpPr>
        <p:spPr>
          <a:xfrm>
            <a:off x="3783496" y="4797194"/>
            <a:ext cx="32666609" cy="3007233"/>
          </a:xfrm>
          <a:prstGeom prst="rect">
            <a:avLst/>
          </a:prstGeom>
          <a:noFill/>
          <a:ln>
            <a:solidFill>
              <a:schemeClr val="tx1"/>
            </a:solidFill>
          </a:ln>
        </p:spPr>
        <p:txBody>
          <a:bodyPr wrap="square" rtlCol="0">
            <a:spAutoFit/>
          </a:bodyPr>
          <a:lstStyle/>
          <a:p>
            <a:pPr algn="ctr"/>
            <a:r>
              <a:rPr lang="en-US" sz="2914" b="1" dirty="0">
                <a:solidFill>
                  <a:schemeClr val="accent5">
                    <a:lumMod val="75000"/>
                  </a:schemeClr>
                </a:solidFill>
                <a:latin typeface="Andalus" panose="02020603050405020304" pitchFamily="18" charset="-78"/>
                <a:cs typeface="Andalus" panose="02020603050405020304" pitchFamily="18" charset="-78"/>
              </a:rPr>
              <a:t> </a:t>
            </a:r>
            <a:r>
              <a:rPr lang="en-US" sz="4371" b="1" dirty="0">
                <a:solidFill>
                  <a:schemeClr val="accent5">
                    <a:lumMod val="75000"/>
                  </a:schemeClr>
                </a:solidFill>
                <a:latin typeface="Andalus" panose="02020603050405020304" pitchFamily="18" charset="-78"/>
                <a:cs typeface="Andalus" panose="02020603050405020304" pitchFamily="18" charset="-78"/>
              </a:rPr>
              <a:t>Abstract</a:t>
            </a:r>
          </a:p>
          <a:p>
            <a:r>
              <a:rPr lang="en-US" sz="2914" dirty="0">
                <a:latin typeface="Andalus" panose="02020603050405020304" pitchFamily="18" charset="-78"/>
                <a:cs typeface="Andalus" panose="02020603050405020304" pitchFamily="18" charset="-78"/>
              </a:rPr>
              <a:t> The overall goal of this project is to understand how small moving particles interact with each other on the microscopic scale. In particular, this project involves the motion of Janus particles (spherical silicon dioxide beads with a metal coating) in a liquid solution. The purpose is to observe the motional behavior of these particles using several experimental procedures; concentrated hydrogen peroxide, H</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O</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 is used as a chemical fuel due to the presence of a catalyst on the particle. The particles are then subjected to a controlled magnetic field that causes the particles to move in the same direction with respect to the magnetic field. The speed of the particles is a function of the magnetic field strength. This experimental observation holds clues to the underlying mechanism involved in motion at this scale and will help us understand why they self-assemble. The Janus particles were also subjected in a scanning electron microscope (SEM) to observe aggregation patterns. </a:t>
            </a:r>
          </a:p>
        </p:txBody>
      </p:sp>
      <p:sp>
        <p:nvSpPr>
          <p:cNvPr id="12" name="TextBox 11"/>
          <p:cNvSpPr txBox="1"/>
          <p:nvPr/>
        </p:nvSpPr>
        <p:spPr>
          <a:xfrm>
            <a:off x="1741750" y="8510833"/>
            <a:ext cx="7173649" cy="9808967"/>
          </a:xfrm>
          <a:prstGeom prst="rect">
            <a:avLst/>
          </a:prstGeom>
          <a:noFill/>
          <a:ln>
            <a:solidFill>
              <a:schemeClr val="tx1"/>
            </a:solidFill>
          </a:ln>
        </p:spPr>
        <p:txBody>
          <a:bodyPr wrap="square" rtlCol="0">
            <a:spAutoFit/>
          </a:bodyPr>
          <a:lstStyle/>
          <a:p>
            <a:pPr algn="ctr">
              <a:lnSpc>
                <a:spcPct val="150000"/>
              </a:lnSpc>
            </a:pPr>
            <a:r>
              <a:rPr lang="en-US" sz="3886" b="1" dirty="0">
                <a:solidFill>
                  <a:schemeClr val="accent5">
                    <a:lumMod val="75000"/>
                  </a:schemeClr>
                </a:solidFill>
                <a:latin typeface="Andalus" panose="02020603050405020304" pitchFamily="18" charset="-78"/>
                <a:cs typeface="Andalus" panose="02020603050405020304" pitchFamily="18" charset="-78"/>
              </a:rPr>
              <a:t>Experiment 1: Procedure </a:t>
            </a:r>
          </a:p>
          <a:p>
            <a:pPr>
              <a:lnSpc>
                <a:spcPct val="150000"/>
              </a:lnSpc>
            </a:pPr>
            <a:r>
              <a:rPr lang="en-US" sz="2914" dirty="0">
                <a:latin typeface="Andalus" panose="02020603050405020304" pitchFamily="18" charset="-78"/>
                <a:cs typeface="Andalus" panose="02020603050405020304" pitchFamily="18" charset="-78"/>
              </a:rPr>
              <a:t>Putting Janus spheres inside water with 30% concentrated hydrogen peroxide-While the reaction occurred the particles were exposed to a magnetic field and then their motion was recorded through an AmScope camera. Video data was collected for electromagnetic currents (1 amp to 6 amps) and then the velocity was measured and averaged. </a:t>
            </a:r>
            <a:endParaRPr lang="en-US" sz="2914" dirty="0" smtClean="0">
              <a:latin typeface="Andalus" panose="02020603050405020304" pitchFamily="18" charset="-78"/>
              <a:cs typeface="Andalus" panose="02020603050405020304" pitchFamily="18" charset="-78"/>
            </a:endParaRPr>
          </a:p>
          <a:p>
            <a:pPr>
              <a:lnSpc>
                <a:spcPct val="150000"/>
              </a:lnSpc>
            </a:pPr>
            <a:endParaRPr lang="en-US" sz="2914" dirty="0">
              <a:latin typeface="Andalus" panose="02020603050405020304" pitchFamily="18" charset="-78"/>
              <a:cs typeface="Andalus" panose="02020603050405020304" pitchFamily="18" charset="-78"/>
            </a:endParaRPr>
          </a:p>
          <a:p>
            <a:pPr algn="ctr">
              <a:lnSpc>
                <a:spcPct val="150000"/>
              </a:lnSpc>
            </a:pPr>
            <a:r>
              <a:rPr lang="en-US" sz="3238" b="1" dirty="0">
                <a:solidFill>
                  <a:schemeClr val="accent5">
                    <a:lumMod val="75000"/>
                  </a:schemeClr>
                </a:solidFill>
                <a:latin typeface="Andalus" panose="02020603050405020304" pitchFamily="18" charset="-78"/>
                <a:cs typeface="Andalus" panose="02020603050405020304" pitchFamily="18" charset="-78"/>
              </a:rPr>
              <a:t>Hypothesis:</a:t>
            </a:r>
          </a:p>
          <a:p>
            <a:pPr>
              <a:lnSpc>
                <a:spcPct val="150000"/>
              </a:lnSpc>
            </a:pPr>
            <a:r>
              <a:rPr lang="en-US" sz="2914" dirty="0">
                <a:latin typeface="Andalus" panose="02020603050405020304" pitchFamily="18" charset="-78"/>
                <a:cs typeface="Andalus" panose="02020603050405020304" pitchFamily="18" charset="-78"/>
              </a:rPr>
              <a:t>The particles were expected to change speed due to the interaction of the magnetic field and the bi-produces of the chemical reaction.</a:t>
            </a:r>
          </a:p>
        </p:txBody>
      </p:sp>
      <p:sp>
        <p:nvSpPr>
          <p:cNvPr id="13" name="TextBox 12"/>
          <p:cNvSpPr txBox="1"/>
          <p:nvPr/>
        </p:nvSpPr>
        <p:spPr>
          <a:xfrm>
            <a:off x="1741750" y="19026206"/>
            <a:ext cx="7173649" cy="10481652"/>
          </a:xfrm>
          <a:prstGeom prst="rect">
            <a:avLst/>
          </a:prstGeom>
          <a:noFill/>
          <a:ln>
            <a:solidFill>
              <a:schemeClr val="tx1"/>
            </a:solidFill>
          </a:ln>
        </p:spPr>
        <p:txBody>
          <a:bodyPr wrap="square" rtlCol="0">
            <a:spAutoFit/>
          </a:bodyPr>
          <a:lstStyle/>
          <a:p>
            <a:pPr algn="ctr">
              <a:lnSpc>
                <a:spcPct val="150000"/>
              </a:lnSpc>
            </a:pPr>
            <a:r>
              <a:rPr lang="en-US" sz="3886" b="1" dirty="0">
                <a:solidFill>
                  <a:schemeClr val="accent5">
                    <a:lumMod val="75000"/>
                  </a:schemeClr>
                </a:solidFill>
                <a:latin typeface="Andalus" panose="02020603050405020304" pitchFamily="18" charset="-78"/>
                <a:cs typeface="Andalus" panose="02020603050405020304" pitchFamily="18" charset="-78"/>
              </a:rPr>
              <a:t>Experiment 1: Results</a:t>
            </a:r>
          </a:p>
          <a:p>
            <a:pPr>
              <a:lnSpc>
                <a:spcPct val="150000"/>
              </a:lnSpc>
            </a:pPr>
            <a:r>
              <a:rPr lang="en-US" sz="2914" dirty="0">
                <a:latin typeface="Andalus" panose="02020603050405020304" pitchFamily="18" charset="-78"/>
                <a:cs typeface="Andalus" panose="02020603050405020304" pitchFamily="18" charset="-78"/>
              </a:rPr>
              <a:t>From the velocities calculated from the collected videos it at first looked like the particles were speeding up, but with more data collected they were in fact slowing down. The hypothesis was correct in this regard, even though there were discrepancies (wide range of velocities that could have altered the final calculated average velocity).</a:t>
            </a:r>
          </a:p>
          <a:p>
            <a:pPr>
              <a:lnSpc>
                <a:spcPct val="150000"/>
              </a:lnSpc>
            </a:pPr>
            <a:endParaRPr lang="en-US" sz="2914" dirty="0">
              <a:latin typeface="Andalus" panose="02020603050405020304" pitchFamily="18" charset="-78"/>
              <a:cs typeface="Andalus" panose="02020603050405020304" pitchFamily="18" charset="-78"/>
            </a:endParaRPr>
          </a:p>
          <a:p>
            <a:pPr algn="ctr">
              <a:lnSpc>
                <a:spcPct val="150000"/>
              </a:lnSpc>
            </a:pPr>
            <a:r>
              <a:rPr lang="en-US" sz="3238" b="1" dirty="0">
                <a:solidFill>
                  <a:schemeClr val="accent5">
                    <a:lumMod val="75000"/>
                  </a:schemeClr>
                </a:solidFill>
                <a:latin typeface="Andalus" panose="02020603050405020304" pitchFamily="18" charset="-78"/>
                <a:cs typeface="Andalus" panose="02020603050405020304" pitchFamily="18" charset="-78"/>
              </a:rPr>
              <a:t>Conclusions:</a:t>
            </a:r>
          </a:p>
          <a:p>
            <a:pPr>
              <a:lnSpc>
                <a:spcPct val="150000"/>
              </a:lnSpc>
            </a:pPr>
            <a:r>
              <a:rPr lang="en-US" sz="2914" dirty="0">
                <a:latin typeface="Andalus" panose="02020603050405020304" pitchFamily="18" charset="-78"/>
                <a:cs typeface="Andalus" panose="02020603050405020304" pitchFamily="18" charset="-78"/>
              </a:rPr>
              <a:t>The reason why these particles are slowing down could be from the Lorentz force acting on the charged fluid layer moving over the surface of the particles.</a:t>
            </a:r>
          </a:p>
        </p:txBody>
      </p:sp>
      <p:graphicFrame>
        <p:nvGraphicFramePr>
          <p:cNvPr id="14" name="Object 13"/>
          <p:cNvGraphicFramePr>
            <a:graphicFrameLocks noChangeAspect="1"/>
          </p:cNvGraphicFramePr>
          <p:nvPr>
            <p:extLst>
              <p:ext uri="{D42A27DB-BD31-4B8C-83A1-F6EECF244321}">
                <p14:modId xmlns:p14="http://schemas.microsoft.com/office/powerpoint/2010/main" val="2282790361"/>
              </p:ext>
            </p:extLst>
          </p:nvPr>
        </p:nvGraphicFramePr>
        <p:xfrm>
          <a:off x="11994595" y="8831670"/>
          <a:ext cx="4320432" cy="1530153"/>
        </p:xfrm>
        <a:graphic>
          <a:graphicData uri="http://schemas.openxmlformats.org/presentationml/2006/ole">
            <mc:AlternateContent xmlns:mc="http://schemas.openxmlformats.org/markup-compatibility/2006">
              <mc:Choice xmlns:v="urn:schemas-microsoft-com:vml" Requires="v">
                <p:oleObj spid="_x0000_s1030" name="Equation" r:id="rId4" imgW="1218960" imgH="431640" progId="Equation.3">
                  <p:embed/>
                </p:oleObj>
              </mc:Choice>
              <mc:Fallback>
                <p:oleObj name="Equation" r:id="rId4" imgW="1218960" imgH="431640" progId="Equation.3">
                  <p:embed/>
                  <p:pic>
                    <p:nvPicPr>
                      <p:cNvPr id="0" name=""/>
                      <p:cNvPicPr/>
                      <p:nvPr/>
                    </p:nvPicPr>
                    <p:blipFill>
                      <a:blip r:embed="rId5"/>
                      <a:stretch>
                        <a:fillRect/>
                      </a:stretch>
                    </p:blipFill>
                    <p:spPr>
                      <a:xfrm>
                        <a:off x="11994595" y="8831670"/>
                        <a:ext cx="4320432" cy="1530153"/>
                      </a:xfrm>
                      <a:prstGeom prst="rect">
                        <a:avLst/>
                      </a:prstGeom>
                      <a:ln>
                        <a:noFill/>
                      </a:ln>
                    </p:spPr>
                  </p:pic>
                </p:oleObj>
              </mc:Fallback>
            </mc:AlternateContent>
          </a:graphicData>
        </a:graphic>
      </p:graphicFrame>
      <p:pic>
        <p:nvPicPr>
          <p:cNvPr id="15" name="Picture 4" descr="http://www.engineeringtake.com/wp-content/uploads/2015/11/CurrentCarryingCoi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3481" y="17715554"/>
            <a:ext cx="3886338" cy="603159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47047" y="13567474"/>
            <a:ext cx="3154825" cy="4302987"/>
          </a:xfrm>
          <a:prstGeom prst="rect">
            <a:avLst/>
          </a:prstGeom>
        </p:spPr>
      </p:pic>
      <p:sp>
        <p:nvSpPr>
          <p:cNvPr id="17" name="Rectangle 16"/>
          <p:cNvSpPr/>
          <p:nvPr/>
        </p:nvSpPr>
        <p:spPr>
          <a:xfrm>
            <a:off x="9509615" y="8515110"/>
            <a:ext cx="9600320" cy="15178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11"/>
          </a:p>
        </p:txBody>
      </p:sp>
      <p:sp>
        <p:nvSpPr>
          <p:cNvPr id="18" name="TextBox 17"/>
          <p:cNvSpPr txBox="1"/>
          <p:nvPr/>
        </p:nvSpPr>
        <p:spPr>
          <a:xfrm>
            <a:off x="14817527" y="19173175"/>
            <a:ext cx="2925542" cy="3231526"/>
          </a:xfrm>
          <a:prstGeom prst="rect">
            <a:avLst/>
          </a:prstGeom>
          <a:noFill/>
          <a:ln>
            <a:solidFill>
              <a:schemeClr val="tx1"/>
            </a:solidFill>
          </a:ln>
        </p:spPr>
        <p:txBody>
          <a:bodyPr wrap="square" rtlCol="0">
            <a:spAutoFit/>
          </a:bodyPr>
          <a:lstStyle/>
          <a:p>
            <a:r>
              <a:rPr lang="en-US" sz="2914" dirty="0">
                <a:latin typeface="Andalus" panose="02020603050405020304" pitchFamily="18" charset="-78"/>
                <a:cs typeface="Andalus" panose="02020603050405020304" pitchFamily="18" charset="-78"/>
              </a:rPr>
              <a:t>An example of what the magnetic fields look like when current is running through the coils.</a:t>
            </a:r>
          </a:p>
        </p:txBody>
      </p:sp>
      <p:sp>
        <p:nvSpPr>
          <p:cNvPr id="19" name="TextBox 18"/>
          <p:cNvSpPr txBox="1"/>
          <p:nvPr/>
        </p:nvSpPr>
        <p:spPr>
          <a:xfrm>
            <a:off x="10149465" y="14367298"/>
            <a:ext cx="4150915" cy="2334613"/>
          </a:xfrm>
          <a:prstGeom prst="rect">
            <a:avLst/>
          </a:prstGeom>
          <a:noFill/>
          <a:ln>
            <a:solidFill>
              <a:schemeClr val="tx1"/>
            </a:solidFill>
          </a:ln>
        </p:spPr>
        <p:txBody>
          <a:bodyPr wrap="square" rtlCol="0">
            <a:spAutoFit/>
          </a:bodyPr>
          <a:lstStyle/>
          <a:p>
            <a:r>
              <a:rPr lang="en-US" sz="2914" b="1" dirty="0">
                <a:latin typeface="Andalus" panose="02020603050405020304" pitchFamily="18" charset="-78"/>
                <a:cs typeface="Andalus" panose="02020603050405020304" pitchFamily="18" charset="-78"/>
              </a:rPr>
              <a:t>H</a:t>
            </a:r>
            <a:r>
              <a:rPr lang="en-US" sz="2914" dirty="0">
                <a:latin typeface="Andalus" panose="02020603050405020304" pitchFamily="18" charset="-78"/>
                <a:cs typeface="Andalus" panose="02020603050405020304" pitchFamily="18" charset="-78"/>
              </a:rPr>
              <a:t> is the external field that is being applied to the system. The flow of protons will naturally respond the this force.</a:t>
            </a:r>
          </a:p>
        </p:txBody>
      </p:sp>
      <p:sp>
        <p:nvSpPr>
          <p:cNvPr id="20" name="TextBox 19"/>
          <p:cNvSpPr txBox="1"/>
          <p:nvPr/>
        </p:nvSpPr>
        <p:spPr>
          <a:xfrm>
            <a:off x="10554802" y="10521040"/>
            <a:ext cx="7200018" cy="2334613"/>
          </a:xfrm>
          <a:prstGeom prst="rect">
            <a:avLst/>
          </a:prstGeom>
          <a:noFill/>
          <a:ln>
            <a:solidFill>
              <a:schemeClr val="tx1"/>
            </a:solidFill>
          </a:ln>
        </p:spPr>
        <p:txBody>
          <a:bodyPr wrap="square" rtlCol="0">
            <a:spAutoFit/>
          </a:bodyPr>
          <a:lstStyle/>
          <a:p>
            <a:r>
              <a:rPr lang="en-US" sz="2914" b="1" dirty="0">
                <a:solidFill>
                  <a:schemeClr val="accent5">
                    <a:lumMod val="75000"/>
                  </a:schemeClr>
                </a:solidFill>
                <a:latin typeface="Andalus" panose="02020603050405020304" pitchFamily="18" charset="-78"/>
                <a:cs typeface="Andalus" panose="02020603050405020304" pitchFamily="18" charset="-78"/>
              </a:rPr>
              <a:t>Lorentz Force Law</a:t>
            </a:r>
          </a:p>
          <a:p>
            <a:r>
              <a:rPr lang="en-US" sz="2914" dirty="0">
                <a:latin typeface="Andalus" panose="02020603050405020304" pitchFamily="18" charset="-78"/>
                <a:cs typeface="Andalus" panose="02020603050405020304" pitchFamily="18" charset="-78"/>
              </a:rPr>
              <a:t>The above equation defines the force that is being applied to the charged fluid layer on the particles, where </a:t>
            </a:r>
            <a:r>
              <a:rPr lang="el-GR" sz="2914" i="1" dirty="0">
                <a:latin typeface="Cambria Math" panose="02040503050406030204" pitchFamily="18" charset="0"/>
                <a:ea typeface="Cambria Math" panose="02040503050406030204" pitchFamily="18" charset="0"/>
                <a:cs typeface="Andalus" panose="02020603050405020304" pitchFamily="18" charset="-78"/>
              </a:rPr>
              <a:t>θ</a:t>
            </a:r>
            <a:r>
              <a:rPr lang="en-US" sz="2914" dirty="0">
                <a:latin typeface="Andalus" panose="02020603050405020304" pitchFamily="18" charset="-78"/>
                <a:cs typeface="Andalus" panose="02020603050405020304" pitchFamily="18" charset="-78"/>
              </a:rPr>
              <a:t> is the angle between the field and the particle’s motion direction.</a:t>
            </a:r>
          </a:p>
        </p:txBody>
      </p:sp>
      <p:graphicFrame>
        <p:nvGraphicFramePr>
          <p:cNvPr id="21" name="Table 20"/>
          <p:cNvGraphicFramePr>
            <a:graphicFrameLocks noGrp="1"/>
          </p:cNvGraphicFramePr>
          <p:nvPr>
            <p:extLst>
              <p:ext uri="{D42A27DB-BD31-4B8C-83A1-F6EECF244321}">
                <p14:modId xmlns:p14="http://schemas.microsoft.com/office/powerpoint/2010/main" val="264488500"/>
              </p:ext>
            </p:extLst>
          </p:nvPr>
        </p:nvGraphicFramePr>
        <p:xfrm>
          <a:off x="9509614" y="23975336"/>
          <a:ext cx="5784434" cy="6226052"/>
        </p:xfrm>
        <a:graphic>
          <a:graphicData uri="http://schemas.openxmlformats.org/drawingml/2006/table">
            <a:tbl>
              <a:tblPr firstRow="1" bandRow="1">
                <a:tableStyleId>{2D5ABB26-0587-4C30-8999-92F81FD0307C}</a:tableStyleId>
              </a:tblPr>
              <a:tblGrid>
                <a:gridCol w="2892217">
                  <a:extLst>
                    <a:ext uri="{9D8B030D-6E8A-4147-A177-3AD203B41FA5}">
                      <a16:colId xmlns:a16="http://schemas.microsoft.com/office/drawing/2014/main" xmlns="" val="20000"/>
                    </a:ext>
                  </a:extLst>
                </a:gridCol>
                <a:gridCol w="2892217">
                  <a:extLst>
                    <a:ext uri="{9D8B030D-6E8A-4147-A177-3AD203B41FA5}">
                      <a16:colId xmlns:a16="http://schemas.microsoft.com/office/drawing/2014/main" xmlns="" val="20001"/>
                    </a:ext>
                  </a:extLst>
                </a:gridCol>
              </a:tblGrid>
              <a:tr h="1060994">
                <a:tc>
                  <a:txBody>
                    <a:bodyPr/>
                    <a:lstStyle/>
                    <a:p>
                      <a:pPr algn="ctr"/>
                      <a:r>
                        <a:rPr lang="en-US" sz="3200" dirty="0">
                          <a:solidFill>
                            <a:schemeClr val="tx1"/>
                          </a:solidFill>
                        </a:rPr>
                        <a:t>Current (amps)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389120" rtl="0" eaLnBrk="1" fontAlgn="auto" latinLnBrk="0" hangingPunct="1">
                        <a:lnSpc>
                          <a:spcPct val="100000"/>
                        </a:lnSpc>
                        <a:spcBef>
                          <a:spcPts val="0"/>
                        </a:spcBef>
                        <a:spcAft>
                          <a:spcPts val="0"/>
                        </a:spcAft>
                        <a:buClrTx/>
                        <a:buSzTx/>
                        <a:buFontTx/>
                        <a:buNone/>
                        <a:tabLst/>
                        <a:defRPr/>
                      </a:pPr>
                      <a:r>
                        <a:rPr lang="en-US" sz="3200" dirty="0">
                          <a:solidFill>
                            <a:schemeClr val="tx1"/>
                          </a:solidFill>
                        </a:rPr>
                        <a:t>Average Velocities (m/s)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860843">
                <a:tc>
                  <a:txBody>
                    <a:bodyPr/>
                    <a:lstStyle/>
                    <a:p>
                      <a:pPr algn="ctr"/>
                      <a:r>
                        <a:rPr lang="en-US" sz="3200" dirty="0">
                          <a:solidFill>
                            <a:schemeClr val="tx1"/>
                          </a:solidFill>
                        </a:rPr>
                        <a:t>1 amps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a:solidFill>
                            <a:schemeClr val="tx1"/>
                          </a:solidFill>
                        </a:rPr>
                        <a:t>4.53</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860843">
                <a:tc>
                  <a:txBody>
                    <a:bodyPr/>
                    <a:lstStyle/>
                    <a:p>
                      <a:pPr algn="ctr"/>
                      <a:r>
                        <a:rPr lang="en-US" sz="3200" dirty="0">
                          <a:solidFill>
                            <a:schemeClr val="tx1"/>
                          </a:solidFill>
                        </a:rPr>
                        <a:t>2 amps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a:solidFill>
                            <a:schemeClr val="tx1"/>
                          </a:solidFill>
                        </a:rPr>
                        <a:t>5.11</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860843">
                <a:tc>
                  <a:txBody>
                    <a:bodyPr/>
                    <a:lstStyle/>
                    <a:p>
                      <a:pPr algn="ctr"/>
                      <a:r>
                        <a:rPr lang="en-US" sz="3200" dirty="0">
                          <a:solidFill>
                            <a:schemeClr val="tx1"/>
                          </a:solidFill>
                        </a:rPr>
                        <a:t>3 amps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a:solidFill>
                            <a:schemeClr val="tx1"/>
                          </a:solidFill>
                        </a:rPr>
                        <a:t>7.95</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860843">
                <a:tc>
                  <a:txBody>
                    <a:bodyPr/>
                    <a:lstStyle/>
                    <a:p>
                      <a:pPr algn="ctr"/>
                      <a:r>
                        <a:rPr lang="en-US" sz="3200" dirty="0">
                          <a:solidFill>
                            <a:schemeClr val="tx1"/>
                          </a:solidFill>
                        </a:rPr>
                        <a:t>4</a:t>
                      </a:r>
                      <a:r>
                        <a:rPr lang="en-US" sz="3200" baseline="0" dirty="0">
                          <a:solidFill>
                            <a:schemeClr val="tx1"/>
                          </a:solidFill>
                        </a:rPr>
                        <a:t> amps</a:t>
                      </a:r>
                      <a:endParaRPr lang="en-US" sz="3200" dirty="0">
                        <a:solidFill>
                          <a:schemeClr val="tx1"/>
                        </a:solidFill>
                      </a:endParaRP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a:solidFill>
                            <a:schemeClr val="tx1"/>
                          </a:solidFill>
                        </a:rPr>
                        <a:t>8.47</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860843">
                <a:tc>
                  <a:txBody>
                    <a:bodyPr/>
                    <a:lstStyle/>
                    <a:p>
                      <a:pPr algn="ctr"/>
                      <a:r>
                        <a:rPr lang="en-US" sz="3200" dirty="0">
                          <a:solidFill>
                            <a:schemeClr val="tx1"/>
                          </a:solidFill>
                        </a:rPr>
                        <a:t>5 amps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a:solidFill>
                            <a:schemeClr val="tx1"/>
                          </a:solidFill>
                        </a:rPr>
                        <a:t>6.79</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860843">
                <a:tc>
                  <a:txBody>
                    <a:bodyPr/>
                    <a:lstStyle/>
                    <a:p>
                      <a:pPr algn="ctr"/>
                      <a:r>
                        <a:rPr lang="en-US" sz="3200" dirty="0">
                          <a:solidFill>
                            <a:schemeClr val="tx1"/>
                          </a:solidFill>
                        </a:rPr>
                        <a:t>6 amps</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a:solidFill>
                            <a:schemeClr val="tx1"/>
                          </a:solidFill>
                        </a:rPr>
                        <a:t>6.35</a:t>
                      </a:r>
                    </a:p>
                  </a:txBody>
                  <a:tcPr marL="74023" marR="74023" marT="37011" marB="37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22" name="TextBox 21"/>
          <p:cNvSpPr txBox="1"/>
          <p:nvPr/>
        </p:nvSpPr>
        <p:spPr>
          <a:xfrm>
            <a:off x="15467700" y="23952596"/>
            <a:ext cx="3701143" cy="5922262"/>
          </a:xfrm>
          <a:prstGeom prst="rect">
            <a:avLst/>
          </a:prstGeom>
          <a:noFill/>
          <a:ln>
            <a:solidFill>
              <a:schemeClr val="tx1"/>
            </a:solidFill>
          </a:ln>
        </p:spPr>
        <p:txBody>
          <a:bodyPr wrap="square" rtlCol="0">
            <a:spAutoFit/>
          </a:bodyPr>
          <a:lstStyle/>
          <a:p>
            <a:r>
              <a:rPr lang="en-US" sz="2914" b="1" dirty="0">
                <a:solidFill>
                  <a:schemeClr val="accent5">
                    <a:lumMod val="75000"/>
                  </a:schemeClr>
                </a:solidFill>
                <a:latin typeface="Andalus" panose="02020603050405020304" pitchFamily="18" charset="-78"/>
                <a:cs typeface="Andalus" panose="02020603050405020304" pitchFamily="18" charset="-78"/>
              </a:rPr>
              <a:t>Table 1:</a:t>
            </a:r>
          </a:p>
          <a:p>
            <a:r>
              <a:rPr lang="en-US" sz="2914" dirty="0">
                <a:latin typeface="Andalus" panose="02020603050405020304" pitchFamily="18" charset="-78"/>
                <a:cs typeface="Andalus" panose="02020603050405020304" pitchFamily="18" charset="-78"/>
              </a:rPr>
              <a:t>At first the velocities looked to be slowing down then there was a “jump”. This discrepancy may be due to the particles being too close to the bubbles, which can speed them up. After that though, the particles were slowing down again.</a:t>
            </a:r>
          </a:p>
        </p:txBody>
      </p:sp>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59904" y="9698773"/>
            <a:ext cx="3960008" cy="2970006"/>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194379" y="9698773"/>
            <a:ext cx="3907135" cy="2930352"/>
          </a:xfrm>
          <a:prstGeom prst="rect">
            <a:avLst/>
          </a:prstGeom>
        </p:spPr>
      </p:pic>
      <p:sp>
        <p:nvSpPr>
          <p:cNvPr id="25" name="TextBox 24"/>
          <p:cNvSpPr txBox="1"/>
          <p:nvPr/>
        </p:nvSpPr>
        <p:spPr>
          <a:xfrm>
            <a:off x="21802567" y="8693254"/>
            <a:ext cx="5374703" cy="764953"/>
          </a:xfrm>
          <a:prstGeom prst="rect">
            <a:avLst/>
          </a:prstGeom>
          <a:noFill/>
        </p:spPr>
        <p:txBody>
          <a:bodyPr wrap="square" rtlCol="0">
            <a:spAutoFit/>
          </a:bodyPr>
          <a:lstStyle/>
          <a:p>
            <a:pPr algn="ctr"/>
            <a:r>
              <a:rPr lang="en-US" sz="4371" b="1" dirty="0">
                <a:solidFill>
                  <a:schemeClr val="accent5">
                    <a:lumMod val="75000"/>
                  </a:schemeClr>
                </a:solidFill>
                <a:latin typeface="Andalus" panose="02020603050405020304" pitchFamily="18" charset="-78"/>
                <a:cs typeface="Andalus" panose="02020603050405020304" pitchFamily="18" charset="-78"/>
              </a:rPr>
              <a:t>SEM IMAGES</a:t>
            </a:r>
          </a:p>
        </p:txBody>
      </p:sp>
      <p:sp>
        <p:nvSpPr>
          <p:cNvPr id="26" name="TextBox 25"/>
          <p:cNvSpPr txBox="1"/>
          <p:nvPr/>
        </p:nvSpPr>
        <p:spPr>
          <a:xfrm>
            <a:off x="25065131" y="12771340"/>
            <a:ext cx="4439509" cy="989245"/>
          </a:xfrm>
          <a:prstGeom prst="rect">
            <a:avLst/>
          </a:prstGeom>
          <a:noFill/>
          <a:ln>
            <a:solidFill>
              <a:schemeClr val="tx1"/>
            </a:solidFill>
          </a:ln>
        </p:spPr>
        <p:txBody>
          <a:bodyPr wrap="square" rtlCol="0">
            <a:spAutoFit/>
          </a:bodyPr>
          <a:lstStyle/>
          <a:p>
            <a:r>
              <a:rPr lang="en-US" sz="2914" dirty="0">
                <a:latin typeface="Andalus" panose="02020603050405020304" pitchFamily="18" charset="-78"/>
                <a:cs typeface="Andalus" panose="02020603050405020304" pitchFamily="18" charset="-78"/>
              </a:rPr>
              <a:t>(b) Silicon dioxide with nickel and H</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O</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 </a:t>
            </a:r>
          </a:p>
        </p:txBody>
      </p:sp>
      <p:sp>
        <p:nvSpPr>
          <p:cNvPr id="27" name="TextBox 26"/>
          <p:cNvSpPr txBox="1"/>
          <p:nvPr/>
        </p:nvSpPr>
        <p:spPr>
          <a:xfrm>
            <a:off x="19816132" y="12714058"/>
            <a:ext cx="4637479" cy="989245"/>
          </a:xfrm>
          <a:prstGeom prst="rect">
            <a:avLst/>
          </a:prstGeom>
          <a:noFill/>
          <a:ln>
            <a:solidFill>
              <a:schemeClr val="tx1"/>
            </a:solidFill>
          </a:ln>
        </p:spPr>
        <p:txBody>
          <a:bodyPr wrap="square" rtlCol="0">
            <a:spAutoFit/>
          </a:bodyPr>
          <a:lstStyle/>
          <a:p>
            <a:r>
              <a:rPr lang="en-US" sz="2914" dirty="0">
                <a:latin typeface="Andalus" panose="02020603050405020304" pitchFamily="18" charset="-78"/>
                <a:cs typeface="Andalus" panose="02020603050405020304" pitchFamily="18" charset="-78"/>
              </a:rPr>
              <a:t>(a) Silicon dioxide and nickel; showing deformation.</a:t>
            </a:r>
          </a:p>
        </p:txBody>
      </p:sp>
      <p:pic>
        <p:nvPicPr>
          <p:cNvPr id="28" name="Picture 27"/>
          <p:cNvPicPr>
            <a:picLocks noChangeAspect="1"/>
          </p:cNvPicPr>
          <p:nvPr/>
        </p:nvPicPr>
        <p:blipFill rotWithShape="1">
          <a:blip r:embed="rId10">
            <a:extLst>
              <a:ext uri="{28A0092B-C50C-407E-A947-70E740481C1C}">
                <a14:useLocalDpi xmlns:a14="http://schemas.microsoft.com/office/drawing/2010/main" val="0"/>
              </a:ext>
            </a:extLst>
          </a:blip>
          <a:srcRect l="29250" t="45876" r="48783" b="29494"/>
          <a:stretch/>
        </p:blipFill>
        <p:spPr>
          <a:xfrm>
            <a:off x="25392798" y="18693592"/>
            <a:ext cx="3810685" cy="3204439"/>
          </a:xfrm>
          <a:prstGeom prst="rect">
            <a:avLst/>
          </a:prstGeom>
        </p:spPr>
      </p:pic>
      <p:pic>
        <p:nvPicPr>
          <p:cNvPr id="29" name="Picture 2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074093" y="13892370"/>
            <a:ext cx="4296659" cy="3222495"/>
          </a:xfrm>
          <a:prstGeom prst="rect">
            <a:avLst/>
          </a:prstGeom>
        </p:spPr>
      </p:pic>
      <p:sp>
        <p:nvSpPr>
          <p:cNvPr id="30" name="TextBox 29"/>
          <p:cNvSpPr txBox="1"/>
          <p:nvPr/>
        </p:nvSpPr>
        <p:spPr>
          <a:xfrm>
            <a:off x="19832186" y="17240114"/>
            <a:ext cx="4621425" cy="989245"/>
          </a:xfrm>
          <a:prstGeom prst="rect">
            <a:avLst/>
          </a:prstGeom>
          <a:noFill/>
          <a:ln>
            <a:solidFill>
              <a:schemeClr val="tx1"/>
            </a:solidFill>
          </a:ln>
        </p:spPr>
        <p:txBody>
          <a:bodyPr wrap="square" rtlCol="0">
            <a:spAutoFit/>
          </a:bodyPr>
          <a:lstStyle/>
          <a:p>
            <a:r>
              <a:rPr lang="en-US" sz="2914" dirty="0">
                <a:latin typeface="Andalus" panose="02020603050405020304" pitchFamily="18" charset="-78"/>
                <a:cs typeface="Andalus" panose="02020603050405020304" pitchFamily="18" charset="-78"/>
              </a:rPr>
              <a:t>(c) Magnetized magnetic material (Ni) with H</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O</a:t>
            </a:r>
            <a:r>
              <a:rPr lang="en-US" sz="2914" baseline="-25000" dirty="0">
                <a:latin typeface="Andalus" panose="02020603050405020304" pitchFamily="18" charset="-78"/>
                <a:cs typeface="Andalus" panose="02020603050405020304" pitchFamily="18" charset="-78"/>
              </a:rPr>
              <a:t>2</a:t>
            </a:r>
          </a:p>
        </p:txBody>
      </p:sp>
      <p:sp>
        <p:nvSpPr>
          <p:cNvPr id="31" name="TextBox 30"/>
          <p:cNvSpPr txBox="1"/>
          <p:nvPr/>
        </p:nvSpPr>
        <p:spPr>
          <a:xfrm>
            <a:off x="25065131" y="17551323"/>
            <a:ext cx="4439509" cy="989245"/>
          </a:xfrm>
          <a:prstGeom prst="rect">
            <a:avLst/>
          </a:prstGeom>
          <a:noFill/>
          <a:ln>
            <a:solidFill>
              <a:schemeClr val="tx1"/>
            </a:solidFill>
          </a:ln>
        </p:spPr>
        <p:txBody>
          <a:bodyPr wrap="square" rtlCol="0">
            <a:spAutoFit/>
          </a:bodyPr>
          <a:lstStyle/>
          <a:p>
            <a:r>
              <a:rPr lang="en-US" sz="2914" dirty="0">
                <a:latin typeface="Andalus" panose="02020603050405020304" pitchFamily="18" charset="-78"/>
                <a:cs typeface="Andalus" panose="02020603050405020304" pitchFamily="18" charset="-78"/>
              </a:rPr>
              <a:t>(d) Non-magnetic material (platinum) with H</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O</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a:t>
            </a:r>
          </a:p>
        </p:txBody>
      </p:sp>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785991" y="13793933"/>
            <a:ext cx="4798358" cy="3598770"/>
          </a:xfrm>
          <a:prstGeom prst="rect">
            <a:avLst/>
          </a:prstGeom>
        </p:spPr>
      </p:pic>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807642" y="18539954"/>
            <a:ext cx="4829562" cy="3622172"/>
          </a:xfrm>
          <a:prstGeom prst="rect">
            <a:avLst/>
          </a:prstGeom>
        </p:spPr>
      </p:pic>
      <p:sp>
        <p:nvSpPr>
          <p:cNvPr id="34" name="TextBox 33"/>
          <p:cNvSpPr txBox="1"/>
          <p:nvPr/>
        </p:nvSpPr>
        <p:spPr>
          <a:xfrm>
            <a:off x="19868493" y="22395300"/>
            <a:ext cx="4621425" cy="989245"/>
          </a:xfrm>
          <a:prstGeom prst="rect">
            <a:avLst/>
          </a:prstGeom>
          <a:noFill/>
          <a:ln>
            <a:solidFill>
              <a:schemeClr val="tx1"/>
            </a:solidFill>
          </a:ln>
        </p:spPr>
        <p:txBody>
          <a:bodyPr wrap="square" rtlCol="0">
            <a:spAutoFit/>
          </a:bodyPr>
          <a:lstStyle/>
          <a:p>
            <a:r>
              <a:rPr lang="en-US" sz="2914" dirty="0"/>
              <a:t>(e) Non-magnetic material (platinum).</a:t>
            </a:r>
          </a:p>
        </p:txBody>
      </p:sp>
      <p:cxnSp>
        <p:nvCxnSpPr>
          <p:cNvPr id="35" name="Straight Arrow Connector 34"/>
          <p:cNvCxnSpPr/>
          <p:nvPr/>
        </p:nvCxnSpPr>
        <p:spPr>
          <a:xfrm flipV="1">
            <a:off x="25942567" y="19834800"/>
            <a:ext cx="0" cy="9938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5678281" y="20794257"/>
            <a:ext cx="1132079" cy="640496"/>
          </a:xfrm>
          <a:prstGeom prst="rect">
            <a:avLst/>
          </a:prstGeom>
          <a:noFill/>
        </p:spPr>
        <p:txBody>
          <a:bodyPr wrap="square" rtlCol="0">
            <a:spAutoFit/>
          </a:bodyPr>
          <a:lstStyle/>
          <a:p>
            <a:r>
              <a:rPr lang="en-US" sz="3562" dirty="0">
                <a:solidFill>
                  <a:schemeClr val="bg1"/>
                </a:solidFill>
              </a:rPr>
              <a:t>Ni</a:t>
            </a:r>
          </a:p>
        </p:txBody>
      </p:sp>
      <p:cxnSp>
        <p:nvCxnSpPr>
          <p:cNvPr id="37" name="Straight Arrow Connector 36"/>
          <p:cNvCxnSpPr/>
          <p:nvPr/>
        </p:nvCxnSpPr>
        <p:spPr>
          <a:xfrm flipH="1">
            <a:off x="26724279" y="19147329"/>
            <a:ext cx="775861" cy="31009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7553013" y="18835795"/>
            <a:ext cx="973459" cy="540789"/>
          </a:xfrm>
          <a:prstGeom prst="rect">
            <a:avLst/>
          </a:prstGeom>
          <a:noFill/>
        </p:spPr>
        <p:txBody>
          <a:bodyPr wrap="square" rtlCol="0">
            <a:spAutoFit/>
          </a:bodyPr>
          <a:lstStyle/>
          <a:p>
            <a:r>
              <a:rPr lang="en-US" sz="2800" dirty="0" smtClean="0">
                <a:solidFill>
                  <a:schemeClr val="accent4"/>
                </a:solidFill>
              </a:rPr>
              <a:t>SiO</a:t>
            </a:r>
            <a:r>
              <a:rPr lang="en-US" sz="2800" baseline="-25000" dirty="0" smtClean="0">
                <a:solidFill>
                  <a:schemeClr val="accent4"/>
                </a:solidFill>
              </a:rPr>
              <a:t>2</a:t>
            </a:r>
            <a:endParaRPr lang="en-US" sz="2800" dirty="0">
              <a:solidFill>
                <a:schemeClr val="accent4"/>
              </a:solidFill>
            </a:endParaRPr>
          </a:p>
        </p:txBody>
      </p:sp>
      <p:sp>
        <p:nvSpPr>
          <p:cNvPr id="39" name="TextBox 38"/>
          <p:cNvSpPr txBox="1"/>
          <p:nvPr/>
        </p:nvSpPr>
        <p:spPr>
          <a:xfrm>
            <a:off x="25065131" y="22056651"/>
            <a:ext cx="4439509" cy="1437701"/>
          </a:xfrm>
          <a:prstGeom prst="rect">
            <a:avLst/>
          </a:prstGeom>
          <a:noFill/>
          <a:ln>
            <a:solidFill>
              <a:schemeClr val="tx1"/>
            </a:solidFill>
          </a:ln>
        </p:spPr>
        <p:txBody>
          <a:bodyPr wrap="square" rtlCol="0">
            <a:spAutoFit/>
          </a:bodyPr>
          <a:lstStyle/>
          <a:p>
            <a:r>
              <a:rPr lang="en-US" sz="2914" dirty="0"/>
              <a:t>(f) The separate parts of the particles can be resolved here Ni &amp; </a:t>
            </a:r>
            <a:r>
              <a:rPr lang="en-US" sz="2914" dirty="0" smtClean="0"/>
              <a:t>SiO</a:t>
            </a:r>
            <a:r>
              <a:rPr lang="en-US" sz="2914" baseline="-25000" dirty="0" smtClean="0"/>
              <a:t>2</a:t>
            </a:r>
            <a:r>
              <a:rPr lang="en-US" sz="2914" dirty="0" smtClean="0"/>
              <a:t> .</a:t>
            </a:r>
            <a:endParaRPr lang="en-US" sz="2914" dirty="0"/>
          </a:p>
        </p:txBody>
      </p:sp>
      <p:sp>
        <p:nvSpPr>
          <p:cNvPr id="40" name="Rectangle 39"/>
          <p:cNvSpPr/>
          <p:nvPr/>
        </p:nvSpPr>
        <p:spPr>
          <a:xfrm>
            <a:off x="19401010" y="8508197"/>
            <a:ext cx="10500181" cy="15185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11"/>
          </a:p>
        </p:txBody>
      </p:sp>
      <p:sp>
        <p:nvSpPr>
          <p:cNvPr id="41" name="TextBox 40"/>
          <p:cNvSpPr txBox="1"/>
          <p:nvPr/>
        </p:nvSpPr>
        <p:spPr>
          <a:xfrm>
            <a:off x="30512711" y="8508197"/>
            <a:ext cx="7846404" cy="7043467"/>
          </a:xfrm>
          <a:prstGeom prst="rect">
            <a:avLst/>
          </a:prstGeom>
          <a:noFill/>
          <a:ln>
            <a:solidFill>
              <a:schemeClr val="tx1"/>
            </a:solidFill>
          </a:ln>
        </p:spPr>
        <p:txBody>
          <a:bodyPr wrap="square" rtlCol="0">
            <a:spAutoFit/>
          </a:bodyPr>
          <a:lstStyle/>
          <a:p>
            <a:pPr algn="ctr">
              <a:lnSpc>
                <a:spcPct val="150000"/>
              </a:lnSpc>
            </a:pPr>
            <a:r>
              <a:rPr lang="en-US" sz="3886" b="1" dirty="0">
                <a:solidFill>
                  <a:schemeClr val="accent5">
                    <a:lumMod val="75000"/>
                  </a:schemeClr>
                </a:solidFill>
                <a:latin typeface="Andalus" panose="02020603050405020304" pitchFamily="18" charset="-78"/>
                <a:cs typeface="Andalus" panose="02020603050405020304" pitchFamily="18" charset="-78"/>
              </a:rPr>
              <a:t>Experiment 2: </a:t>
            </a:r>
            <a:r>
              <a:rPr lang="en-US" sz="3886" b="1" dirty="0">
                <a:latin typeface="Andalus" panose="02020603050405020304" pitchFamily="18" charset="-78"/>
                <a:cs typeface="Andalus" panose="02020603050405020304" pitchFamily="18" charset="-78"/>
              </a:rPr>
              <a:t> </a:t>
            </a:r>
          </a:p>
          <a:p>
            <a:pPr>
              <a:lnSpc>
                <a:spcPct val="150000"/>
              </a:lnSpc>
            </a:pPr>
            <a:r>
              <a:rPr lang="en-US" sz="2914" dirty="0">
                <a:latin typeface="Andalus" panose="02020603050405020304" pitchFamily="18" charset="-78"/>
                <a:cs typeface="Andalus" panose="02020603050405020304" pitchFamily="18" charset="-78"/>
              </a:rPr>
              <a:t>SEM: Scanning Electron Microscope; provided by the NAU Imaging and Histology Core Facility.</a:t>
            </a:r>
          </a:p>
          <a:p>
            <a:pPr>
              <a:lnSpc>
                <a:spcPct val="150000"/>
              </a:lnSpc>
            </a:pPr>
            <a:r>
              <a:rPr lang="en-US" sz="2914" dirty="0">
                <a:latin typeface="Andalus" panose="02020603050405020304" pitchFamily="18" charset="-78"/>
                <a:cs typeface="Andalus" panose="02020603050405020304" pitchFamily="18" charset="-78"/>
              </a:rPr>
              <a:t>(1) Image of magnetic material (Ni) in water and with H</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O</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 (hydrogen peroxide).</a:t>
            </a:r>
          </a:p>
          <a:p>
            <a:pPr>
              <a:lnSpc>
                <a:spcPct val="150000"/>
              </a:lnSpc>
            </a:pPr>
            <a:r>
              <a:rPr lang="en-US" sz="2914" dirty="0">
                <a:latin typeface="Andalus" panose="02020603050405020304" pitchFamily="18" charset="-78"/>
                <a:cs typeface="Andalus" panose="02020603050405020304" pitchFamily="18" charset="-78"/>
              </a:rPr>
              <a:t>(2) Image of magnetized particle aggregation after being exposed to a 0.5 T magnet before being dried.</a:t>
            </a:r>
          </a:p>
          <a:p>
            <a:pPr>
              <a:lnSpc>
                <a:spcPct val="150000"/>
              </a:lnSpc>
            </a:pPr>
            <a:r>
              <a:rPr lang="en-US" sz="2914" dirty="0">
                <a:latin typeface="Andalus" panose="02020603050405020304" pitchFamily="18" charset="-78"/>
                <a:cs typeface="Andalus" panose="02020603050405020304" pitchFamily="18" charset="-78"/>
              </a:rPr>
              <a:t>(3) Non-magnetic (Pt) particle aggregation in water and with H</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O</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a:t>
            </a:r>
          </a:p>
        </p:txBody>
      </p:sp>
      <p:sp>
        <p:nvSpPr>
          <p:cNvPr id="42" name="TextBox 41"/>
          <p:cNvSpPr txBox="1"/>
          <p:nvPr/>
        </p:nvSpPr>
        <p:spPr>
          <a:xfrm>
            <a:off x="30529287" y="16116940"/>
            <a:ext cx="7829828" cy="9734203"/>
          </a:xfrm>
          <a:prstGeom prst="rect">
            <a:avLst/>
          </a:prstGeom>
          <a:noFill/>
          <a:ln>
            <a:solidFill>
              <a:schemeClr val="tx1"/>
            </a:solidFill>
          </a:ln>
        </p:spPr>
        <p:txBody>
          <a:bodyPr wrap="square" rtlCol="0">
            <a:spAutoFit/>
          </a:bodyPr>
          <a:lstStyle/>
          <a:p>
            <a:pPr algn="ctr">
              <a:lnSpc>
                <a:spcPct val="150000"/>
              </a:lnSpc>
            </a:pPr>
            <a:r>
              <a:rPr lang="en-US" sz="3886" b="1" dirty="0">
                <a:solidFill>
                  <a:schemeClr val="accent5">
                    <a:lumMod val="75000"/>
                  </a:schemeClr>
                </a:solidFill>
                <a:latin typeface="Andalus" panose="02020603050405020304" pitchFamily="18" charset="-78"/>
                <a:cs typeface="Andalus" panose="02020603050405020304" pitchFamily="18" charset="-78"/>
              </a:rPr>
              <a:t>Experiment 2: Results</a:t>
            </a:r>
          </a:p>
          <a:p>
            <a:pPr>
              <a:lnSpc>
                <a:spcPct val="150000"/>
              </a:lnSpc>
            </a:pPr>
            <a:r>
              <a:rPr lang="en-US" sz="2914" dirty="0">
                <a:latin typeface="Andalus" panose="02020603050405020304" pitchFamily="18" charset="-78"/>
                <a:cs typeface="Andalus" panose="02020603050405020304" pitchFamily="18" charset="-78"/>
              </a:rPr>
              <a:t>Images were taken to show the particles’ aggregation behavior. Some looked to be deformed in (a) and (b), which may have been due to them sitting too long in pure water. To fix this, the samples had to be prepared on the day of imaging.</a:t>
            </a:r>
          </a:p>
          <a:p>
            <a:pPr>
              <a:lnSpc>
                <a:spcPct val="150000"/>
              </a:lnSpc>
            </a:pPr>
            <a:r>
              <a:rPr lang="en-US" sz="2914" dirty="0">
                <a:latin typeface="Andalus" panose="02020603050405020304" pitchFamily="18" charset="-78"/>
                <a:cs typeface="Andalus" panose="02020603050405020304" pitchFamily="18" charset="-78"/>
              </a:rPr>
              <a:t>In images (f) and (b), the separation of the particles can clearly be seen. There is a metal cap (the lighter area), usually Ni, that encompasses half of the glass bead SiO</a:t>
            </a:r>
            <a:r>
              <a:rPr lang="en-US" sz="2914" baseline="-25000" dirty="0">
                <a:latin typeface="Andalus" panose="02020603050405020304" pitchFamily="18" charset="-78"/>
                <a:cs typeface="Andalus" panose="02020603050405020304" pitchFamily="18" charset="-78"/>
              </a:rPr>
              <a:t>2</a:t>
            </a:r>
            <a:r>
              <a:rPr lang="en-US" sz="2914" dirty="0">
                <a:latin typeface="Andalus" panose="02020603050405020304" pitchFamily="18" charset="-78"/>
                <a:cs typeface="Andalus" panose="02020603050405020304" pitchFamily="18" charset="-78"/>
              </a:rPr>
              <a:t> (darker area). </a:t>
            </a:r>
          </a:p>
          <a:p>
            <a:pPr>
              <a:lnSpc>
                <a:spcPct val="150000"/>
              </a:lnSpc>
            </a:pPr>
            <a:r>
              <a:rPr lang="en-US" sz="2914" dirty="0">
                <a:latin typeface="Andalus" panose="02020603050405020304" pitchFamily="18" charset="-78"/>
                <a:cs typeface="Andalus" panose="02020603050405020304" pitchFamily="18" charset="-78"/>
              </a:rPr>
              <a:t>Images (c) and (d) show the particles aggregated, but this could be due from the manufacturing process.</a:t>
            </a:r>
          </a:p>
        </p:txBody>
      </p:sp>
      <p:sp>
        <p:nvSpPr>
          <p:cNvPr id="43" name="TextBox 42"/>
          <p:cNvSpPr txBox="1"/>
          <p:nvPr/>
        </p:nvSpPr>
        <p:spPr>
          <a:xfrm>
            <a:off x="19401009" y="23907516"/>
            <a:ext cx="10500181" cy="6021970"/>
          </a:xfrm>
          <a:prstGeom prst="rect">
            <a:avLst/>
          </a:prstGeom>
          <a:noFill/>
          <a:ln>
            <a:solidFill>
              <a:schemeClr val="tx1"/>
            </a:solidFill>
          </a:ln>
        </p:spPr>
        <p:txBody>
          <a:bodyPr wrap="square" rtlCol="0">
            <a:spAutoFit/>
          </a:bodyPr>
          <a:lstStyle/>
          <a:p>
            <a:r>
              <a:rPr lang="en-US" sz="3890" b="1" dirty="0">
                <a:solidFill>
                  <a:schemeClr val="accent5">
                    <a:lumMod val="75000"/>
                  </a:schemeClr>
                </a:solidFill>
                <a:latin typeface="Andalus" panose="02020603050405020304" pitchFamily="18" charset="-78"/>
                <a:cs typeface="Andalus" panose="02020603050405020304" pitchFamily="18" charset="-78"/>
              </a:rPr>
              <a:t>Discussion:</a:t>
            </a:r>
          </a:p>
          <a:p>
            <a:pPr>
              <a:lnSpc>
                <a:spcPct val="150000"/>
              </a:lnSpc>
            </a:pPr>
            <a:r>
              <a:rPr lang="en-US" sz="2914" dirty="0">
                <a:latin typeface="Andalus" panose="02020603050405020304" pitchFamily="18" charset="-78"/>
                <a:cs typeface="Andalus" panose="02020603050405020304" pitchFamily="18" charset="-78"/>
              </a:rPr>
              <a:t>Magnetic fields cannot change a charge’s speed (either slowing down or speeding up), it can only change its direction. At first it appeared that the magnetic force did have an effect on the speed when the current increased, but it could be just the Lorentz Force Law being in effect. The magnetic force can, however, change the speed of the particle as the charged fluid flow moving over the surface changes direction, causing the propulsion speed of the particle to change. </a:t>
            </a:r>
          </a:p>
        </p:txBody>
      </p:sp>
      <p:sp>
        <p:nvSpPr>
          <p:cNvPr id="44" name="TextBox 43"/>
          <p:cNvSpPr txBox="1"/>
          <p:nvPr/>
        </p:nvSpPr>
        <p:spPr>
          <a:xfrm>
            <a:off x="30512711" y="26083389"/>
            <a:ext cx="7846404" cy="1786643"/>
          </a:xfrm>
          <a:prstGeom prst="rect">
            <a:avLst/>
          </a:prstGeom>
          <a:noFill/>
          <a:ln>
            <a:solidFill>
              <a:schemeClr val="tx1"/>
            </a:solidFill>
          </a:ln>
        </p:spPr>
        <p:txBody>
          <a:bodyPr wrap="square" rtlCol="0">
            <a:spAutoFit/>
          </a:bodyPr>
          <a:lstStyle/>
          <a:p>
            <a:pPr algn="ctr"/>
            <a:r>
              <a:rPr lang="en-US" sz="3886" b="1" dirty="0">
                <a:solidFill>
                  <a:schemeClr val="accent5">
                    <a:lumMod val="75000"/>
                  </a:schemeClr>
                </a:solidFill>
                <a:latin typeface="Andalus" panose="02020603050405020304" pitchFamily="18" charset="-78"/>
                <a:cs typeface="Andalus" panose="02020603050405020304" pitchFamily="18" charset="-78"/>
              </a:rPr>
              <a:t>References </a:t>
            </a:r>
            <a:endParaRPr lang="en-US" sz="3238" dirty="0">
              <a:latin typeface="Andalus" panose="02020603050405020304" pitchFamily="18" charset="-78"/>
              <a:cs typeface="Andalus" panose="02020603050405020304" pitchFamily="18" charset="-78"/>
            </a:endParaRPr>
          </a:p>
          <a:p>
            <a:r>
              <a:rPr lang="en-US" sz="2267" dirty="0" err="1">
                <a:latin typeface="Andalus" panose="02020603050405020304" pitchFamily="18" charset="-78"/>
                <a:cs typeface="Andalus" panose="02020603050405020304" pitchFamily="18" charset="-78"/>
              </a:rPr>
              <a:t>Larysa</a:t>
            </a:r>
            <a:r>
              <a:rPr lang="en-US" sz="2267" dirty="0">
                <a:latin typeface="Andalus" panose="02020603050405020304" pitchFamily="18" charset="-78"/>
                <a:cs typeface="Andalus" panose="02020603050405020304" pitchFamily="18" charset="-78"/>
              </a:rPr>
              <a:t> </a:t>
            </a:r>
            <a:r>
              <a:rPr lang="en-US" sz="2267" dirty="0" err="1">
                <a:latin typeface="Andalus" panose="02020603050405020304" pitchFamily="18" charset="-78"/>
                <a:cs typeface="Andalus" panose="02020603050405020304" pitchFamily="18" charset="-78"/>
              </a:rPr>
              <a:t>Baraban</a:t>
            </a:r>
            <a:r>
              <a:rPr lang="en-US" sz="2267" dirty="0">
                <a:latin typeface="Andalus" panose="02020603050405020304" pitchFamily="18" charset="-78"/>
                <a:cs typeface="Andalus" panose="02020603050405020304" pitchFamily="18" charset="-78"/>
              </a:rPr>
              <a:t>, “Control over Janus </a:t>
            </a:r>
            <a:r>
              <a:rPr lang="en-US" sz="2267" dirty="0" err="1">
                <a:latin typeface="Andalus" panose="02020603050405020304" pitchFamily="18" charset="-78"/>
                <a:cs typeface="Andalus" panose="02020603050405020304" pitchFamily="18" charset="-78"/>
              </a:rPr>
              <a:t>micromotors</a:t>
            </a:r>
            <a:r>
              <a:rPr lang="en-US" sz="2267" dirty="0">
                <a:latin typeface="Andalus" panose="02020603050405020304" pitchFamily="18" charset="-78"/>
                <a:cs typeface="Andalus" panose="02020603050405020304" pitchFamily="18" charset="-78"/>
              </a:rPr>
              <a:t> by the strength of a magnetic field”, Nanoscale 2013, </a:t>
            </a:r>
            <a:r>
              <a:rPr lang="en-US" sz="2267" dirty="0" err="1">
                <a:latin typeface="Andalus" panose="02020603050405020304" pitchFamily="18" charset="-78"/>
                <a:cs typeface="Andalus" panose="02020603050405020304" pitchFamily="18" charset="-78"/>
              </a:rPr>
              <a:t>RSCpublishing</a:t>
            </a:r>
            <a:r>
              <a:rPr lang="en-US" sz="2267" dirty="0">
                <a:latin typeface="Andalus" panose="02020603050405020304" pitchFamily="18" charset="-78"/>
                <a:cs typeface="Andalus" panose="02020603050405020304" pitchFamily="18" charset="-78"/>
              </a:rPr>
              <a:t>.</a:t>
            </a:r>
          </a:p>
          <a:p>
            <a:endParaRPr lang="en-US" sz="2590" dirty="0">
              <a:latin typeface="Andalus" panose="02020603050405020304" pitchFamily="18" charset="-78"/>
              <a:cs typeface="Andalus" panose="02020603050405020304" pitchFamily="18" charset="-78"/>
            </a:endParaRPr>
          </a:p>
        </p:txBody>
      </p:sp>
      <p:sp>
        <p:nvSpPr>
          <p:cNvPr id="45" name="TextBox 44"/>
          <p:cNvSpPr txBox="1"/>
          <p:nvPr/>
        </p:nvSpPr>
        <p:spPr>
          <a:xfrm>
            <a:off x="30512711" y="28102278"/>
            <a:ext cx="7846404" cy="1661865"/>
          </a:xfrm>
          <a:prstGeom prst="rect">
            <a:avLst/>
          </a:prstGeom>
          <a:noFill/>
          <a:ln>
            <a:solidFill>
              <a:schemeClr val="tx1"/>
            </a:solidFill>
          </a:ln>
        </p:spPr>
        <p:txBody>
          <a:bodyPr wrap="square" rtlCol="0">
            <a:spAutoFit/>
          </a:bodyPr>
          <a:lstStyle/>
          <a:p>
            <a:pPr algn="ctr"/>
            <a:r>
              <a:rPr lang="en-US" sz="3890" b="1" dirty="0">
                <a:solidFill>
                  <a:schemeClr val="accent5">
                    <a:lumMod val="75000"/>
                  </a:schemeClr>
                </a:solidFill>
                <a:latin typeface="Andalus" panose="02020603050405020304" pitchFamily="18" charset="-78"/>
                <a:cs typeface="Andalus" panose="02020603050405020304" pitchFamily="18" charset="-78"/>
              </a:rPr>
              <a:t>Acknowledgments</a:t>
            </a:r>
            <a:r>
              <a:rPr lang="en-US" sz="4371" b="1" dirty="0">
                <a:solidFill>
                  <a:schemeClr val="accent5">
                    <a:lumMod val="75000"/>
                  </a:schemeClr>
                </a:solidFill>
                <a:latin typeface="Andalus" panose="02020603050405020304" pitchFamily="18" charset="-78"/>
                <a:cs typeface="Andalus" panose="02020603050405020304" pitchFamily="18" charset="-78"/>
              </a:rPr>
              <a:t> </a:t>
            </a:r>
            <a:endParaRPr lang="en-US" sz="3562" dirty="0">
              <a:latin typeface="Andalus" panose="02020603050405020304" pitchFamily="18" charset="-78"/>
              <a:cs typeface="Andalus" panose="02020603050405020304" pitchFamily="18" charset="-78"/>
            </a:endParaRPr>
          </a:p>
          <a:p>
            <a:r>
              <a:rPr lang="en-US" sz="2914" dirty="0">
                <a:latin typeface="Andalus" panose="02020603050405020304" pitchFamily="18" charset="-78"/>
                <a:cs typeface="Andalus" panose="02020603050405020304" pitchFamily="18" charset="-78"/>
              </a:rPr>
              <a:t>HURA: Hooper Undergraduate Research Award, </a:t>
            </a:r>
            <a:r>
              <a:rPr lang="en-US" sz="2914" dirty="0" smtClean="0">
                <a:latin typeface="Andalus" panose="02020603050405020304" pitchFamily="18" charset="-78"/>
                <a:cs typeface="Andalus" panose="02020603050405020304" pitchFamily="18" charset="-78"/>
              </a:rPr>
              <a:t>NAU</a:t>
            </a:r>
            <a:r>
              <a:rPr lang="en-US" sz="2914" dirty="0" smtClean="0">
                <a:latin typeface="Andalus" panose="02020603050405020304" pitchFamily="18" charset="-78"/>
                <a:cs typeface="Andalus" panose="02020603050405020304" pitchFamily="18" charset="-78"/>
              </a:rPr>
              <a:t>, and Dr. John Gibbs.</a:t>
            </a:r>
            <a:endParaRPr lang="en-US" sz="2914" dirty="0">
              <a:latin typeface="Andalus" panose="02020603050405020304" pitchFamily="18" charset="-78"/>
              <a:cs typeface="Andalus" panose="02020603050405020304" pitchFamily="18" charset="-78"/>
            </a:endParaRPr>
          </a:p>
        </p:txBody>
      </p:sp>
      <p:cxnSp>
        <p:nvCxnSpPr>
          <p:cNvPr id="48" name="Straight Connector 47"/>
          <p:cNvCxnSpPr/>
          <p:nvPr/>
        </p:nvCxnSpPr>
        <p:spPr>
          <a:xfrm>
            <a:off x="4495719" y="4191567"/>
            <a:ext cx="311658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0324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923</Words>
  <Application>Microsoft Office PowerPoint</Application>
  <PresentationFormat>Custom</PresentationFormat>
  <Paragraphs>59</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Andalus</vt:lpstr>
      <vt:lpstr>Arial</vt:lpstr>
      <vt:lpstr>Calibri</vt:lpstr>
      <vt:lpstr>Calibri Light</vt:lpstr>
      <vt:lpstr>Cambria Math</vt:lpstr>
      <vt:lpstr>Office Theme</vt:lpstr>
      <vt:lpstr>Equation</vt:lpstr>
      <vt:lpstr>PowerPoint Presentation</vt:lpstr>
    </vt:vector>
  </TitlesOfParts>
  <Company>Northern Arizona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Ra'Shae Call Esplin</dc:creator>
  <cp:lastModifiedBy>Ra'Shae Call Esplin</cp:lastModifiedBy>
  <cp:revision>5</cp:revision>
  <cp:lastPrinted>2016-04-26T20:40:43Z</cp:lastPrinted>
  <dcterms:created xsi:type="dcterms:W3CDTF">2016-04-26T20:22:45Z</dcterms:created>
  <dcterms:modified xsi:type="dcterms:W3CDTF">2016-04-26T20:44:45Z</dcterms:modified>
</cp:coreProperties>
</file>