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3"/>
    <p:sldId id="287" r:id="rId34"/>
    <p:sldId id="288" r:id="rId35"/>
  </p:sldIdLst>
  <p:sldSz cx="12192635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6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918" y="914400"/>
            <a:ext cx="9800165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918" y="3560400"/>
            <a:ext cx="9800165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60" y="774000"/>
            <a:ext cx="1097388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918" y="2484000"/>
            <a:ext cx="9800165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918" y="3560400"/>
            <a:ext cx="9800165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608400"/>
            <a:ext cx="1097028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60" y="1490400"/>
            <a:ext cx="1097028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996" y="3848400"/>
            <a:ext cx="7769565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996" y="4615200"/>
            <a:ext cx="7769565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608400"/>
            <a:ext cx="1097028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60" y="1501200"/>
            <a:ext cx="517731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2231" y="1501200"/>
            <a:ext cx="517731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608400"/>
            <a:ext cx="1097028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60" y="1429200"/>
            <a:ext cx="5342926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60" y="1854000"/>
            <a:ext cx="5342926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364" y="1421729"/>
            <a:ext cx="5342926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364" y="1854000"/>
            <a:ext cx="5342926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60" y="608400"/>
            <a:ext cx="1097028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60" y="1555200"/>
            <a:ext cx="5233592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1025" y="1555200"/>
            <a:ext cx="5227715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5808" y="914400"/>
            <a:ext cx="1044103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90" y="914400"/>
            <a:ext cx="9170103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60" y="608400"/>
            <a:ext cx="1097028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60" y="1490400"/>
            <a:ext cx="1097028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60" y="6314400"/>
            <a:ext cx="2700266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405" y="6314400"/>
            <a:ext cx="396039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8474" y="6314400"/>
            <a:ext cx="2700266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36615" y="1125220"/>
            <a:ext cx="10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NPC</a:t>
            </a:r>
            <a:endParaRPr lang="en-US" altLang="zh-CN">
              <a:latin typeface="Yu Gothic UI Semibold" panose="020B0700000000000000" charset="-128"/>
              <a:ea typeface="Yu Gothic UI Semibold" panose="020B0700000000000000" charset="-128"/>
            </a:endParaRPr>
          </a:p>
          <a:p>
            <a:pPr algn="ctr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(ADD)</a:t>
            </a:r>
            <a:endParaRPr lang="en-US" altLang="zh-CN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1155" y="1125220"/>
            <a:ext cx="10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PC</a:t>
            </a:r>
            <a:endParaRPr lang="en-US" altLang="zh-CN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03105" y="1125220"/>
            <a:ext cx="1440000" cy="2160270"/>
            <a:chOff x="8197" y="1772"/>
            <a:chExt cx="1701" cy="3402"/>
          </a:xfrm>
        </p:grpSpPr>
        <p:sp>
          <p:nvSpPr>
            <p:cNvPr id="6" name="矩形 5"/>
            <p:cNvSpPr/>
            <p:nvPr/>
          </p:nvSpPr>
          <p:spPr>
            <a:xfrm>
              <a:off x="8197" y="177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IMEM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38" y="4594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0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098" y="1772"/>
              <a:ext cx="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31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95100" y="740410"/>
            <a:ext cx="2160270" cy="3239770"/>
            <a:chOff x="12302" y="1772"/>
            <a:chExt cx="3402" cy="5102"/>
          </a:xfrm>
        </p:grpSpPr>
        <p:sp>
          <p:nvSpPr>
            <p:cNvPr id="10" name="矩形 9"/>
            <p:cNvSpPr/>
            <p:nvPr/>
          </p:nvSpPr>
          <p:spPr>
            <a:xfrm>
              <a:off x="12302" y="1772"/>
              <a:ext cx="3402" cy="51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RegFile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302" y="2352"/>
              <a:ext cx="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Rd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302" y="4820"/>
              <a:ext cx="10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Rdc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302" y="5400"/>
              <a:ext cx="10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Rsc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302" y="5980"/>
              <a:ext cx="10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Rtc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904" y="2352"/>
              <a:ext cx="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Rs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904" y="5980"/>
              <a:ext cx="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Rt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507185" y="1108710"/>
            <a:ext cx="1440000" cy="2160270"/>
            <a:chOff x="8197" y="1772"/>
            <a:chExt cx="1701" cy="3402"/>
          </a:xfrm>
        </p:grpSpPr>
        <p:sp>
          <p:nvSpPr>
            <p:cNvPr id="19" name="矩形 18"/>
            <p:cNvSpPr/>
            <p:nvPr/>
          </p:nvSpPr>
          <p:spPr>
            <a:xfrm>
              <a:off x="8197" y="177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ALU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97" y="4321"/>
              <a:ext cx="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B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197" y="2151"/>
              <a:ext cx="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A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54370" y="3639820"/>
            <a:ext cx="1440180" cy="2879090"/>
            <a:chOff x="1222" y="5766"/>
            <a:chExt cx="2268" cy="4534"/>
          </a:xfrm>
        </p:grpSpPr>
        <p:grpSp>
          <p:nvGrpSpPr>
            <p:cNvPr id="22" name="组合 21"/>
            <p:cNvGrpSpPr/>
            <p:nvPr/>
          </p:nvGrpSpPr>
          <p:grpSpPr>
            <a:xfrm>
              <a:off x="1222" y="5766"/>
              <a:ext cx="2268" cy="4535"/>
              <a:chOff x="8197" y="1772"/>
              <a:chExt cx="1701" cy="453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197" y="1772"/>
                <a:ext cx="1701" cy="45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ALU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197" y="4441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8197" y="2891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006" y="8116"/>
              <a:ext cx="484" cy="21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ZPSCO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2749515" y="4236720"/>
            <a:ext cx="108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EXT1</a:t>
            </a:r>
            <a:endParaRPr lang="en-US" altLang="zh-CN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85605" y="4276090"/>
            <a:ext cx="108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EXT5</a:t>
            </a:r>
            <a:endParaRPr lang="en-US" altLang="zh-CN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65965" y="4740275"/>
            <a:ext cx="108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MUX</a:t>
            </a:r>
            <a:endParaRPr lang="en-US" altLang="zh-CN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75245" y="5544820"/>
            <a:ext cx="108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S_EXT16</a:t>
            </a:r>
            <a:endParaRPr lang="en-US" altLang="zh-CN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51290" y="5544820"/>
            <a:ext cx="108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EXT16</a:t>
            </a:r>
            <a:endParaRPr lang="en-US" altLang="zh-CN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342085" y="4359275"/>
            <a:ext cx="1440000" cy="2160270"/>
            <a:chOff x="8197" y="1772"/>
            <a:chExt cx="1701" cy="3402"/>
          </a:xfrm>
        </p:grpSpPr>
        <p:sp>
          <p:nvSpPr>
            <p:cNvPr id="35" name="矩形 34"/>
            <p:cNvSpPr/>
            <p:nvPr/>
          </p:nvSpPr>
          <p:spPr>
            <a:xfrm>
              <a:off x="8197" y="177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DMEM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631" y="1792"/>
              <a:ext cx="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Data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5554945" y="5544820"/>
            <a:ext cx="108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S_EXT18</a:t>
            </a:r>
            <a:endParaRPr lang="en-US" altLang="zh-CN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066380" y="-1567180"/>
            <a:ext cx="1080135" cy="2160270"/>
            <a:chOff x="4828" y="-2468"/>
            <a:chExt cx="1701" cy="3402"/>
          </a:xfrm>
        </p:grpSpPr>
        <p:sp>
          <p:nvSpPr>
            <p:cNvPr id="39" name="矩形 38"/>
            <p:cNvSpPr/>
            <p:nvPr/>
          </p:nvSpPr>
          <p:spPr>
            <a:xfrm>
              <a:off x="4828" y="-2468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ADD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828" y="-65"/>
              <a:ext cx="7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B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828" y="-2235"/>
              <a:ext cx="10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A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7448515" y="6078220"/>
            <a:ext cx="10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>
                <a:latin typeface="Yu Gothic UI Semibold" panose="020B0700000000000000" charset="-128"/>
                <a:ea typeface="Yu Gothic UI Semibold" panose="020B0700000000000000" charset="-128"/>
              </a:rPr>
              <a:t>MUX</a:t>
            </a:r>
            <a:endParaRPr lang="en-US" altLang="zh-CN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829650" y="7158355"/>
            <a:ext cx="1080135" cy="1080135"/>
            <a:chOff x="6030" y="11273"/>
            <a:chExt cx="1701" cy="1701"/>
          </a:xfrm>
        </p:grpSpPr>
        <p:sp>
          <p:nvSpPr>
            <p:cNvPr id="46" name="矩形 45"/>
            <p:cNvSpPr/>
            <p:nvPr/>
          </p:nvSpPr>
          <p:spPr>
            <a:xfrm>
              <a:off x="6030" y="11273"/>
              <a:ext cx="1701" cy="1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||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984" y="12394"/>
              <a:ext cx="7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B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664" y="11273"/>
              <a:ext cx="10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A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610" y="95955"/>
            <a:ext cx="10969200" cy="705600"/>
          </a:xfrm>
        </p:spPr>
        <p:txBody>
          <a:bodyPr/>
          <a:p>
            <a:r>
              <a:rPr lang="en-US" altLang="zh-CN"/>
              <a:t>SLT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409540" y="1038225"/>
            <a:ext cx="10843260" cy="4943475"/>
            <a:chOff x="222" y="1634"/>
            <a:chExt cx="17076" cy="7785"/>
          </a:xfrm>
        </p:grpSpPr>
        <p:grpSp>
          <p:nvGrpSpPr>
            <p:cNvPr id="16" name="组合 15"/>
            <p:cNvGrpSpPr/>
            <p:nvPr/>
          </p:nvGrpSpPr>
          <p:grpSpPr>
            <a:xfrm>
              <a:off x="222" y="2475"/>
              <a:ext cx="8199" cy="3402"/>
              <a:chOff x="1401" y="2732"/>
              <a:chExt cx="8199" cy="340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332" y="2732"/>
                <a:ext cx="2268" cy="3402"/>
                <a:chOff x="8197" y="1772"/>
                <a:chExt cx="1701" cy="340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338" y="4594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098" y="177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0" name="肘形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/>
              <p:cNvCxnSpPr>
                <a:stCxn id="5" idx="3"/>
                <a:endCxn id="6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肘形连接符 11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491" y="5470"/>
                <a:ext cx="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15" name="肘形连接符 14"/>
              <p:cNvCxnSpPr>
                <a:stCxn id="5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0459" y="1634"/>
              <a:ext cx="6839" cy="7785"/>
              <a:chOff x="10459" y="1634"/>
              <a:chExt cx="6839" cy="7785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459" y="1634"/>
                <a:ext cx="3402" cy="510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29" name="肘形连接符 28"/>
              <p:cNvCxnSpPr/>
              <p:nvPr/>
            </p:nvCxnSpPr>
            <p:spPr>
              <a:xfrm>
                <a:off x="13861" y="2504"/>
                <a:ext cx="1169" cy="792"/>
              </a:xfrm>
              <a:prstGeom prst="bentConnector3">
                <a:avLst>
                  <a:gd name="adj1" fmla="val 50043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肘形连接符 29"/>
              <p:cNvCxnSpPr/>
              <p:nvPr/>
            </p:nvCxnSpPr>
            <p:spPr>
              <a:xfrm flipV="1">
                <a:off x="13861" y="4846"/>
                <a:ext cx="1169" cy="1286"/>
              </a:xfrm>
              <a:prstGeom prst="bentConnector3">
                <a:avLst>
                  <a:gd name="adj1" fmla="val 50043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5118" y="7137"/>
                <a:ext cx="2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SLT</a:t>
                </a:r>
                <a:endParaRPr lang="en-US" altLang="zh-CN" b="1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15030" y="1887"/>
                <a:ext cx="2268" cy="4534"/>
                <a:chOff x="1222" y="5766"/>
                <a:chExt cx="2268" cy="453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8116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0" name="肘形连接符 39"/>
              <p:cNvCxnSpPr/>
              <p:nvPr/>
            </p:nvCxnSpPr>
            <p:spPr>
              <a:xfrm rot="16200000" flipV="1">
                <a:off x="15808" y="6777"/>
                <a:ext cx="713" cy="5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3417" y="7718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EXT1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cxnSp>
            <p:nvCxnSpPr>
              <p:cNvPr id="42" name="肘形连接符 41"/>
              <p:cNvCxnSpPr>
                <a:stCxn id="38" idx="3"/>
                <a:endCxn id="41" idx="3"/>
              </p:cNvCxnSpPr>
              <p:nvPr/>
            </p:nvCxnSpPr>
            <p:spPr>
              <a:xfrm flipH="1">
                <a:off x="15118" y="5330"/>
                <a:ext cx="2180" cy="3239"/>
              </a:xfrm>
              <a:prstGeom prst="bentConnector3">
                <a:avLst>
                  <a:gd name="adj1" fmla="val -31788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" name="肘形连接符 42"/>
              <p:cNvCxnSpPr>
                <a:stCxn id="41" idx="1"/>
                <a:endCxn id="19" idx="1"/>
              </p:cNvCxnSpPr>
              <p:nvPr/>
            </p:nvCxnSpPr>
            <p:spPr>
              <a:xfrm rot="10800000">
                <a:off x="10459" y="2504"/>
                <a:ext cx="2958" cy="6065"/>
              </a:xfrm>
              <a:prstGeom prst="bentConnector3">
                <a:avLst>
                  <a:gd name="adj1" fmla="val 112676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5118" y="7988"/>
                <a:ext cx="137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1 bit</a:t>
                </a:r>
                <a:endParaRPr lang="en-US" altLang="zh-CN" b="1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1212" y="7988"/>
                <a:ext cx="22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b="1"/>
                  <a:t>32 bits</a:t>
                </a:r>
                <a:endParaRPr lang="en-US" altLang="zh-CN" b="1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180" y="165805"/>
            <a:ext cx="10969200" cy="705600"/>
          </a:xfrm>
        </p:spPr>
        <p:txBody>
          <a:bodyPr/>
          <a:p>
            <a:r>
              <a:rPr lang="en-US" altLang="zh-CN"/>
              <a:t>SLTU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398110" y="1038225"/>
            <a:ext cx="10899775" cy="4942840"/>
            <a:chOff x="132" y="1634"/>
            <a:chExt cx="17165" cy="7784"/>
          </a:xfrm>
        </p:grpSpPr>
        <p:grpSp>
          <p:nvGrpSpPr>
            <p:cNvPr id="16" name="组合 15"/>
            <p:cNvGrpSpPr/>
            <p:nvPr/>
          </p:nvGrpSpPr>
          <p:grpSpPr>
            <a:xfrm>
              <a:off x="132" y="2440"/>
              <a:ext cx="8199" cy="3402"/>
              <a:chOff x="1401" y="2732"/>
              <a:chExt cx="8199" cy="340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332" y="2732"/>
                <a:ext cx="2268" cy="3402"/>
                <a:chOff x="8197" y="1772"/>
                <a:chExt cx="1701" cy="340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338" y="4594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098" y="177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0" name="肘形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/>
              <p:cNvCxnSpPr>
                <a:stCxn id="5" idx="3"/>
                <a:endCxn id="6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肘形连接符 11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491" y="5470"/>
                <a:ext cx="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15" name="肘形连接符 14"/>
              <p:cNvCxnSpPr>
                <a:stCxn id="5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0459" y="1634"/>
              <a:ext cx="6839" cy="7785"/>
              <a:chOff x="10459" y="1634"/>
              <a:chExt cx="6839" cy="7785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459" y="1634"/>
                <a:ext cx="3402" cy="510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29" name="肘形连接符 28"/>
              <p:cNvCxnSpPr/>
              <p:nvPr/>
            </p:nvCxnSpPr>
            <p:spPr>
              <a:xfrm>
                <a:off x="13861" y="2504"/>
                <a:ext cx="1169" cy="792"/>
              </a:xfrm>
              <a:prstGeom prst="bentConnector3">
                <a:avLst>
                  <a:gd name="adj1" fmla="val 50043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肘形连接符 29"/>
              <p:cNvCxnSpPr/>
              <p:nvPr/>
            </p:nvCxnSpPr>
            <p:spPr>
              <a:xfrm flipV="1">
                <a:off x="13861" y="4846"/>
                <a:ext cx="1169" cy="1286"/>
              </a:xfrm>
              <a:prstGeom prst="bentConnector3">
                <a:avLst>
                  <a:gd name="adj1" fmla="val 50043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5118" y="7137"/>
                <a:ext cx="2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SLTU</a:t>
                </a:r>
                <a:endParaRPr lang="en-US" altLang="zh-CN" b="1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15030" y="1887"/>
                <a:ext cx="2268" cy="4534"/>
                <a:chOff x="1222" y="5766"/>
                <a:chExt cx="2268" cy="453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8116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0" name="肘形连接符 39"/>
              <p:cNvCxnSpPr/>
              <p:nvPr/>
            </p:nvCxnSpPr>
            <p:spPr>
              <a:xfrm rot="16200000" flipV="1">
                <a:off x="15808" y="6777"/>
                <a:ext cx="713" cy="5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3417" y="7718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EXT1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cxnSp>
            <p:nvCxnSpPr>
              <p:cNvPr id="42" name="肘形连接符 41"/>
              <p:cNvCxnSpPr>
                <a:stCxn id="38" idx="3"/>
                <a:endCxn id="41" idx="3"/>
              </p:cNvCxnSpPr>
              <p:nvPr/>
            </p:nvCxnSpPr>
            <p:spPr>
              <a:xfrm flipH="1">
                <a:off x="15118" y="5330"/>
                <a:ext cx="2180" cy="3239"/>
              </a:xfrm>
              <a:prstGeom prst="bentConnector3">
                <a:avLst>
                  <a:gd name="adj1" fmla="val -31788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" name="肘形连接符 42"/>
              <p:cNvCxnSpPr>
                <a:stCxn id="41" idx="1"/>
                <a:endCxn id="19" idx="1"/>
              </p:cNvCxnSpPr>
              <p:nvPr/>
            </p:nvCxnSpPr>
            <p:spPr>
              <a:xfrm rot="10800000">
                <a:off x="10459" y="2504"/>
                <a:ext cx="2958" cy="6065"/>
              </a:xfrm>
              <a:prstGeom prst="bentConnector3">
                <a:avLst>
                  <a:gd name="adj1" fmla="val 112676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5118" y="7988"/>
                <a:ext cx="137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1 bit</a:t>
                </a:r>
                <a:endParaRPr lang="en-US" altLang="zh-CN" b="1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1212" y="7988"/>
                <a:ext cx="22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b="1"/>
                  <a:t>32 bits</a:t>
                </a:r>
                <a:endParaRPr lang="en-US" altLang="zh-CN" b="1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-99625"/>
            <a:ext cx="10969200" cy="705600"/>
          </a:xfrm>
        </p:spPr>
        <p:txBody>
          <a:bodyPr/>
          <a:p>
            <a:r>
              <a:rPr lang="en-US" altLang="zh-CN"/>
              <a:t>SLL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449545" y="963295"/>
            <a:ext cx="11235055" cy="5161280"/>
            <a:chOff x="222" y="1517"/>
            <a:chExt cx="17693" cy="812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2" y="4675"/>
              <a:ext cx="8199" cy="3402"/>
              <a:chOff x="1401" y="2732"/>
              <a:chExt cx="8199" cy="340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332" y="2732"/>
                <a:ext cx="2268" cy="3402"/>
                <a:chOff x="8197" y="1772"/>
                <a:chExt cx="1701" cy="340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338" y="4594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098" y="177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0" name="肘形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/>
              <p:cNvCxnSpPr>
                <a:stCxn id="5" idx="3"/>
                <a:endCxn id="6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肘形连接符 11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491" y="5470"/>
                <a:ext cx="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15" name="肘形连接符 14"/>
              <p:cNvCxnSpPr>
                <a:stCxn id="5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9" name="肘形连接符 28"/>
            <p:cNvCxnSpPr>
              <a:stCxn id="41" idx="3"/>
              <a:endCxn id="37" idx="1"/>
            </p:cNvCxnSpPr>
            <p:nvPr/>
          </p:nvCxnSpPr>
          <p:spPr>
            <a:xfrm>
              <a:off x="12989" y="2368"/>
              <a:ext cx="2658" cy="2856"/>
            </a:xfrm>
            <a:prstGeom prst="bentConnector3">
              <a:avLst>
                <a:gd name="adj1" fmla="val 5000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" idx="3"/>
              <a:endCxn id="41" idx="1"/>
            </p:cNvCxnSpPr>
            <p:nvPr/>
          </p:nvCxnSpPr>
          <p:spPr>
            <a:xfrm flipV="1">
              <a:off x="8421" y="2368"/>
              <a:ext cx="2867" cy="5419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917" y="2331"/>
              <a:ext cx="1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5 bits</a:t>
              </a:r>
              <a:endParaRPr lang="en-US" altLang="zh-CN" b="1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6" y="1517"/>
              <a:ext cx="6839" cy="8128"/>
              <a:chOff x="10459" y="-411"/>
              <a:chExt cx="6839" cy="8128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459" y="1634"/>
                <a:ext cx="3402" cy="510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30" name="肘形连接符 29"/>
              <p:cNvCxnSpPr/>
              <p:nvPr/>
            </p:nvCxnSpPr>
            <p:spPr>
              <a:xfrm flipV="1">
                <a:off x="13861" y="4846"/>
                <a:ext cx="1169" cy="1286"/>
              </a:xfrm>
              <a:prstGeom prst="bentConnector3">
                <a:avLst>
                  <a:gd name="adj1" fmla="val 50043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5118" y="7137"/>
                <a:ext cx="2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SLL</a:t>
                </a:r>
                <a:endParaRPr lang="en-US" altLang="zh-CN" b="1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 rot="0">
                <a:off x="15030" y="1887"/>
                <a:ext cx="2268" cy="4534"/>
                <a:chOff x="1222" y="5766"/>
                <a:chExt cx="2268" cy="453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8116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0" name="肘形连接符 39"/>
              <p:cNvCxnSpPr/>
              <p:nvPr/>
            </p:nvCxnSpPr>
            <p:spPr>
              <a:xfrm rot="16200000" flipV="1">
                <a:off x="15808" y="6777"/>
                <a:ext cx="713" cy="5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0671" y="-411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EXT5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cxnSp>
            <p:nvCxnSpPr>
              <p:cNvPr id="42" name="肘形连接符 41"/>
              <p:cNvCxnSpPr/>
              <p:nvPr/>
            </p:nvCxnSpPr>
            <p:spPr>
              <a:xfrm flipH="1" flipV="1">
                <a:off x="10464" y="2450"/>
                <a:ext cx="6834" cy="1652"/>
              </a:xfrm>
              <a:prstGeom prst="bentConnector5">
                <a:avLst>
                  <a:gd name="adj1" fmla="val -5487"/>
                  <a:gd name="adj2" fmla="val -227421"/>
                  <a:gd name="adj3" fmla="val 106672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12298" y="399"/>
                <a:ext cx="150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32 bits</a:t>
                </a:r>
                <a:endParaRPr lang="en-US" altLang="zh-CN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8421" y="7787"/>
              <a:ext cx="28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/>
                <a:t>IMEM[10:6]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-99625"/>
            <a:ext cx="10969200" cy="705600"/>
          </a:xfrm>
        </p:spPr>
        <p:txBody>
          <a:bodyPr/>
          <a:p>
            <a:r>
              <a:rPr lang="en-US" altLang="zh-CN"/>
              <a:t>SRL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431130" y="963295"/>
            <a:ext cx="11235055" cy="5161280"/>
            <a:chOff x="222" y="1517"/>
            <a:chExt cx="17693" cy="812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2" y="4675"/>
              <a:ext cx="8199" cy="3402"/>
              <a:chOff x="1401" y="2732"/>
              <a:chExt cx="8199" cy="340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332" y="2732"/>
                <a:ext cx="2268" cy="3402"/>
                <a:chOff x="8197" y="1772"/>
                <a:chExt cx="1701" cy="340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338" y="4594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098" y="177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0" name="肘形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/>
              <p:cNvCxnSpPr>
                <a:stCxn id="5" idx="3"/>
                <a:endCxn id="6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肘形连接符 11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491" y="5470"/>
                <a:ext cx="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15" name="肘形连接符 14"/>
              <p:cNvCxnSpPr>
                <a:stCxn id="5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9" name="肘形连接符 28"/>
            <p:cNvCxnSpPr>
              <a:stCxn id="41" idx="3"/>
              <a:endCxn id="37" idx="1"/>
            </p:cNvCxnSpPr>
            <p:nvPr/>
          </p:nvCxnSpPr>
          <p:spPr>
            <a:xfrm>
              <a:off x="12989" y="2368"/>
              <a:ext cx="2658" cy="2856"/>
            </a:xfrm>
            <a:prstGeom prst="bentConnector3">
              <a:avLst>
                <a:gd name="adj1" fmla="val 5000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" idx="3"/>
              <a:endCxn id="41" idx="1"/>
            </p:cNvCxnSpPr>
            <p:nvPr/>
          </p:nvCxnSpPr>
          <p:spPr>
            <a:xfrm flipV="1">
              <a:off x="8421" y="2368"/>
              <a:ext cx="2867" cy="5419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917" y="2331"/>
              <a:ext cx="1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5 bits</a:t>
              </a:r>
              <a:endParaRPr lang="en-US" altLang="zh-CN" b="1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6" y="1517"/>
              <a:ext cx="6839" cy="8128"/>
              <a:chOff x="10459" y="-411"/>
              <a:chExt cx="6839" cy="8128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459" y="1634"/>
                <a:ext cx="3402" cy="510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30" name="肘形连接符 29"/>
              <p:cNvCxnSpPr/>
              <p:nvPr/>
            </p:nvCxnSpPr>
            <p:spPr>
              <a:xfrm flipV="1">
                <a:off x="13861" y="4846"/>
                <a:ext cx="1169" cy="1286"/>
              </a:xfrm>
              <a:prstGeom prst="bentConnector3">
                <a:avLst>
                  <a:gd name="adj1" fmla="val 50043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5118" y="7137"/>
                <a:ext cx="2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SRL</a:t>
                </a:r>
                <a:endParaRPr lang="en-US" altLang="zh-CN" b="1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 rot="0">
                <a:off x="15030" y="1887"/>
                <a:ext cx="2268" cy="4534"/>
                <a:chOff x="1222" y="5766"/>
                <a:chExt cx="2268" cy="453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8116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0" name="肘形连接符 39"/>
              <p:cNvCxnSpPr/>
              <p:nvPr/>
            </p:nvCxnSpPr>
            <p:spPr>
              <a:xfrm rot="16200000" flipV="1">
                <a:off x="15808" y="6777"/>
                <a:ext cx="713" cy="5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0671" y="-411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EXT5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cxnSp>
            <p:nvCxnSpPr>
              <p:cNvPr id="42" name="肘形连接符 41"/>
              <p:cNvCxnSpPr/>
              <p:nvPr/>
            </p:nvCxnSpPr>
            <p:spPr>
              <a:xfrm flipH="1" flipV="1">
                <a:off x="10464" y="2450"/>
                <a:ext cx="6834" cy="1652"/>
              </a:xfrm>
              <a:prstGeom prst="bentConnector5">
                <a:avLst>
                  <a:gd name="adj1" fmla="val -5487"/>
                  <a:gd name="adj2" fmla="val -227421"/>
                  <a:gd name="adj3" fmla="val 106672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12298" y="399"/>
                <a:ext cx="150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32 bits</a:t>
                </a:r>
                <a:endParaRPr lang="en-US" altLang="zh-CN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8421" y="7787"/>
              <a:ext cx="28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/>
                <a:t>IMEM[10:6]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-99625"/>
            <a:ext cx="10969200" cy="705600"/>
          </a:xfrm>
        </p:spPr>
        <p:txBody>
          <a:bodyPr/>
          <a:p>
            <a:r>
              <a:rPr lang="en-US" altLang="zh-CN"/>
              <a:t>SRA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98415" y="963295"/>
            <a:ext cx="11235055" cy="5161280"/>
            <a:chOff x="222" y="1517"/>
            <a:chExt cx="17693" cy="812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2" y="4675"/>
              <a:ext cx="8199" cy="3402"/>
              <a:chOff x="1401" y="2732"/>
              <a:chExt cx="8199" cy="340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332" y="2732"/>
                <a:ext cx="2268" cy="3402"/>
                <a:chOff x="8197" y="1772"/>
                <a:chExt cx="1701" cy="340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338" y="4594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098" y="177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0" name="肘形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/>
              <p:cNvCxnSpPr>
                <a:stCxn id="5" idx="3"/>
                <a:endCxn id="6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肘形连接符 11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491" y="5470"/>
                <a:ext cx="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15" name="肘形连接符 14"/>
              <p:cNvCxnSpPr>
                <a:stCxn id="5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9" name="肘形连接符 28"/>
            <p:cNvCxnSpPr>
              <a:stCxn id="41" idx="3"/>
              <a:endCxn id="37" idx="1"/>
            </p:cNvCxnSpPr>
            <p:nvPr/>
          </p:nvCxnSpPr>
          <p:spPr>
            <a:xfrm>
              <a:off x="12989" y="2368"/>
              <a:ext cx="2658" cy="2856"/>
            </a:xfrm>
            <a:prstGeom prst="bentConnector3">
              <a:avLst>
                <a:gd name="adj1" fmla="val 5000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" idx="3"/>
              <a:endCxn id="41" idx="1"/>
            </p:cNvCxnSpPr>
            <p:nvPr/>
          </p:nvCxnSpPr>
          <p:spPr>
            <a:xfrm flipV="1">
              <a:off x="8421" y="2368"/>
              <a:ext cx="2867" cy="5419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917" y="2331"/>
              <a:ext cx="1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5 bits</a:t>
              </a:r>
              <a:endParaRPr lang="en-US" altLang="zh-CN" b="1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6" y="1517"/>
              <a:ext cx="6839" cy="8128"/>
              <a:chOff x="10459" y="-411"/>
              <a:chExt cx="6839" cy="8128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459" y="1634"/>
                <a:ext cx="3402" cy="510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30" name="肘形连接符 29"/>
              <p:cNvCxnSpPr/>
              <p:nvPr/>
            </p:nvCxnSpPr>
            <p:spPr>
              <a:xfrm flipV="1">
                <a:off x="13861" y="4846"/>
                <a:ext cx="1169" cy="1286"/>
              </a:xfrm>
              <a:prstGeom prst="bentConnector3">
                <a:avLst>
                  <a:gd name="adj1" fmla="val 50043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5118" y="7137"/>
                <a:ext cx="2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SRA</a:t>
                </a:r>
                <a:endParaRPr lang="en-US" altLang="zh-CN" b="1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 rot="0">
                <a:off x="15030" y="1887"/>
                <a:ext cx="2268" cy="4534"/>
                <a:chOff x="1222" y="5766"/>
                <a:chExt cx="2268" cy="453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8116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0" name="肘形连接符 39"/>
              <p:cNvCxnSpPr/>
              <p:nvPr/>
            </p:nvCxnSpPr>
            <p:spPr>
              <a:xfrm rot="16200000" flipV="1">
                <a:off x="15808" y="6777"/>
                <a:ext cx="713" cy="5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0671" y="-411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EXT5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cxnSp>
            <p:nvCxnSpPr>
              <p:cNvPr id="42" name="肘形连接符 41"/>
              <p:cNvCxnSpPr/>
              <p:nvPr/>
            </p:nvCxnSpPr>
            <p:spPr>
              <a:xfrm flipH="1" flipV="1">
                <a:off x="10464" y="2450"/>
                <a:ext cx="6834" cy="1652"/>
              </a:xfrm>
              <a:prstGeom prst="bentConnector5">
                <a:avLst>
                  <a:gd name="adj1" fmla="val -5487"/>
                  <a:gd name="adj2" fmla="val -227421"/>
                  <a:gd name="adj3" fmla="val 106672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12298" y="399"/>
                <a:ext cx="150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32 bits</a:t>
                </a:r>
                <a:endParaRPr lang="en-US" altLang="zh-CN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8421" y="7787"/>
              <a:ext cx="28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/>
                <a:t>IMEM[10:6]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202000"/>
            <a:ext cx="10969200" cy="705600"/>
          </a:xfrm>
        </p:spPr>
        <p:txBody>
          <a:bodyPr/>
          <a:p>
            <a:r>
              <a:rPr lang="en-US" altLang="zh-CN"/>
              <a:t>SLLV</a:t>
            </a:r>
            <a:endParaRPr lang="en-US" altLang="zh-CN"/>
          </a:p>
        </p:txBody>
      </p:sp>
      <p:grpSp>
        <p:nvGrpSpPr>
          <p:cNvPr id="53" name="组合 52"/>
          <p:cNvGrpSpPr/>
          <p:nvPr/>
        </p:nvGrpSpPr>
        <p:grpSpPr>
          <a:xfrm>
            <a:off x="196815" y="2734945"/>
            <a:ext cx="4157980" cy="1756738"/>
            <a:chOff x="1401" y="2732"/>
            <a:chExt cx="8199" cy="3464"/>
          </a:xfrm>
        </p:grpSpPr>
        <p:sp>
          <p:nvSpPr>
            <p:cNvPr id="54" name="矩形 5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332" y="2732"/>
              <a:ext cx="2268" cy="3448"/>
              <a:chOff x="8197" y="1772"/>
              <a:chExt cx="1701" cy="344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9338" y="4494"/>
                <a:ext cx="560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9098" y="1772"/>
                <a:ext cx="800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60" name="肘形连接符 59"/>
            <p:cNvCxnSpPr>
              <a:stCxn id="54" idx="3"/>
              <a:endCxn id="5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5" idx="3"/>
              <a:endCxn id="57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491" y="5470"/>
              <a:ext cx="753" cy="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64" name="肘形连接符 63"/>
            <p:cNvCxnSpPr>
              <a:stCxn id="5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142830" y="1809115"/>
            <a:ext cx="6511925" cy="3844925"/>
            <a:chOff x="8098" y="2849"/>
            <a:chExt cx="10255" cy="6055"/>
          </a:xfrm>
        </p:grpSpPr>
        <p:grpSp>
          <p:nvGrpSpPr>
            <p:cNvPr id="65" name="组合 64"/>
            <p:cNvGrpSpPr/>
            <p:nvPr/>
          </p:nvGrpSpPr>
          <p:grpSpPr>
            <a:xfrm>
              <a:off x="8098" y="2849"/>
              <a:ext cx="3402" cy="5102"/>
              <a:chOff x="12302" y="1772"/>
              <a:chExt cx="3402" cy="510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12942" y="3744"/>
              <a:ext cx="1701" cy="1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EXT5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6085" y="3186"/>
              <a:ext cx="2268" cy="4534"/>
              <a:chOff x="1222" y="5766"/>
              <a:chExt cx="2268" cy="4534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1222" y="5766"/>
                <a:ext cx="2268" cy="4535"/>
                <a:chOff x="8197" y="1772"/>
                <a:chExt cx="1701" cy="453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8197" y="1772"/>
                  <a:ext cx="1701" cy="453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ALU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8197" y="4441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B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8197" y="2891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sp>
            <p:nvSpPr>
              <p:cNvPr id="80" name="文本框 79"/>
              <p:cNvSpPr txBox="1"/>
              <p:nvPr/>
            </p:nvSpPr>
            <p:spPr>
              <a:xfrm>
                <a:off x="3006" y="8116"/>
                <a:ext cx="484" cy="21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ZPSCO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81" name="肘形连接符 80"/>
            <p:cNvCxnSpPr>
              <a:stCxn id="71" idx="3"/>
              <a:endCxn id="73" idx="1"/>
            </p:cNvCxnSpPr>
            <p:nvPr/>
          </p:nvCxnSpPr>
          <p:spPr>
            <a:xfrm>
              <a:off x="11500" y="3719"/>
              <a:ext cx="1442" cy="876"/>
            </a:xfrm>
            <a:prstGeom prst="bentConnector3">
              <a:avLst>
                <a:gd name="adj1" fmla="val 5000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73" idx="3"/>
              <a:endCxn id="79" idx="1"/>
            </p:cNvCxnSpPr>
            <p:nvPr/>
          </p:nvCxnSpPr>
          <p:spPr>
            <a:xfrm>
              <a:off x="14643" y="4595"/>
              <a:ext cx="1442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stCxn id="72" idx="3"/>
              <a:endCxn id="78" idx="1"/>
            </p:cNvCxnSpPr>
            <p:nvPr/>
          </p:nvCxnSpPr>
          <p:spPr>
            <a:xfrm flipV="1">
              <a:off x="11500" y="6145"/>
              <a:ext cx="4585" cy="1202"/>
            </a:xfrm>
            <a:prstGeom prst="bentConnector3">
              <a:avLst>
                <a:gd name="adj1" fmla="val 5001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>
              <a:stCxn id="77" idx="3"/>
              <a:endCxn id="67" idx="1"/>
            </p:cNvCxnSpPr>
            <p:nvPr/>
          </p:nvCxnSpPr>
          <p:spPr>
            <a:xfrm flipH="1" flipV="1">
              <a:off x="8098" y="3719"/>
              <a:ext cx="10255" cy="1735"/>
            </a:xfrm>
            <a:prstGeom prst="bentConnector5">
              <a:avLst>
                <a:gd name="adj1" fmla="val -3657"/>
                <a:gd name="adj2" fmla="val 152334"/>
                <a:gd name="adj3" fmla="val 103656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/>
            <p:nvPr/>
          </p:nvCxnSpPr>
          <p:spPr>
            <a:xfrm rot="16200000">
              <a:off x="16937" y="802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6085" y="832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SLLV</a:t>
              </a:r>
              <a:endParaRPr lang="en-US" altLang="zh-CN" b="1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1131" y="467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Rs[4:0]</a:t>
              </a:r>
              <a:endParaRPr lang="en-US" altLang="zh-CN" b="1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4274" y="4009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32bits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202000"/>
            <a:ext cx="10969200" cy="705600"/>
          </a:xfrm>
        </p:spPr>
        <p:txBody>
          <a:bodyPr/>
          <a:p>
            <a:r>
              <a:rPr lang="en-US" altLang="zh-CN"/>
              <a:t>SRLV</a:t>
            </a:r>
            <a:endParaRPr lang="en-US" altLang="zh-CN"/>
          </a:p>
        </p:txBody>
      </p:sp>
      <p:grpSp>
        <p:nvGrpSpPr>
          <p:cNvPr id="53" name="组合 52"/>
          <p:cNvGrpSpPr/>
          <p:nvPr/>
        </p:nvGrpSpPr>
        <p:grpSpPr>
          <a:xfrm>
            <a:off x="196815" y="2734945"/>
            <a:ext cx="4157980" cy="1756738"/>
            <a:chOff x="1401" y="2732"/>
            <a:chExt cx="8199" cy="3464"/>
          </a:xfrm>
        </p:grpSpPr>
        <p:sp>
          <p:nvSpPr>
            <p:cNvPr id="54" name="矩形 5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332" y="2732"/>
              <a:ext cx="2268" cy="3448"/>
              <a:chOff x="8197" y="1772"/>
              <a:chExt cx="1701" cy="344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9338" y="4494"/>
                <a:ext cx="560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9098" y="1772"/>
                <a:ext cx="800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60" name="肘形连接符 59"/>
            <p:cNvCxnSpPr>
              <a:stCxn id="54" idx="3"/>
              <a:endCxn id="5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5" idx="3"/>
              <a:endCxn id="57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491" y="5470"/>
              <a:ext cx="753" cy="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64" name="肘形连接符 63"/>
            <p:cNvCxnSpPr>
              <a:stCxn id="5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142830" y="1809115"/>
            <a:ext cx="6511925" cy="3844925"/>
            <a:chOff x="8098" y="2849"/>
            <a:chExt cx="10255" cy="6055"/>
          </a:xfrm>
        </p:grpSpPr>
        <p:grpSp>
          <p:nvGrpSpPr>
            <p:cNvPr id="65" name="组合 64"/>
            <p:cNvGrpSpPr/>
            <p:nvPr/>
          </p:nvGrpSpPr>
          <p:grpSpPr>
            <a:xfrm>
              <a:off x="8098" y="2849"/>
              <a:ext cx="3402" cy="5102"/>
              <a:chOff x="12302" y="1772"/>
              <a:chExt cx="3402" cy="510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12942" y="3744"/>
              <a:ext cx="1701" cy="1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EXT5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6085" y="3186"/>
              <a:ext cx="2268" cy="4534"/>
              <a:chOff x="1222" y="5766"/>
              <a:chExt cx="2268" cy="4534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1222" y="5766"/>
                <a:ext cx="2268" cy="4535"/>
                <a:chOff x="8197" y="1772"/>
                <a:chExt cx="1701" cy="453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8197" y="1772"/>
                  <a:ext cx="1701" cy="453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ALU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8197" y="4441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B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8197" y="2891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sp>
            <p:nvSpPr>
              <p:cNvPr id="80" name="文本框 79"/>
              <p:cNvSpPr txBox="1"/>
              <p:nvPr/>
            </p:nvSpPr>
            <p:spPr>
              <a:xfrm>
                <a:off x="3006" y="8116"/>
                <a:ext cx="484" cy="21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ZPSCO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81" name="肘形连接符 80"/>
            <p:cNvCxnSpPr>
              <a:stCxn id="71" idx="3"/>
              <a:endCxn id="73" idx="1"/>
            </p:cNvCxnSpPr>
            <p:nvPr/>
          </p:nvCxnSpPr>
          <p:spPr>
            <a:xfrm>
              <a:off x="11500" y="3719"/>
              <a:ext cx="1442" cy="876"/>
            </a:xfrm>
            <a:prstGeom prst="bentConnector3">
              <a:avLst>
                <a:gd name="adj1" fmla="val 5000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73" idx="3"/>
              <a:endCxn id="79" idx="1"/>
            </p:cNvCxnSpPr>
            <p:nvPr/>
          </p:nvCxnSpPr>
          <p:spPr>
            <a:xfrm>
              <a:off x="14643" y="4595"/>
              <a:ext cx="1442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stCxn id="72" idx="3"/>
              <a:endCxn id="78" idx="1"/>
            </p:cNvCxnSpPr>
            <p:nvPr/>
          </p:nvCxnSpPr>
          <p:spPr>
            <a:xfrm flipV="1">
              <a:off x="11500" y="6145"/>
              <a:ext cx="4585" cy="1202"/>
            </a:xfrm>
            <a:prstGeom prst="bentConnector3">
              <a:avLst>
                <a:gd name="adj1" fmla="val 5001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>
              <a:stCxn id="77" idx="3"/>
              <a:endCxn id="67" idx="1"/>
            </p:cNvCxnSpPr>
            <p:nvPr/>
          </p:nvCxnSpPr>
          <p:spPr>
            <a:xfrm flipH="1" flipV="1">
              <a:off x="8098" y="3719"/>
              <a:ext cx="10255" cy="1735"/>
            </a:xfrm>
            <a:prstGeom prst="bentConnector5">
              <a:avLst>
                <a:gd name="adj1" fmla="val -3657"/>
                <a:gd name="adj2" fmla="val 152334"/>
                <a:gd name="adj3" fmla="val 103656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/>
            <p:nvPr/>
          </p:nvCxnSpPr>
          <p:spPr>
            <a:xfrm rot="16200000">
              <a:off x="16937" y="802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6085" y="832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SRLV</a:t>
              </a:r>
              <a:endParaRPr lang="en-US" altLang="zh-CN" b="1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1131" y="467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Rs[4:0]</a:t>
              </a:r>
              <a:endParaRPr lang="en-US" altLang="zh-CN" b="1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4274" y="4009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32bits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202000"/>
            <a:ext cx="10969200" cy="705600"/>
          </a:xfrm>
        </p:spPr>
        <p:txBody>
          <a:bodyPr/>
          <a:p>
            <a:r>
              <a:rPr lang="en-US" altLang="zh-CN"/>
              <a:t>SRAV</a:t>
            </a:r>
            <a:endParaRPr lang="en-US" altLang="zh-CN"/>
          </a:p>
        </p:txBody>
      </p:sp>
      <p:grpSp>
        <p:nvGrpSpPr>
          <p:cNvPr id="53" name="组合 52"/>
          <p:cNvGrpSpPr/>
          <p:nvPr/>
        </p:nvGrpSpPr>
        <p:grpSpPr>
          <a:xfrm>
            <a:off x="196815" y="2734945"/>
            <a:ext cx="4157980" cy="1756738"/>
            <a:chOff x="1401" y="2732"/>
            <a:chExt cx="8199" cy="3464"/>
          </a:xfrm>
        </p:grpSpPr>
        <p:sp>
          <p:nvSpPr>
            <p:cNvPr id="54" name="矩形 5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332" y="2732"/>
              <a:ext cx="2268" cy="3448"/>
              <a:chOff x="8197" y="1772"/>
              <a:chExt cx="1701" cy="344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9338" y="4494"/>
                <a:ext cx="560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9098" y="1772"/>
                <a:ext cx="800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60" name="肘形连接符 59"/>
            <p:cNvCxnSpPr>
              <a:stCxn id="54" idx="3"/>
              <a:endCxn id="5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5" idx="3"/>
              <a:endCxn id="57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491" y="5470"/>
              <a:ext cx="753" cy="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64" name="肘形连接符 63"/>
            <p:cNvCxnSpPr>
              <a:stCxn id="5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5142830" y="1809115"/>
            <a:ext cx="6511925" cy="3844925"/>
            <a:chOff x="8098" y="2849"/>
            <a:chExt cx="10255" cy="6055"/>
          </a:xfrm>
        </p:grpSpPr>
        <p:grpSp>
          <p:nvGrpSpPr>
            <p:cNvPr id="65" name="组合 64"/>
            <p:cNvGrpSpPr/>
            <p:nvPr/>
          </p:nvGrpSpPr>
          <p:grpSpPr>
            <a:xfrm>
              <a:off x="8098" y="2849"/>
              <a:ext cx="3402" cy="5102"/>
              <a:chOff x="12302" y="1772"/>
              <a:chExt cx="3402" cy="510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12942" y="3744"/>
              <a:ext cx="1701" cy="1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EXT5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6085" y="3186"/>
              <a:ext cx="2268" cy="4534"/>
              <a:chOff x="1222" y="5766"/>
              <a:chExt cx="2268" cy="4534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1222" y="5766"/>
                <a:ext cx="2268" cy="4535"/>
                <a:chOff x="8197" y="1772"/>
                <a:chExt cx="1701" cy="453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8197" y="1772"/>
                  <a:ext cx="1701" cy="453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ALU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8197" y="4441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B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8197" y="2891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sp>
            <p:nvSpPr>
              <p:cNvPr id="80" name="文本框 79"/>
              <p:cNvSpPr txBox="1"/>
              <p:nvPr/>
            </p:nvSpPr>
            <p:spPr>
              <a:xfrm>
                <a:off x="3006" y="8116"/>
                <a:ext cx="484" cy="21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ZPSCO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81" name="肘形连接符 80"/>
            <p:cNvCxnSpPr>
              <a:stCxn id="71" idx="3"/>
              <a:endCxn id="73" idx="1"/>
            </p:cNvCxnSpPr>
            <p:nvPr/>
          </p:nvCxnSpPr>
          <p:spPr>
            <a:xfrm>
              <a:off x="11500" y="3719"/>
              <a:ext cx="1442" cy="876"/>
            </a:xfrm>
            <a:prstGeom prst="bentConnector3">
              <a:avLst>
                <a:gd name="adj1" fmla="val 5000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73" idx="3"/>
              <a:endCxn id="79" idx="1"/>
            </p:cNvCxnSpPr>
            <p:nvPr/>
          </p:nvCxnSpPr>
          <p:spPr>
            <a:xfrm>
              <a:off x="14643" y="4595"/>
              <a:ext cx="1442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stCxn id="72" idx="3"/>
              <a:endCxn id="78" idx="1"/>
            </p:cNvCxnSpPr>
            <p:nvPr/>
          </p:nvCxnSpPr>
          <p:spPr>
            <a:xfrm flipV="1">
              <a:off x="11500" y="6145"/>
              <a:ext cx="4585" cy="1202"/>
            </a:xfrm>
            <a:prstGeom prst="bentConnector3">
              <a:avLst>
                <a:gd name="adj1" fmla="val 5001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>
              <a:stCxn id="77" idx="3"/>
              <a:endCxn id="67" idx="1"/>
            </p:cNvCxnSpPr>
            <p:nvPr/>
          </p:nvCxnSpPr>
          <p:spPr>
            <a:xfrm flipH="1" flipV="1">
              <a:off x="8098" y="3719"/>
              <a:ext cx="10255" cy="1735"/>
            </a:xfrm>
            <a:prstGeom prst="bentConnector5">
              <a:avLst>
                <a:gd name="adj1" fmla="val -3657"/>
                <a:gd name="adj2" fmla="val 152334"/>
                <a:gd name="adj3" fmla="val 103656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/>
            <p:nvPr/>
          </p:nvCxnSpPr>
          <p:spPr>
            <a:xfrm rot="16200000">
              <a:off x="16937" y="802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6085" y="832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SRAV</a:t>
              </a:r>
              <a:endParaRPr lang="en-US" altLang="zh-CN" b="1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1131" y="467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Rs[4:0]</a:t>
              </a:r>
              <a:endParaRPr lang="en-US" altLang="zh-CN" b="1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4274" y="4009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32bits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202000"/>
            <a:ext cx="10969200" cy="705600"/>
          </a:xfrm>
        </p:spPr>
        <p:txBody>
          <a:bodyPr/>
          <a:p>
            <a:r>
              <a:rPr lang="en-US" altLang="zh-CN"/>
              <a:t>JR</a:t>
            </a:r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852260" y="1694180"/>
            <a:ext cx="8467090" cy="3239770"/>
            <a:chOff x="310" y="2982"/>
            <a:chExt cx="13334" cy="5102"/>
          </a:xfrm>
        </p:grpSpPr>
        <p:sp>
          <p:nvSpPr>
            <p:cNvPr id="54" name="矩形 53"/>
            <p:cNvSpPr/>
            <p:nvPr/>
          </p:nvSpPr>
          <p:spPr>
            <a:xfrm>
              <a:off x="983" y="4307"/>
              <a:ext cx="1358" cy="2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047" y="4307"/>
              <a:ext cx="1358" cy="27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 rot="0">
              <a:off x="7078" y="4307"/>
              <a:ext cx="1811" cy="2754"/>
              <a:chOff x="8197" y="1772"/>
              <a:chExt cx="1701" cy="344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9338" y="4494"/>
                <a:ext cx="560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9098" y="1772"/>
                <a:ext cx="800" cy="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60" name="肘形连接符 59"/>
            <p:cNvCxnSpPr>
              <a:stCxn id="54" idx="3"/>
              <a:endCxn id="3" idx="1"/>
            </p:cNvCxnSpPr>
            <p:nvPr/>
          </p:nvCxnSpPr>
          <p:spPr>
            <a:xfrm>
              <a:off x="2341" y="5666"/>
              <a:ext cx="675" cy="5"/>
            </a:xfrm>
            <a:prstGeom prst="bentConnector2">
              <a:avLst/>
            </a:prstGeom>
            <a:ln w="19050">
              <a:solidFill>
                <a:schemeClr val="bg2">
                  <a:lumMod val="65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5" idx="3"/>
              <a:endCxn id="57" idx="1"/>
            </p:cNvCxnSpPr>
            <p:nvPr/>
          </p:nvCxnSpPr>
          <p:spPr>
            <a:xfrm>
              <a:off x="6405" y="5666"/>
              <a:ext cx="67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/>
            <p:nvPr/>
          </p:nvCxnSpPr>
          <p:spPr>
            <a:xfrm>
              <a:off x="310" y="6490"/>
              <a:ext cx="673" cy="4"/>
            </a:xfrm>
            <a:prstGeom prst="bentConnector2">
              <a:avLst/>
            </a:prstGeom>
            <a:ln w="19050">
              <a:solidFill>
                <a:schemeClr val="bg2">
                  <a:lumMod val="65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384" y="6539"/>
              <a:ext cx="6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4" name="肘形连接符 63"/>
            <p:cNvCxnSpPr>
              <a:stCxn id="55" idx="0"/>
              <a:endCxn id="54" idx="1"/>
            </p:cNvCxnSpPr>
            <p:nvPr/>
          </p:nvCxnSpPr>
          <p:spPr>
            <a:xfrm rot="16200000" flipH="1" flipV="1">
              <a:off x="2674" y="2615"/>
              <a:ext cx="1359" cy="4743"/>
            </a:xfrm>
            <a:prstGeom prst="bentConnector4">
              <a:avLst>
                <a:gd name="adj1" fmla="val -27594"/>
                <a:gd name="adj2" fmla="val 107906"/>
              </a:avLst>
            </a:prstGeom>
            <a:ln w="19050">
              <a:solidFill>
                <a:schemeClr val="bg2">
                  <a:lumMod val="65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5" name="组合 64"/>
            <p:cNvGrpSpPr/>
            <p:nvPr/>
          </p:nvGrpSpPr>
          <p:grpSpPr>
            <a:xfrm rot="0">
              <a:off x="10242" y="2982"/>
              <a:ext cx="3402" cy="5102"/>
              <a:chOff x="12302" y="1772"/>
              <a:chExt cx="3402" cy="510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81" name="肘形连接符 80"/>
            <p:cNvCxnSpPr/>
            <p:nvPr/>
          </p:nvCxnSpPr>
          <p:spPr>
            <a:xfrm flipH="1">
              <a:off x="3016" y="4179"/>
              <a:ext cx="10628" cy="1814"/>
            </a:xfrm>
            <a:prstGeom prst="bentConnector5">
              <a:avLst>
                <a:gd name="adj1" fmla="val -3528"/>
                <a:gd name="adj2" fmla="val 279437"/>
                <a:gd name="adj3" fmla="val 103528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3016" y="4307"/>
              <a:ext cx="1358" cy="27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MUX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cxnSp>
          <p:nvCxnSpPr>
            <p:cNvPr id="4" name="肘形连接符 3"/>
            <p:cNvCxnSpPr>
              <a:stCxn id="3" idx="3"/>
              <a:endCxn id="55" idx="1"/>
            </p:cNvCxnSpPr>
            <p:nvPr/>
          </p:nvCxnSpPr>
          <p:spPr>
            <a:xfrm>
              <a:off x="4374" y="5666"/>
              <a:ext cx="67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6" name="肘形连接符 5"/>
          <p:cNvCxnSpPr/>
          <p:nvPr/>
        </p:nvCxnSpPr>
        <p:spPr>
          <a:xfrm rot="16200000">
            <a:off x="9088085" y="5097780"/>
            <a:ext cx="364490" cy="3175"/>
          </a:xfrm>
          <a:prstGeom prst="bentConnector2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547065" y="5285740"/>
            <a:ext cx="138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JR</a:t>
            </a:r>
            <a:endParaRPr lang="en-US" altLang="zh-CN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39440"/>
            <a:ext cx="10969200" cy="705600"/>
          </a:xfrm>
        </p:spPr>
        <p:txBody>
          <a:bodyPr/>
          <a:p>
            <a:r>
              <a:rPr lang="en-US" altLang="zh-CN"/>
              <a:t>ADDI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92700" y="963295"/>
            <a:ext cx="11235055" cy="5161280"/>
            <a:chOff x="222" y="1517"/>
            <a:chExt cx="17693" cy="812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2" y="4675"/>
              <a:ext cx="8199" cy="3402"/>
              <a:chOff x="1401" y="2732"/>
              <a:chExt cx="8199" cy="340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332" y="2732"/>
                <a:ext cx="2268" cy="3402"/>
                <a:chOff x="8197" y="1772"/>
                <a:chExt cx="1701" cy="340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338" y="4594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098" y="177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0" name="肘形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/>
              <p:cNvCxnSpPr>
                <a:stCxn id="5" idx="3"/>
                <a:endCxn id="6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肘形连接符 11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491" y="5470"/>
                <a:ext cx="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15" name="肘形连接符 14"/>
              <p:cNvCxnSpPr>
                <a:stCxn id="5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9" name="肘形连接符 28"/>
            <p:cNvCxnSpPr>
              <a:stCxn id="41" idx="3"/>
              <a:endCxn id="36" idx="1"/>
            </p:cNvCxnSpPr>
            <p:nvPr/>
          </p:nvCxnSpPr>
          <p:spPr>
            <a:xfrm>
              <a:off x="12989" y="2368"/>
              <a:ext cx="2658" cy="4406"/>
            </a:xfrm>
            <a:prstGeom prst="bentConnector3">
              <a:avLst>
                <a:gd name="adj1" fmla="val 5000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" idx="3"/>
              <a:endCxn id="41" idx="1"/>
            </p:cNvCxnSpPr>
            <p:nvPr/>
          </p:nvCxnSpPr>
          <p:spPr>
            <a:xfrm flipV="1">
              <a:off x="8421" y="2368"/>
              <a:ext cx="2867" cy="5419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917" y="2331"/>
              <a:ext cx="1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16bits</a:t>
              </a:r>
              <a:endParaRPr lang="en-US" altLang="zh-CN" b="1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6" y="1517"/>
              <a:ext cx="6839" cy="8128"/>
              <a:chOff x="10459" y="-411"/>
              <a:chExt cx="6839" cy="8128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459" y="1634"/>
                <a:ext cx="3402" cy="510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30" name="肘形连接符 29"/>
              <p:cNvCxnSpPr>
                <a:stCxn id="23" idx="3"/>
                <a:endCxn id="37" idx="1"/>
              </p:cNvCxnSpPr>
              <p:nvPr/>
            </p:nvCxnSpPr>
            <p:spPr>
              <a:xfrm>
                <a:off x="13861" y="2504"/>
                <a:ext cx="1169" cy="792"/>
              </a:xfrm>
              <a:prstGeom prst="bentConnector3">
                <a:avLst>
                  <a:gd name="adj1" fmla="val 50047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5118" y="7137"/>
                <a:ext cx="2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ADDI</a:t>
                </a:r>
                <a:endParaRPr lang="en-US" altLang="zh-CN" b="1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 rot="0">
                <a:off x="15030" y="1887"/>
                <a:ext cx="2268" cy="4534"/>
                <a:chOff x="1222" y="5766"/>
                <a:chExt cx="2268" cy="453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8116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0" name="肘形连接符 39"/>
              <p:cNvCxnSpPr/>
              <p:nvPr/>
            </p:nvCxnSpPr>
            <p:spPr>
              <a:xfrm rot="16200000" flipV="1">
                <a:off x="15808" y="6777"/>
                <a:ext cx="713" cy="5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0671" y="-411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S_EXT16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cxnSp>
            <p:nvCxnSpPr>
              <p:cNvPr id="42" name="肘形连接符 41"/>
              <p:cNvCxnSpPr/>
              <p:nvPr/>
            </p:nvCxnSpPr>
            <p:spPr>
              <a:xfrm flipH="1" flipV="1">
                <a:off x="10464" y="2450"/>
                <a:ext cx="6834" cy="1652"/>
              </a:xfrm>
              <a:prstGeom prst="bentConnector5">
                <a:avLst>
                  <a:gd name="adj1" fmla="val -5487"/>
                  <a:gd name="adj2" fmla="val -227421"/>
                  <a:gd name="adj3" fmla="val 106672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12298" y="399"/>
                <a:ext cx="150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32bits</a:t>
                </a:r>
                <a:endParaRPr lang="en-US" altLang="zh-CN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7854" y="7770"/>
              <a:ext cx="28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imm16</a:t>
              </a:r>
              <a:endParaRPr lang="en-US" altLang="zh-CN" b="1"/>
            </a:p>
            <a:p>
              <a:pPr algn="ctr"/>
              <a:r>
                <a:rPr lang="en-US" altLang="zh-CN" b="1"/>
                <a:t>IMEM[15:0]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ADDU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737835" y="2994660"/>
            <a:ext cx="5206185" cy="2160270"/>
            <a:chOff x="1401" y="2732"/>
            <a:chExt cx="8199" cy="3402"/>
          </a:xfrm>
        </p:grpSpPr>
        <p:sp>
          <p:nvSpPr>
            <p:cNvPr id="4" name="矩形 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332" y="2732"/>
              <a:ext cx="2268" cy="3402"/>
              <a:chOff x="8197" y="1772"/>
              <a:chExt cx="1701" cy="34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4" idx="3"/>
              <a:endCxn id="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  <a:endCxn id="6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91" y="5470"/>
              <a:ext cx="7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7019255" y="2425065"/>
            <a:ext cx="4406265" cy="3470275"/>
            <a:chOff x="11293" y="3199"/>
            <a:chExt cx="6939" cy="5465"/>
          </a:xfrm>
        </p:grpSpPr>
        <p:grpSp>
          <p:nvGrpSpPr>
            <p:cNvPr id="17" name="组合 16"/>
            <p:cNvGrpSpPr/>
            <p:nvPr/>
          </p:nvGrpSpPr>
          <p:grpSpPr>
            <a:xfrm>
              <a:off x="11293" y="3199"/>
              <a:ext cx="3402" cy="5102"/>
              <a:chOff x="12302" y="1772"/>
              <a:chExt cx="3402" cy="510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964" y="4096"/>
              <a:ext cx="2268" cy="3402"/>
              <a:chOff x="8197" y="1772"/>
              <a:chExt cx="1701" cy="340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ALU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197" y="4321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197" y="2151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29" name="肘形连接符 28"/>
            <p:cNvCxnSpPr>
              <a:stCxn id="23" idx="3"/>
              <a:endCxn id="28" idx="1"/>
            </p:cNvCxnSpPr>
            <p:nvPr/>
          </p:nvCxnSpPr>
          <p:spPr>
            <a:xfrm>
              <a:off x="14695" y="4069"/>
              <a:ext cx="1269" cy="696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3"/>
              <a:endCxn id="27" idx="1"/>
            </p:cNvCxnSpPr>
            <p:nvPr/>
          </p:nvCxnSpPr>
          <p:spPr>
            <a:xfrm flipV="1">
              <a:off x="14695" y="6935"/>
              <a:ext cx="1269" cy="762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6200000">
              <a:off x="16816" y="778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6" idx="3"/>
              <a:endCxn id="19" idx="1"/>
            </p:cNvCxnSpPr>
            <p:nvPr/>
          </p:nvCxnSpPr>
          <p:spPr>
            <a:xfrm flipH="1" flipV="1">
              <a:off x="11293" y="4069"/>
              <a:ext cx="6939" cy="1728"/>
            </a:xfrm>
            <a:prstGeom prst="bentConnector5">
              <a:avLst>
                <a:gd name="adj1" fmla="val -5405"/>
                <a:gd name="adj2" fmla="val 138484"/>
                <a:gd name="adj3" fmla="val 105403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6052" y="808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ADDU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39440"/>
            <a:ext cx="10969200" cy="705600"/>
          </a:xfrm>
        </p:spPr>
        <p:txBody>
          <a:bodyPr/>
          <a:p>
            <a:r>
              <a:rPr lang="en-US" altLang="zh-CN"/>
              <a:t>ADDIU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335880" y="963295"/>
            <a:ext cx="11235055" cy="5161280"/>
            <a:chOff x="222" y="1517"/>
            <a:chExt cx="17693" cy="812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2" y="4675"/>
              <a:ext cx="8199" cy="3402"/>
              <a:chOff x="1401" y="2732"/>
              <a:chExt cx="8199" cy="340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332" y="2732"/>
                <a:ext cx="2268" cy="3402"/>
                <a:chOff x="8197" y="1772"/>
                <a:chExt cx="1701" cy="340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338" y="4594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098" y="177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0" name="肘形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/>
              <p:cNvCxnSpPr>
                <a:stCxn id="5" idx="3"/>
                <a:endCxn id="6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肘形连接符 11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491" y="5470"/>
                <a:ext cx="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15" name="肘形连接符 14"/>
              <p:cNvCxnSpPr>
                <a:stCxn id="5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9" name="肘形连接符 28"/>
            <p:cNvCxnSpPr>
              <a:stCxn id="41" idx="3"/>
              <a:endCxn id="36" idx="1"/>
            </p:cNvCxnSpPr>
            <p:nvPr/>
          </p:nvCxnSpPr>
          <p:spPr>
            <a:xfrm>
              <a:off x="12989" y="2368"/>
              <a:ext cx="2658" cy="4406"/>
            </a:xfrm>
            <a:prstGeom prst="bentConnector3">
              <a:avLst>
                <a:gd name="adj1" fmla="val 5000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" idx="3"/>
              <a:endCxn id="41" idx="1"/>
            </p:cNvCxnSpPr>
            <p:nvPr/>
          </p:nvCxnSpPr>
          <p:spPr>
            <a:xfrm flipV="1">
              <a:off x="8421" y="2368"/>
              <a:ext cx="2867" cy="5419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917" y="2331"/>
              <a:ext cx="1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16bits</a:t>
              </a:r>
              <a:endParaRPr lang="en-US" altLang="zh-CN" b="1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6" y="1517"/>
              <a:ext cx="6839" cy="8128"/>
              <a:chOff x="10459" y="-411"/>
              <a:chExt cx="6839" cy="8128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459" y="1634"/>
                <a:ext cx="3402" cy="510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30" name="肘形连接符 29"/>
              <p:cNvCxnSpPr>
                <a:stCxn id="23" idx="3"/>
                <a:endCxn id="37" idx="1"/>
              </p:cNvCxnSpPr>
              <p:nvPr/>
            </p:nvCxnSpPr>
            <p:spPr>
              <a:xfrm>
                <a:off x="13861" y="2504"/>
                <a:ext cx="1169" cy="792"/>
              </a:xfrm>
              <a:prstGeom prst="bentConnector3">
                <a:avLst>
                  <a:gd name="adj1" fmla="val 50047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5118" y="7137"/>
                <a:ext cx="2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ADDIU</a:t>
                </a:r>
                <a:endParaRPr lang="en-US" altLang="zh-CN" b="1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 rot="0">
                <a:off x="15030" y="1887"/>
                <a:ext cx="2268" cy="4534"/>
                <a:chOff x="1222" y="5766"/>
                <a:chExt cx="2268" cy="453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8116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0" name="肘形连接符 39"/>
              <p:cNvCxnSpPr/>
              <p:nvPr/>
            </p:nvCxnSpPr>
            <p:spPr>
              <a:xfrm rot="16200000" flipV="1">
                <a:off x="15808" y="6777"/>
                <a:ext cx="713" cy="5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0671" y="-411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S_EXT16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cxnSp>
            <p:nvCxnSpPr>
              <p:cNvPr id="42" name="肘形连接符 41"/>
              <p:cNvCxnSpPr/>
              <p:nvPr/>
            </p:nvCxnSpPr>
            <p:spPr>
              <a:xfrm flipH="1" flipV="1">
                <a:off x="10464" y="2450"/>
                <a:ext cx="6834" cy="1652"/>
              </a:xfrm>
              <a:prstGeom prst="bentConnector5">
                <a:avLst>
                  <a:gd name="adj1" fmla="val -5487"/>
                  <a:gd name="adj2" fmla="val -227421"/>
                  <a:gd name="adj3" fmla="val 106672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12298" y="399"/>
                <a:ext cx="150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32bits</a:t>
                </a:r>
                <a:endParaRPr lang="en-US" altLang="zh-CN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7854" y="7770"/>
              <a:ext cx="28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imm16</a:t>
              </a:r>
              <a:endParaRPr lang="en-US" altLang="zh-CN" b="1"/>
            </a:p>
            <a:p>
              <a:pPr algn="ctr"/>
              <a:r>
                <a:rPr lang="en-US" altLang="zh-CN" b="1"/>
                <a:t>IMEM[15:0]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39440"/>
            <a:ext cx="10969200" cy="705600"/>
          </a:xfrm>
        </p:spPr>
        <p:txBody>
          <a:bodyPr/>
          <a:p>
            <a:r>
              <a:rPr lang="en-US" altLang="zh-CN"/>
              <a:t>ANDI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81905" y="963295"/>
            <a:ext cx="11235055" cy="5161280"/>
            <a:chOff x="222" y="1517"/>
            <a:chExt cx="17693" cy="812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2" y="4675"/>
              <a:ext cx="8199" cy="3402"/>
              <a:chOff x="1401" y="2732"/>
              <a:chExt cx="8199" cy="340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332" y="2732"/>
                <a:ext cx="2268" cy="3402"/>
                <a:chOff x="8197" y="1772"/>
                <a:chExt cx="1701" cy="340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338" y="4594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098" y="177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0" name="肘形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/>
              <p:cNvCxnSpPr>
                <a:stCxn id="5" idx="3"/>
                <a:endCxn id="6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肘形连接符 11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491" y="5470"/>
                <a:ext cx="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15" name="肘形连接符 14"/>
              <p:cNvCxnSpPr>
                <a:stCxn id="5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9" name="肘形连接符 28"/>
            <p:cNvCxnSpPr>
              <a:stCxn id="41" idx="3"/>
              <a:endCxn id="36" idx="1"/>
            </p:cNvCxnSpPr>
            <p:nvPr/>
          </p:nvCxnSpPr>
          <p:spPr>
            <a:xfrm>
              <a:off x="12989" y="2368"/>
              <a:ext cx="2658" cy="4406"/>
            </a:xfrm>
            <a:prstGeom prst="bentConnector3">
              <a:avLst>
                <a:gd name="adj1" fmla="val 5000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" idx="3"/>
              <a:endCxn id="41" idx="1"/>
            </p:cNvCxnSpPr>
            <p:nvPr/>
          </p:nvCxnSpPr>
          <p:spPr>
            <a:xfrm flipV="1">
              <a:off x="8421" y="2368"/>
              <a:ext cx="2867" cy="5419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917" y="2331"/>
              <a:ext cx="1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16bits</a:t>
              </a:r>
              <a:endParaRPr lang="en-US" altLang="zh-CN" b="1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6" y="1517"/>
              <a:ext cx="6839" cy="8128"/>
              <a:chOff x="10459" y="-411"/>
              <a:chExt cx="6839" cy="8128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459" y="1634"/>
                <a:ext cx="3402" cy="510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30" name="肘形连接符 29"/>
              <p:cNvCxnSpPr>
                <a:stCxn id="23" idx="3"/>
                <a:endCxn id="37" idx="1"/>
              </p:cNvCxnSpPr>
              <p:nvPr/>
            </p:nvCxnSpPr>
            <p:spPr>
              <a:xfrm>
                <a:off x="13861" y="2504"/>
                <a:ext cx="1169" cy="792"/>
              </a:xfrm>
              <a:prstGeom prst="bentConnector3">
                <a:avLst>
                  <a:gd name="adj1" fmla="val 50047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5118" y="7137"/>
                <a:ext cx="2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ANDI</a:t>
                </a:r>
                <a:endParaRPr lang="en-US" altLang="zh-CN" b="1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 rot="0">
                <a:off x="15030" y="1887"/>
                <a:ext cx="2268" cy="4534"/>
                <a:chOff x="1222" y="5766"/>
                <a:chExt cx="2268" cy="453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8116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0" name="肘形连接符 39"/>
              <p:cNvCxnSpPr/>
              <p:nvPr/>
            </p:nvCxnSpPr>
            <p:spPr>
              <a:xfrm rot="16200000" flipV="1">
                <a:off x="15808" y="6777"/>
                <a:ext cx="713" cy="5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0671" y="-411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S_EXT16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cxnSp>
            <p:nvCxnSpPr>
              <p:cNvPr id="42" name="肘形连接符 41"/>
              <p:cNvCxnSpPr/>
              <p:nvPr/>
            </p:nvCxnSpPr>
            <p:spPr>
              <a:xfrm flipH="1" flipV="1">
                <a:off x="10464" y="2450"/>
                <a:ext cx="6834" cy="1652"/>
              </a:xfrm>
              <a:prstGeom prst="bentConnector5">
                <a:avLst>
                  <a:gd name="adj1" fmla="val -5487"/>
                  <a:gd name="adj2" fmla="val -227421"/>
                  <a:gd name="adj3" fmla="val 106672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12298" y="399"/>
                <a:ext cx="150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32bits</a:t>
                </a:r>
                <a:endParaRPr lang="en-US" altLang="zh-CN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7854" y="7770"/>
              <a:ext cx="28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imm16</a:t>
              </a:r>
              <a:endParaRPr lang="en-US" altLang="zh-CN" b="1"/>
            </a:p>
            <a:p>
              <a:pPr algn="ctr"/>
              <a:r>
                <a:rPr lang="en-US" altLang="zh-CN" b="1"/>
                <a:t>IMEM[15:0]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39440"/>
            <a:ext cx="10969200" cy="705600"/>
          </a:xfrm>
        </p:spPr>
        <p:txBody>
          <a:bodyPr/>
          <a:p>
            <a:r>
              <a:rPr lang="en-US" altLang="zh-CN"/>
              <a:t>ORI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346675" y="963295"/>
            <a:ext cx="11235055" cy="5161280"/>
            <a:chOff x="222" y="1517"/>
            <a:chExt cx="17693" cy="812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2" y="4675"/>
              <a:ext cx="8199" cy="3402"/>
              <a:chOff x="1401" y="2732"/>
              <a:chExt cx="8199" cy="340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332" y="2732"/>
                <a:ext cx="2268" cy="3402"/>
                <a:chOff x="8197" y="1772"/>
                <a:chExt cx="1701" cy="340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338" y="4594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098" y="177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0" name="肘形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/>
              <p:cNvCxnSpPr>
                <a:stCxn id="5" idx="3"/>
                <a:endCxn id="6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肘形连接符 11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491" y="5470"/>
                <a:ext cx="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15" name="肘形连接符 14"/>
              <p:cNvCxnSpPr>
                <a:stCxn id="5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9" name="肘形连接符 28"/>
            <p:cNvCxnSpPr>
              <a:stCxn id="41" idx="3"/>
              <a:endCxn id="36" idx="1"/>
            </p:cNvCxnSpPr>
            <p:nvPr/>
          </p:nvCxnSpPr>
          <p:spPr>
            <a:xfrm>
              <a:off x="12989" y="2368"/>
              <a:ext cx="2658" cy="4406"/>
            </a:xfrm>
            <a:prstGeom prst="bentConnector3">
              <a:avLst>
                <a:gd name="adj1" fmla="val 5000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" idx="3"/>
              <a:endCxn id="41" idx="1"/>
            </p:cNvCxnSpPr>
            <p:nvPr/>
          </p:nvCxnSpPr>
          <p:spPr>
            <a:xfrm flipV="1">
              <a:off x="8421" y="2368"/>
              <a:ext cx="2867" cy="5419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917" y="2331"/>
              <a:ext cx="1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16bits</a:t>
              </a:r>
              <a:endParaRPr lang="en-US" altLang="zh-CN" b="1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6" y="1517"/>
              <a:ext cx="6839" cy="8128"/>
              <a:chOff x="10459" y="-411"/>
              <a:chExt cx="6839" cy="8128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459" y="1634"/>
                <a:ext cx="3402" cy="510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30" name="肘形连接符 29"/>
              <p:cNvCxnSpPr>
                <a:stCxn id="23" idx="3"/>
                <a:endCxn id="37" idx="1"/>
              </p:cNvCxnSpPr>
              <p:nvPr/>
            </p:nvCxnSpPr>
            <p:spPr>
              <a:xfrm>
                <a:off x="13861" y="2504"/>
                <a:ext cx="1169" cy="792"/>
              </a:xfrm>
              <a:prstGeom prst="bentConnector3">
                <a:avLst>
                  <a:gd name="adj1" fmla="val 50047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5118" y="7137"/>
                <a:ext cx="2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ORI</a:t>
                </a:r>
                <a:endParaRPr lang="en-US" altLang="zh-CN" b="1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 rot="0">
                <a:off x="15030" y="1887"/>
                <a:ext cx="2268" cy="4534"/>
                <a:chOff x="1222" y="5766"/>
                <a:chExt cx="2268" cy="453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8116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0" name="肘形连接符 39"/>
              <p:cNvCxnSpPr/>
              <p:nvPr/>
            </p:nvCxnSpPr>
            <p:spPr>
              <a:xfrm rot="16200000" flipV="1">
                <a:off x="15808" y="6777"/>
                <a:ext cx="713" cy="5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0671" y="-411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S_EXT16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cxnSp>
            <p:nvCxnSpPr>
              <p:cNvPr id="42" name="肘形连接符 41"/>
              <p:cNvCxnSpPr/>
              <p:nvPr/>
            </p:nvCxnSpPr>
            <p:spPr>
              <a:xfrm flipH="1" flipV="1">
                <a:off x="10464" y="2450"/>
                <a:ext cx="6834" cy="1652"/>
              </a:xfrm>
              <a:prstGeom prst="bentConnector5">
                <a:avLst>
                  <a:gd name="adj1" fmla="val -5487"/>
                  <a:gd name="adj2" fmla="val -227421"/>
                  <a:gd name="adj3" fmla="val 106672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12298" y="399"/>
                <a:ext cx="150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32bits</a:t>
                </a:r>
                <a:endParaRPr lang="en-US" altLang="zh-CN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7854" y="7770"/>
              <a:ext cx="28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imm16</a:t>
              </a:r>
              <a:endParaRPr lang="en-US" altLang="zh-CN" b="1"/>
            </a:p>
            <a:p>
              <a:pPr algn="ctr"/>
              <a:r>
                <a:rPr lang="en-US" altLang="zh-CN" b="1"/>
                <a:t>IMEM[15:0]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200" y="39440"/>
            <a:ext cx="10969200" cy="705600"/>
          </a:xfrm>
        </p:spPr>
        <p:txBody>
          <a:bodyPr/>
          <a:p>
            <a:r>
              <a:rPr lang="en-US" altLang="zh-CN"/>
              <a:t>XORI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292700" y="963295"/>
            <a:ext cx="11235055" cy="5161280"/>
            <a:chOff x="222" y="1517"/>
            <a:chExt cx="17693" cy="812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2" y="4675"/>
              <a:ext cx="8199" cy="3402"/>
              <a:chOff x="1401" y="2732"/>
              <a:chExt cx="8199" cy="340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332" y="2732"/>
                <a:ext cx="2268" cy="3402"/>
                <a:chOff x="8197" y="1772"/>
                <a:chExt cx="1701" cy="3402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9338" y="4594"/>
                  <a:ext cx="5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9098" y="177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0" name="肘形连接符 9"/>
              <p:cNvCxnSpPr>
                <a:stCxn id="4" idx="3"/>
                <a:endCxn id="5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/>
              <p:cNvCxnSpPr>
                <a:stCxn id="5" idx="3"/>
                <a:endCxn id="6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肘形连接符 11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491" y="5470"/>
                <a:ext cx="75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15" name="肘形连接符 14"/>
              <p:cNvCxnSpPr>
                <a:stCxn id="5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9" name="肘形连接符 28"/>
            <p:cNvCxnSpPr>
              <a:stCxn id="41" idx="3"/>
              <a:endCxn id="36" idx="1"/>
            </p:cNvCxnSpPr>
            <p:nvPr/>
          </p:nvCxnSpPr>
          <p:spPr>
            <a:xfrm>
              <a:off x="12989" y="2368"/>
              <a:ext cx="2658" cy="4406"/>
            </a:xfrm>
            <a:prstGeom prst="bentConnector3">
              <a:avLst>
                <a:gd name="adj1" fmla="val 5000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" idx="3"/>
              <a:endCxn id="41" idx="1"/>
            </p:cNvCxnSpPr>
            <p:nvPr/>
          </p:nvCxnSpPr>
          <p:spPr>
            <a:xfrm flipV="1">
              <a:off x="8421" y="2368"/>
              <a:ext cx="2867" cy="5419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917" y="2331"/>
              <a:ext cx="1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16bits</a:t>
              </a:r>
              <a:endParaRPr lang="en-US" altLang="zh-CN" b="1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6" y="1517"/>
              <a:ext cx="6839" cy="8128"/>
              <a:chOff x="10459" y="-411"/>
              <a:chExt cx="6839" cy="8128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459" y="1634"/>
                <a:ext cx="3402" cy="510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30" name="肘形连接符 29"/>
              <p:cNvCxnSpPr>
                <a:stCxn id="23" idx="3"/>
                <a:endCxn id="37" idx="1"/>
              </p:cNvCxnSpPr>
              <p:nvPr/>
            </p:nvCxnSpPr>
            <p:spPr>
              <a:xfrm>
                <a:off x="13861" y="2504"/>
                <a:ext cx="1169" cy="792"/>
              </a:xfrm>
              <a:prstGeom prst="bentConnector3">
                <a:avLst>
                  <a:gd name="adj1" fmla="val 50047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5118" y="7137"/>
                <a:ext cx="2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XORI</a:t>
                </a:r>
                <a:endParaRPr lang="en-US" altLang="zh-CN" b="1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 rot="0">
                <a:off x="15030" y="1887"/>
                <a:ext cx="2268" cy="4534"/>
                <a:chOff x="1222" y="5766"/>
                <a:chExt cx="2268" cy="4534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8116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0" name="肘形连接符 39"/>
              <p:cNvCxnSpPr/>
              <p:nvPr/>
            </p:nvCxnSpPr>
            <p:spPr>
              <a:xfrm rot="16200000" flipV="1">
                <a:off x="15808" y="6777"/>
                <a:ext cx="713" cy="5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0671" y="-411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S_EXT16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cxnSp>
            <p:nvCxnSpPr>
              <p:cNvPr id="42" name="肘形连接符 41"/>
              <p:cNvCxnSpPr/>
              <p:nvPr/>
            </p:nvCxnSpPr>
            <p:spPr>
              <a:xfrm flipH="1" flipV="1">
                <a:off x="10464" y="2450"/>
                <a:ext cx="6834" cy="1652"/>
              </a:xfrm>
              <a:prstGeom prst="bentConnector5">
                <a:avLst>
                  <a:gd name="adj1" fmla="val -5487"/>
                  <a:gd name="adj2" fmla="val -227421"/>
                  <a:gd name="adj3" fmla="val 106672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12298" y="399"/>
                <a:ext cx="150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32bits</a:t>
                </a:r>
                <a:endParaRPr lang="en-US" altLang="zh-CN" b="1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7854" y="7770"/>
              <a:ext cx="28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imm16</a:t>
              </a:r>
              <a:endParaRPr lang="en-US" altLang="zh-CN" b="1"/>
            </a:p>
            <a:p>
              <a:pPr algn="ctr"/>
              <a:r>
                <a:rPr lang="en-US" altLang="zh-CN" b="1"/>
                <a:t>IMEM[15:0]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705" y="39440"/>
            <a:ext cx="10969200" cy="705600"/>
          </a:xfrm>
        </p:spPr>
        <p:txBody>
          <a:bodyPr/>
          <a:p>
            <a:r>
              <a:rPr lang="en-US" altLang="zh-CN"/>
              <a:t>LW</a:t>
            </a:r>
            <a:endParaRPr lang="en-US" altLang="zh-CN"/>
          </a:p>
        </p:txBody>
      </p:sp>
      <p:grpSp>
        <p:nvGrpSpPr>
          <p:cNvPr id="47" name="组合 46"/>
          <p:cNvGrpSpPr/>
          <p:nvPr/>
        </p:nvGrpSpPr>
        <p:grpSpPr>
          <a:xfrm>
            <a:off x="427955" y="2184400"/>
            <a:ext cx="11337925" cy="4036695"/>
            <a:chOff x="286" y="4896"/>
            <a:chExt cx="17855" cy="6357"/>
          </a:xfrm>
        </p:grpSpPr>
        <p:grpSp>
          <p:nvGrpSpPr>
            <p:cNvPr id="32" name="组合 31"/>
            <p:cNvGrpSpPr/>
            <p:nvPr/>
          </p:nvGrpSpPr>
          <p:grpSpPr>
            <a:xfrm>
              <a:off x="286" y="4896"/>
              <a:ext cx="16180" cy="6357"/>
              <a:chOff x="222" y="3562"/>
              <a:chExt cx="18881" cy="741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222" y="4675"/>
                <a:ext cx="8199" cy="3499"/>
                <a:chOff x="1401" y="2732"/>
                <a:chExt cx="8199" cy="3499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244" y="273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NPC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(ADD)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4788" y="273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PC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7332" y="2732"/>
                  <a:ext cx="2268" cy="3499"/>
                  <a:chOff x="8197" y="1772"/>
                  <a:chExt cx="1701" cy="3499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8197" y="1772"/>
                    <a:ext cx="1701" cy="34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IMEM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9338" y="4594"/>
                    <a:ext cx="56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0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9098" y="1772"/>
                    <a:ext cx="80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31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cxnSp>
              <p:nvCxnSpPr>
                <p:cNvPr id="10" name="肘形连接符 9"/>
                <p:cNvCxnSpPr>
                  <a:stCxn id="4" idx="3"/>
                  <a:endCxn id="5" idx="1"/>
                </p:cNvCxnSpPr>
                <p:nvPr/>
              </p:nvCxnSpPr>
              <p:spPr>
                <a:xfrm>
                  <a:off x="3945" y="4433"/>
                  <a:ext cx="843" cy="5"/>
                </a:xfrm>
                <a:prstGeom prst="bentConnector2">
                  <a:avLst/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肘形连接符 10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6489" y="4433"/>
                  <a:ext cx="843" cy="5"/>
                </a:xfrm>
                <a:prstGeom prst="bentConnector2">
                  <a:avLst/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肘形连接符 11"/>
                <p:cNvCxnSpPr/>
                <p:nvPr/>
              </p:nvCxnSpPr>
              <p:spPr>
                <a:xfrm>
                  <a:off x="1401" y="5465"/>
                  <a:ext cx="843" cy="5"/>
                </a:xfrm>
                <a:prstGeom prst="bentConnector2">
                  <a:avLst/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1491" y="5548"/>
                  <a:ext cx="753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/>
                    <a:t>4</a:t>
                  </a:r>
                  <a:endParaRPr lang="en-US" altLang="zh-CN" b="1"/>
                </a:p>
              </p:txBody>
            </p:sp>
            <p:cxnSp>
              <p:nvCxnSpPr>
                <p:cNvPr id="15" name="肘形连接符 14"/>
                <p:cNvCxnSpPr>
                  <a:stCxn id="5" idx="0"/>
                </p:cNvCxnSpPr>
                <p:nvPr/>
              </p:nvCxnSpPr>
              <p:spPr>
                <a:xfrm rot="16200000" flipH="1" flipV="1">
                  <a:off x="3381" y="1603"/>
                  <a:ext cx="1128" cy="3387"/>
                </a:xfrm>
                <a:prstGeom prst="bentConnector4">
                  <a:avLst>
                    <a:gd name="adj1" fmla="val -33289"/>
                    <a:gd name="adj2" fmla="val 126085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肘形连接符 28"/>
              <p:cNvCxnSpPr>
                <a:stCxn id="41" idx="3"/>
                <a:endCxn id="36" idx="1"/>
              </p:cNvCxnSpPr>
              <p:nvPr/>
            </p:nvCxnSpPr>
            <p:spPr>
              <a:xfrm flipV="1">
                <a:off x="13603" y="6822"/>
                <a:ext cx="2043" cy="3307"/>
              </a:xfrm>
              <a:prstGeom prst="bentConnector3">
                <a:avLst>
                  <a:gd name="adj1" fmla="val 50032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" name="肘形连接符 42"/>
              <p:cNvCxnSpPr>
                <a:stCxn id="7" idx="3"/>
                <a:endCxn id="41" idx="1"/>
              </p:cNvCxnSpPr>
              <p:nvPr/>
            </p:nvCxnSpPr>
            <p:spPr>
              <a:xfrm>
                <a:off x="8421" y="7835"/>
                <a:ext cx="3481" cy="2294"/>
              </a:xfrm>
              <a:prstGeom prst="bentConnector3">
                <a:avLst>
                  <a:gd name="adj1" fmla="val 50019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0590" y="9511"/>
                <a:ext cx="1440" cy="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/>
                  <a:t>16bits</a:t>
                </a:r>
                <a:endParaRPr lang="en-US" altLang="zh-CN" sz="1600" b="1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11076" y="3562"/>
                <a:ext cx="8027" cy="7418"/>
                <a:chOff x="10459" y="1634"/>
                <a:chExt cx="8027" cy="7418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 rot="0">
                  <a:off x="10459" y="1634"/>
                  <a:ext cx="3402" cy="5102"/>
                  <a:chOff x="12302" y="1772"/>
                  <a:chExt cx="3402" cy="5102"/>
                </a:xfrm>
              </p:grpSpPr>
              <p:sp>
                <p:nvSpPr>
                  <p:cNvPr id="18" name="矩形 17"/>
                  <p:cNvSpPr/>
                  <p:nvPr/>
                </p:nvSpPr>
                <p:spPr>
                  <a:xfrm>
                    <a:off x="12302" y="1772"/>
                    <a:ext cx="3402" cy="51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RegFile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12302" y="2352"/>
                    <a:ext cx="1151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Rd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2302" y="4820"/>
                    <a:ext cx="1079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Rdc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2302" y="5400"/>
                    <a:ext cx="1079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Rsc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2302" y="5980"/>
                    <a:ext cx="1079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Rtc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4904" y="2352"/>
                    <a:ext cx="80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Rs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4904" y="5980"/>
                    <a:ext cx="80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Rt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cxnSp>
              <p:nvCxnSpPr>
                <p:cNvPr id="30" name="肘形连接符 29"/>
                <p:cNvCxnSpPr>
                  <a:stCxn id="23" idx="3"/>
                  <a:endCxn id="37" idx="1"/>
                </p:cNvCxnSpPr>
                <p:nvPr/>
              </p:nvCxnSpPr>
              <p:spPr>
                <a:xfrm>
                  <a:off x="13862" y="2552"/>
                  <a:ext cx="1168" cy="792"/>
                </a:xfrm>
                <a:prstGeom prst="bentConnector3">
                  <a:avLst>
                    <a:gd name="adj1" fmla="val 50026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本框 33"/>
                <p:cNvSpPr txBox="1"/>
                <p:nvPr/>
              </p:nvSpPr>
              <p:spPr>
                <a:xfrm>
                  <a:off x="15118" y="7137"/>
                  <a:ext cx="218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accent5">
                          <a:lumMod val="50000"/>
                        </a:schemeClr>
                      </a:solidFill>
                    </a:rPr>
                    <a:t>ADD</a:t>
                  </a:r>
                  <a:endParaRPr lang="en-US" altLang="zh-CN" b="1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3" name="组合 2"/>
                <p:cNvGrpSpPr/>
                <p:nvPr/>
              </p:nvGrpSpPr>
              <p:grpSpPr>
                <a:xfrm rot="0">
                  <a:off x="15030" y="1887"/>
                  <a:ext cx="2268" cy="4535"/>
                  <a:chOff x="1222" y="5766"/>
                  <a:chExt cx="2268" cy="4535"/>
                </a:xfrm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1222" y="5766"/>
                    <a:ext cx="2268" cy="4535"/>
                    <a:chOff x="8197" y="1772"/>
                    <a:chExt cx="1701" cy="4535"/>
                  </a:xfrm>
                </p:grpSpPr>
                <p:sp>
                  <p:nvSpPr>
                    <p:cNvPr id="31" name="矩形 30"/>
                    <p:cNvSpPr/>
                    <p:nvPr/>
                  </p:nvSpPr>
                  <p:spPr>
                    <a:xfrm>
                      <a:off x="8197" y="1772"/>
                      <a:ext cx="1701" cy="453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ALU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197" y="4441"/>
                      <a:ext cx="560" cy="6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l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B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8197" y="2891"/>
                      <a:ext cx="800" cy="6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l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A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</p:grp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006" y="7954"/>
                    <a:ext cx="484" cy="2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/>
                    <a:r>
                      <a:rPr lang="en-US" altLang="zh-CN" sz="1600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ZPSCO</a:t>
                    </a:r>
                    <a:endParaRPr lang="en-US" altLang="zh-CN" sz="1600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cxnSp>
              <p:nvCxnSpPr>
                <p:cNvPr id="40" name="肘形连接符 39"/>
                <p:cNvCxnSpPr/>
                <p:nvPr/>
              </p:nvCxnSpPr>
              <p:spPr>
                <a:xfrm rot="16200000" flipV="1">
                  <a:off x="15808" y="6777"/>
                  <a:ext cx="713" cy="5"/>
                </a:xfrm>
                <a:prstGeom prst="bentConnector3">
                  <a:avLst>
                    <a:gd name="adj1" fmla="val 49930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1" name="矩形 40"/>
                <p:cNvSpPr/>
                <p:nvPr/>
              </p:nvSpPr>
              <p:spPr>
                <a:xfrm>
                  <a:off x="11285" y="7351"/>
                  <a:ext cx="1701" cy="170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latin typeface="Yu Gothic UI Semibold" panose="020B0700000000000000" charset="-128"/>
                      <a:ea typeface="Yu Gothic UI Semibold" panose="020B0700000000000000" charset="-128"/>
                    </a:rPr>
                    <a:t>S_EXT16</a:t>
                  </a:r>
                  <a:endPara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cxnSp>
              <p:nvCxnSpPr>
                <p:cNvPr id="42" name="肘形连接符 41"/>
                <p:cNvCxnSpPr>
                  <a:stCxn id="31" idx="3"/>
                  <a:endCxn id="35" idx="1"/>
                </p:cNvCxnSpPr>
                <p:nvPr/>
              </p:nvCxnSpPr>
              <p:spPr>
                <a:xfrm flipV="1">
                  <a:off x="17298" y="4151"/>
                  <a:ext cx="1188" cy="4"/>
                </a:xfrm>
                <a:prstGeom prst="bentConnector3">
                  <a:avLst>
                    <a:gd name="adj1" fmla="val 49979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/>
                <p:cNvSpPr txBox="1"/>
                <p:nvPr/>
              </p:nvSpPr>
              <p:spPr>
                <a:xfrm>
                  <a:off x="12986" y="7583"/>
                  <a:ext cx="1504" cy="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sz="1600" b="1"/>
                    <a:t>32bits</a:t>
                  </a:r>
                  <a:endParaRPr lang="en-US" altLang="zh-CN" sz="1600" b="1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8044" y="7770"/>
                <a:ext cx="2867" cy="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/>
                  <a:t>IMEM[15:0]</a:t>
                </a:r>
                <a:endParaRPr lang="en-US" altLang="zh-CN" sz="1600" b="1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6402" y="5850"/>
              <a:ext cx="1602" cy="2405"/>
              <a:chOff x="8197" y="1772"/>
              <a:chExt cx="1202" cy="240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197" y="1772"/>
                <a:ext cx="1202" cy="24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DMEM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373" y="1772"/>
                <a:ext cx="80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Data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6273" y="8860"/>
              <a:ext cx="18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DMEM_R</a:t>
              </a:r>
              <a:endParaRPr lang="en-US" altLang="zh-CN" sz="1600" b="1"/>
            </a:p>
          </p:txBody>
        </p:sp>
        <p:cxnSp>
          <p:nvCxnSpPr>
            <p:cNvPr id="39" name="肘形连接符 38"/>
            <p:cNvCxnSpPr/>
            <p:nvPr/>
          </p:nvCxnSpPr>
          <p:spPr>
            <a:xfrm rot="16200000" flipV="1">
              <a:off x="16864" y="8552"/>
              <a:ext cx="611" cy="4"/>
            </a:xfrm>
            <a:prstGeom prst="bentConnector3">
              <a:avLst>
                <a:gd name="adj1" fmla="val 49930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26" idx="0"/>
              <a:endCxn id="19" idx="1"/>
            </p:cNvCxnSpPr>
            <p:nvPr/>
          </p:nvCxnSpPr>
          <p:spPr>
            <a:xfrm rot="16200000" flipV="1">
              <a:off x="13295" y="1975"/>
              <a:ext cx="167" cy="7583"/>
            </a:xfrm>
            <a:prstGeom prst="bentConnector4">
              <a:avLst>
                <a:gd name="adj1" fmla="val 498204"/>
                <a:gd name="adj2" fmla="val 10494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705" y="39440"/>
            <a:ext cx="10969200" cy="705600"/>
          </a:xfrm>
        </p:spPr>
        <p:txBody>
          <a:bodyPr/>
          <a:p>
            <a:r>
              <a:rPr lang="en-US" altLang="zh-CN"/>
              <a:t>SW</a:t>
            </a:r>
            <a:endParaRPr lang="en-US" altLang="zh-CN"/>
          </a:p>
        </p:txBody>
      </p:sp>
      <p:grpSp>
        <p:nvGrpSpPr>
          <p:cNvPr id="49" name="组合 48"/>
          <p:cNvGrpSpPr/>
          <p:nvPr/>
        </p:nvGrpSpPr>
        <p:grpSpPr>
          <a:xfrm>
            <a:off x="427955" y="2184400"/>
            <a:ext cx="11337925" cy="4036695"/>
            <a:chOff x="673" y="3440"/>
            <a:chExt cx="17855" cy="6357"/>
          </a:xfrm>
        </p:grpSpPr>
        <p:grpSp>
          <p:nvGrpSpPr>
            <p:cNvPr id="47" name="组合 46"/>
            <p:cNvGrpSpPr/>
            <p:nvPr/>
          </p:nvGrpSpPr>
          <p:grpSpPr>
            <a:xfrm>
              <a:off x="673" y="3440"/>
              <a:ext cx="17855" cy="6357"/>
              <a:chOff x="286" y="4896"/>
              <a:chExt cx="17855" cy="6357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286" y="4896"/>
                <a:ext cx="16180" cy="6357"/>
                <a:chOff x="222" y="3562"/>
                <a:chExt cx="18881" cy="7418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222" y="4675"/>
                  <a:ext cx="8199" cy="3499"/>
                  <a:chOff x="1401" y="2732"/>
                  <a:chExt cx="8199" cy="3499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2244" y="2732"/>
                    <a:ext cx="1701" cy="34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NPC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(ADD)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4788" y="2732"/>
                    <a:ext cx="1701" cy="34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PC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7332" y="2732"/>
                    <a:ext cx="2268" cy="3499"/>
                    <a:chOff x="8197" y="1772"/>
                    <a:chExt cx="1701" cy="3499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8197" y="1772"/>
                      <a:ext cx="1701" cy="3402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IMEM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9338" y="4594"/>
                      <a:ext cx="560" cy="6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r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0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9098" y="1772"/>
                      <a:ext cx="800" cy="6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r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31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</p:grpSp>
              <p:cxnSp>
                <p:nvCxnSpPr>
                  <p:cNvPr id="10" name="肘形连接符 9"/>
                  <p:cNvCxnSpPr>
                    <a:stCxn id="4" idx="3"/>
                    <a:endCxn id="5" idx="1"/>
                  </p:cNvCxnSpPr>
                  <p:nvPr/>
                </p:nvCxnSpPr>
                <p:spPr>
                  <a:xfrm>
                    <a:off x="3945" y="4433"/>
                    <a:ext cx="843" cy="5"/>
                  </a:xfrm>
                  <a:prstGeom prst="bentConnector2">
                    <a:avLst/>
                  </a:prstGeom>
                  <a:ln w="19050">
                    <a:solidFill>
                      <a:schemeClr val="tx2">
                        <a:lumMod val="90000"/>
                        <a:lumOff val="10000"/>
                      </a:schemeClr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肘形连接符 10"/>
                  <p:cNvCxnSpPr>
                    <a:stCxn id="5" idx="3"/>
                    <a:endCxn id="6" idx="1"/>
                  </p:cNvCxnSpPr>
                  <p:nvPr/>
                </p:nvCxnSpPr>
                <p:spPr>
                  <a:xfrm>
                    <a:off x="6489" y="4433"/>
                    <a:ext cx="843" cy="5"/>
                  </a:xfrm>
                  <a:prstGeom prst="bentConnector2">
                    <a:avLst/>
                  </a:prstGeom>
                  <a:ln w="19050">
                    <a:solidFill>
                      <a:schemeClr val="tx2">
                        <a:lumMod val="90000"/>
                        <a:lumOff val="10000"/>
                      </a:schemeClr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肘形连接符 11"/>
                  <p:cNvCxnSpPr/>
                  <p:nvPr/>
                </p:nvCxnSpPr>
                <p:spPr>
                  <a:xfrm>
                    <a:off x="1401" y="5465"/>
                    <a:ext cx="843" cy="5"/>
                  </a:xfrm>
                  <a:prstGeom prst="bentConnector2">
                    <a:avLst/>
                  </a:prstGeom>
                  <a:ln w="19050">
                    <a:solidFill>
                      <a:schemeClr val="tx2">
                        <a:lumMod val="90000"/>
                        <a:lumOff val="10000"/>
                      </a:schemeClr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491" y="5548"/>
                    <a:ext cx="753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b="1"/>
                      <a:t>4</a:t>
                    </a:r>
                    <a:endParaRPr lang="en-US" altLang="zh-CN" b="1"/>
                  </a:p>
                </p:txBody>
              </p:sp>
              <p:cxnSp>
                <p:nvCxnSpPr>
                  <p:cNvPr id="15" name="肘形连接符 14"/>
                  <p:cNvCxnSpPr>
                    <a:stCxn id="5" idx="0"/>
                  </p:cNvCxnSpPr>
                  <p:nvPr/>
                </p:nvCxnSpPr>
                <p:spPr>
                  <a:xfrm rot="16200000" flipH="1" flipV="1">
                    <a:off x="3381" y="1603"/>
                    <a:ext cx="1128" cy="3387"/>
                  </a:xfrm>
                  <a:prstGeom prst="bentConnector4">
                    <a:avLst>
                      <a:gd name="adj1" fmla="val -33289"/>
                      <a:gd name="adj2" fmla="val 126085"/>
                    </a:avLst>
                  </a:prstGeom>
                  <a:ln w="19050">
                    <a:solidFill>
                      <a:schemeClr val="tx2">
                        <a:lumMod val="90000"/>
                        <a:lumOff val="10000"/>
                      </a:schemeClr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肘形连接符 28"/>
                <p:cNvCxnSpPr>
                  <a:stCxn id="41" idx="3"/>
                  <a:endCxn id="36" idx="1"/>
                </p:cNvCxnSpPr>
                <p:nvPr/>
              </p:nvCxnSpPr>
              <p:spPr>
                <a:xfrm flipV="1">
                  <a:off x="13603" y="6822"/>
                  <a:ext cx="2043" cy="3307"/>
                </a:xfrm>
                <a:prstGeom prst="bentConnector3">
                  <a:avLst>
                    <a:gd name="adj1" fmla="val 50032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肘形连接符 42"/>
                <p:cNvCxnSpPr>
                  <a:stCxn id="7" idx="3"/>
                  <a:endCxn id="41" idx="1"/>
                </p:cNvCxnSpPr>
                <p:nvPr/>
              </p:nvCxnSpPr>
              <p:spPr>
                <a:xfrm>
                  <a:off x="8421" y="7835"/>
                  <a:ext cx="3481" cy="2294"/>
                </a:xfrm>
                <a:prstGeom prst="bentConnector3">
                  <a:avLst>
                    <a:gd name="adj1" fmla="val 50019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本框 43"/>
                <p:cNvSpPr txBox="1"/>
                <p:nvPr/>
              </p:nvSpPr>
              <p:spPr>
                <a:xfrm>
                  <a:off x="10590" y="9511"/>
                  <a:ext cx="1440" cy="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/>
                    <a:t>16bits</a:t>
                  </a:r>
                  <a:endParaRPr lang="en-US" altLang="zh-CN" sz="1600" b="1"/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11076" y="3562"/>
                  <a:ext cx="8027" cy="7418"/>
                  <a:chOff x="10459" y="1634"/>
                  <a:chExt cx="8027" cy="7418"/>
                </a:xfrm>
              </p:grpSpPr>
              <p:grpSp>
                <p:nvGrpSpPr>
                  <p:cNvPr id="17" name="组合 16"/>
                  <p:cNvGrpSpPr/>
                  <p:nvPr/>
                </p:nvGrpSpPr>
                <p:grpSpPr>
                  <a:xfrm rot="0">
                    <a:off x="10459" y="1634"/>
                    <a:ext cx="3402" cy="5102"/>
                    <a:chOff x="12302" y="1772"/>
                    <a:chExt cx="3402" cy="5102"/>
                  </a:xfrm>
                </p:grpSpPr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12302" y="1772"/>
                      <a:ext cx="3402" cy="5102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RegFile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12302" y="2352"/>
                      <a:ext cx="1151" cy="6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l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Rd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12302" y="4820"/>
                      <a:ext cx="1079" cy="6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l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Rdc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12302" y="5400"/>
                      <a:ext cx="1079" cy="6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l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Rsc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2302" y="5980"/>
                      <a:ext cx="1079" cy="6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l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Rtc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  <p:sp>
                  <p:nvSpPr>
                    <p:cNvPr id="23" name="文本框 22"/>
                    <p:cNvSpPr txBox="1"/>
                    <p:nvPr/>
                  </p:nvSpPr>
                  <p:spPr>
                    <a:xfrm>
                      <a:off x="14904" y="2352"/>
                      <a:ext cx="800" cy="6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l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Rs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  <p:sp>
                  <p:nvSpPr>
                    <p:cNvPr id="24" name="文本框 23"/>
                    <p:cNvSpPr txBox="1"/>
                    <p:nvPr/>
                  </p:nvSpPr>
                  <p:spPr>
                    <a:xfrm>
                      <a:off x="14904" y="5980"/>
                      <a:ext cx="800" cy="6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l"/>
                      <a:r>
                        <a: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Rt</a:t>
                      </a:r>
                      <a:endPara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</p:grpSp>
              <p:cxnSp>
                <p:nvCxnSpPr>
                  <p:cNvPr id="30" name="肘形连接符 29"/>
                  <p:cNvCxnSpPr>
                    <a:stCxn id="23" idx="3"/>
                    <a:endCxn id="37" idx="1"/>
                  </p:cNvCxnSpPr>
                  <p:nvPr/>
                </p:nvCxnSpPr>
                <p:spPr>
                  <a:xfrm>
                    <a:off x="13862" y="2552"/>
                    <a:ext cx="1168" cy="792"/>
                  </a:xfrm>
                  <a:prstGeom prst="bentConnector3">
                    <a:avLst>
                      <a:gd name="adj1" fmla="val 50026"/>
                    </a:avLst>
                  </a:prstGeom>
                  <a:ln w="19050">
                    <a:solidFill>
                      <a:schemeClr val="tx2">
                        <a:lumMod val="90000"/>
                        <a:lumOff val="10000"/>
                      </a:schemeClr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15118" y="7137"/>
                    <a:ext cx="218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b="1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ADD</a:t>
                    </a:r>
                    <a:endParaRPr lang="en-US" altLang="zh-CN" b="1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" name="组合 2"/>
                  <p:cNvGrpSpPr/>
                  <p:nvPr/>
                </p:nvGrpSpPr>
                <p:grpSpPr>
                  <a:xfrm rot="0">
                    <a:off x="15030" y="1887"/>
                    <a:ext cx="2268" cy="4535"/>
                    <a:chOff x="1222" y="5766"/>
                    <a:chExt cx="2268" cy="4535"/>
                  </a:xfrm>
                </p:grpSpPr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222" y="5766"/>
                      <a:ext cx="2268" cy="4535"/>
                      <a:chOff x="8197" y="1772"/>
                      <a:chExt cx="1701" cy="4535"/>
                    </a:xfrm>
                  </p:grpSpPr>
                  <p:sp>
                    <p:nvSpPr>
                      <p:cNvPr id="31" name="矩形 30"/>
                      <p:cNvSpPr/>
                      <p:nvPr/>
                    </p:nvSpPr>
                    <p:spPr>
                      <a:xfrm>
                        <a:off x="8197" y="1772"/>
                        <a:ext cx="1701" cy="453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>
                            <a:latin typeface="Yu Gothic UI Semibold" panose="020B0700000000000000" charset="-128"/>
                            <a:ea typeface="Yu Gothic UI Semibold" panose="020B0700000000000000" charset="-128"/>
                          </a:rPr>
                          <a:t>ALU</a:t>
                        </a:r>
                        <a:endPara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endParaRPr>
                      </a:p>
                    </p:txBody>
                  </p: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8197" y="4441"/>
                        <a:ext cx="560" cy="6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l"/>
                        <a:r>
                          <a:rPr lang="en-US" altLang="zh-CN">
                            <a:latin typeface="Yu Gothic UI Semibold" panose="020B0700000000000000" charset="-128"/>
                            <a:ea typeface="Yu Gothic UI Semibold" panose="020B0700000000000000" charset="-128"/>
                          </a:rPr>
                          <a:t>B</a:t>
                        </a:r>
                        <a:endPara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8197" y="2891"/>
                        <a:ext cx="800" cy="6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l"/>
                        <a:r>
                          <a:rPr lang="en-US" altLang="zh-CN">
                            <a:latin typeface="Yu Gothic UI Semibold" panose="020B0700000000000000" charset="-128"/>
                            <a:ea typeface="Yu Gothic UI Semibold" panose="020B0700000000000000" charset="-128"/>
                          </a:rPr>
                          <a:t>A</a:t>
                        </a:r>
                        <a:endParaRPr lang="en-US" altLang="zh-CN">
                          <a:latin typeface="Yu Gothic UI Semibold" panose="020B0700000000000000" charset="-128"/>
                          <a:ea typeface="Yu Gothic UI Semibold" panose="020B0700000000000000" charset="-128"/>
                        </a:endParaRPr>
                      </a:p>
                    </p:txBody>
                  </p:sp>
                </p:grpSp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3006" y="7954"/>
                      <a:ext cx="484" cy="21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ctr"/>
                      <a:r>
                        <a:rPr lang="en-US" altLang="zh-CN" sz="1600">
                          <a:latin typeface="Yu Gothic UI Semibold" panose="020B0700000000000000" charset="-128"/>
                          <a:ea typeface="Yu Gothic UI Semibold" panose="020B0700000000000000" charset="-128"/>
                        </a:rPr>
                        <a:t>ZPSCO</a:t>
                      </a:r>
                      <a:endParaRPr lang="en-US" altLang="zh-CN" sz="1600">
                        <a:latin typeface="Yu Gothic UI Semibold" panose="020B0700000000000000" charset="-128"/>
                        <a:ea typeface="Yu Gothic UI Semibold" panose="020B0700000000000000" charset="-128"/>
                      </a:endParaRPr>
                    </a:p>
                  </p:txBody>
                </p:sp>
              </p:grpSp>
              <p:cxnSp>
                <p:nvCxnSpPr>
                  <p:cNvPr id="40" name="肘形连接符 39"/>
                  <p:cNvCxnSpPr/>
                  <p:nvPr/>
                </p:nvCxnSpPr>
                <p:spPr>
                  <a:xfrm rot="16200000" flipV="1">
                    <a:off x="15808" y="6777"/>
                    <a:ext cx="713" cy="5"/>
                  </a:xfrm>
                  <a:prstGeom prst="bentConnector3">
                    <a:avLst>
                      <a:gd name="adj1" fmla="val 49930"/>
                    </a:avLst>
                  </a:prstGeom>
                  <a:ln w="19050">
                    <a:solidFill>
                      <a:schemeClr val="tx2">
                        <a:lumMod val="90000"/>
                        <a:lumOff val="10000"/>
                      </a:schemeClr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矩形 40"/>
                  <p:cNvSpPr/>
                  <p:nvPr/>
                </p:nvSpPr>
                <p:spPr>
                  <a:xfrm>
                    <a:off x="11285" y="7351"/>
                    <a:ext cx="1701" cy="17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S_EXT16</a:t>
                    </a:r>
                    <a:endParaRPr lang="en-US" altLang="zh-CN" sz="1600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cxnSp>
                <p:nvCxnSpPr>
                  <p:cNvPr id="42" name="肘形连接符 41"/>
                  <p:cNvCxnSpPr>
                    <a:stCxn id="31" idx="3"/>
                    <a:endCxn id="35" idx="1"/>
                  </p:cNvCxnSpPr>
                  <p:nvPr/>
                </p:nvCxnSpPr>
                <p:spPr>
                  <a:xfrm flipV="1">
                    <a:off x="17298" y="4151"/>
                    <a:ext cx="1188" cy="4"/>
                  </a:xfrm>
                  <a:prstGeom prst="bentConnector3">
                    <a:avLst>
                      <a:gd name="adj1" fmla="val 49979"/>
                    </a:avLst>
                  </a:prstGeom>
                  <a:ln w="19050">
                    <a:solidFill>
                      <a:schemeClr val="tx2">
                        <a:lumMod val="90000"/>
                        <a:lumOff val="10000"/>
                      </a:schemeClr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2986" y="7583"/>
                    <a:ext cx="1504" cy="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 sz="1600" b="1"/>
                      <a:t>32bits</a:t>
                    </a:r>
                    <a:endParaRPr lang="en-US" altLang="zh-CN" sz="1600" b="1"/>
                  </a:p>
                </p:txBody>
              </p:sp>
            </p:grpSp>
            <p:sp>
              <p:nvSpPr>
                <p:cNvPr id="28" name="文本框 27"/>
                <p:cNvSpPr txBox="1"/>
                <p:nvPr/>
              </p:nvSpPr>
              <p:spPr>
                <a:xfrm>
                  <a:off x="8095" y="7789"/>
                  <a:ext cx="2867" cy="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/>
                    <a:t>IMEM[15:0]</a:t>
                  </a:r>
                  <a:endParaRPr lang="en-US" altLang="zh-CN" sz="1600" b="1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6402" y="5850"/>
                <a:ext cx="1602" cy="2405"/>
                <a:chOff x="8197" y="1772"/>
                <a:chExt cx="1202" cy="2405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8197" y="1772"/>
                  <a:ext cx="1202" cy="240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DMEM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8373" y="1772"/>
                  <a:ext cx="80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>
                      <a:latin typeface="Yu Gothic UI Semibold" panose="020B0700000000000000" charset="-128"/>
                      <a:ea typeface="Yu Gothic UI Semibold" panose="020B0700000000000000" charset="-128"/>
                    </a:rPr>
                    <a:t>Data</a:t>
                  </a:r>
                  <a:endPara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16273" y="8860"/>
                <a:ext cx="186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/>
                  <a:t>DMEM_W</a:t>
                </a:r>
                <a:endParaRPr lang="en-US" altLang="zh-CN" sz="1600" b="1"/>
              </a:p>
            </p:txBody>
          </p:sp>
          <p:cxnSp>
            <p:nvCxnSpPr>
              <p:cNvPr id="39" name="肘形连接符 38"/>
              <p:cNvCxnSpPr/>
              <p:nvPr/>
            </p:nvCxnSpPr>
            <p:spPr>
              <a:xfrm rot="16200000" flipV="1">
                <a:off x="16864" y="8552"/>
                <a:ext cx="611" cy="4"/>
              </a:xfrm>
              <a:prstGeom prst="bentConnector3">
                <a:avLst>
                  <a:gd name="adj1" fmla="val 4993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48" name="肘形连接符 47"/>
            <p:cNvCxnSpPr>
              <a:stCxn id="24" idx="3"/>
              <a:endCxn id="26" idx="0"/>
            </p:cNvCxnSpPr>
            <p:nvPr/>
          </p:nvCxnSpPr>
          <p:spPr>
            <a:xfrm flipV="1">
              <a:off x="12890" y="4394"/>
              <a:ext cx="4667" cy="2942"/>
            </a:xfrm>
            <a:prstGeom prst="bentConnector4">
              <a:avLst>
                <a:gd name="adj1" fmla="val 44291"/>
                <a:gd name="adj2" fmla="val 112746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705" y="39440"/>
            <a:ext cx="10969200" cy="705600"/>
          </a:xfrm>
        </p:spPr>
        <p:txBody>
          <a:bodyPr/>
          <a:p>
            <a:r>
              <a:rPr lang="en-US" altLang="zh-CN"/>
              <a:t>BEQ</a:t>
            </a:r>
            <a:endParaRPr lang="en-US" altLang="zh-CN"/>
          </a:p>
        </p:txBody>
      </p:sp>
      <p:grpSp>
        <p:nvGrpSpPr>
          <p:cNvPr id="70" name="组合 69"/>
          <p:cNvGrpSpPr/>
          <p:nvPr/>
        </p:nvGrpSpPr>
        <p:grpSpPr>
          <a:xfrm>
            <a:off x="427955" y="1355090"/>
            <a:ext cx="10852150" cy="4903470"/>
            <a:chOff x="673" y="2134"/>
            <a:chExt cx="17090" cy="7722"/>
          </a:xfrm>
        </p:grpSpPr>
        <p:sp>
          <p:nvSpPr>
            <p:cNvPr id="4" name="矩形 3"/>
            <p:cNvSpPr/>
            <p:nvPr/>
          </p:nvSpPr>
          <p:spPr>
            <a:xfrm>
              <a:off x="1395" y="4394"/>
              <a:ext cx="1458" cy="2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908" y="4394"/>
              <a:ext cx="1458" cy="2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 rot="0">
              <a:off x="7933" y="4405"/>
              <a:ext cx="1944" cy="2999"/>
              <a:chOff x="8197" y="1772"/>
              <a:chExt cx="1701" cy="34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53" idx="3"/>
              <a:endCxn id="5" idx="1"/>
            </p:cNvCxnSpPr>
            <p:nvPr/>
          </p:nvCxnSpPr>
          <p:spPr>
            <a:xfrm flipV="1">
              <a:off x="5341" y="5852"/>
              <a:ext cx="567" cy="5"/>
            </a:xfrm>
            <a:prstGeom prst="bentConnector3">
              <a:avLst>
                <a:gd name="adj1" fmla="val 50088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  <a:endCxn id="6" idx="1"/>
            </p:cNvCxnSpPr>
            <p:nvPr/>
          </p:nvCxnSpPr>
          <p:spPr>
            <a:xfrm>
              <a:off x="7366" y="5852"/>
              <a:ext cx="567" cy="11"/>
            </a:xfrm>
            <a:prstGeom prst="bentConnector3">
              <a:avLst>
                <a:gd name="adj1" fmla="val 50088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673" y="6736"/>
              <a:ext cx="722" cy="4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50" y="6807"/>
              <a:ext cx="6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  <a:endCxn id="4" idx="1"/>
            </p:cNvCxnSpPr>
            <p:nvPr/>
          </p:nvCxnSpPr>
          <p:spPr>
            <a:xfrm rot="16200000" flipH="1" flipV="1">
              <a:off x="3287" y="2502"/>
              <a:ext cx="1458" cy="5242"/>
            </a:xfrm>
            <a:prstGeom prst="bentConnector4">
              <a:avLst>
                <a:gd name="adj1" fmla="val -25720"/>
                <a:gd name="adj2" fmla="val 10715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41" idx="3"/>
              <a:endCxn id="58" idx="1"/>
            </p:cNvCxnSpPr>
            <p:nvPr/>
          </p:nvCxnSpPr>
          <p:spPr>
            <a:xfrm>
              <a:off x="14711" y="8267"/>
              <a:ext cx="1389" cy="4"/>
            </a:xfrm>
            <a:prstGeom prst="bentConnector3">
              <a:avLst>
                <a:gd name="adj1" fmla="val 50040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" idx="3"/>
              <a:endCxn id="41" idx="1"/>
            </p:cNvCxnSpPr>
            <p:nvPr/>
          </p:nvCxnSpPr>
          <p:spPr>
            <a:xfrm>
              <a:off x="9877" y="7114"/>
              <a:ext cx="3376" cy="1153"/>
            </a:xfrm>
            <a:prstGeom prst="bentConnector3">
              <a:avLst>
                <a:gd name="adj1" fmla="val 5000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12019" y="7538"/>
              <a:ext cx="3981" cy="1458"/>
              <a:chOff x="10266" y="7406"/>
              <a:chExt cx="3981" cy="145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1500" y="7406"/>
                <a:ext cx="1458" cy="14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S_EXT18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10266" y="7605"/>
                <a:ext cx="3981" cy="537"/>
                <a:chOff x="10266" y="7605"/>
                <a:chExt cx="3981" cy="537"/>
              </a:xfrm>
            </p:grpSpPr>
            <p:sp>
              <p:nvSpPr>
                <p:cNvPr id="44" name="文本框 43"/>
                <p:cNvSpPr txBox="1"/>
                <p:nvPr/>
              </p:nvSpPr>
              <p:spPr>
                <a:xfrm>
                  <a:off x="10266" y="7611"/>
                  <a:ext cx="123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/>
                    <a:t>16bits</a:t>
                  </a:r>
                  <a:endParaRPr lang="en-US" altLang="zh-CN" sz="1600" b="1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958" y="7605"/>
                  <a:ext cx="1289" cy="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sz="1600" b="1"/>
                    <a:t>32bits</a:t>
                  </a:r>
                  <a:endParaRPr lang="en-US" altLang="zh-CN" sz="1600" b="1"/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9573" y="6195"/>
              <a:ext cx="245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IMEM[15:0]</a:t>
              </a:r>
              <a:endParaRPr lang="en-US" altLang="zh-CN" sz="1600" b="1"/>
            </a:p>
            <a:p>
              <a:pPr algn="ctr"/>
              <a:r>
                <a:rPr lang="en-US" altLang="zh-CN" sz="1600" b="1"/>
                <a:t>offset||02</a:t>
              </a:r>
              <a:endParaRPr lang="en-US" altLang="zh-CN" sz="1600" b="1"/>
            </a:p>
          </p:txBody>
        </p:sp>
        <p:cxnSp>
          <p:nvCxnSpPr>
            <p:cNvPr id="40" name="肘形连接符 39"/>
            <p:cNvCxnSpPr/>
            <p:nvPr/>
          </p:nvCxnSpPr>
          <p:spPr>
            <a:xfrm rot="16200000" flipV="1">
              <a:off x="16523" y="6540"/>
              <a:ext cx="611" cy="4"/>
            </a:xfrm>
            <a:prstGeom prst="bentConnector3">
              <a:avLst>
                <a:gd name="adj1" fmla="val 49930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 rot="0">
              <a:off x="4661" y="2134"/>
              <a:ext cx="13102" cy="5296"/>
              <a:chOff x="3551" y="2507"/>
              <a:chExt cx="13102" cy="5296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792" y="2507"/>
                <a:ext cx="2915" cy="437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1151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30" name="肘形连接符 29"/>
              <p:cNvCxnSpPr>
                <a:stCxn id="23" idx="3"/>
                <a:endCxn id="37" idx="1"/>
              </p:cNvCxnSpPr>
              <p:nvPr/>
            </p:nvCxnSpPr>
            <p:spPr>
              <a:xfrm>
                <a:off x="13706" y="3294"/>
                <a:ext cx="1003" cy="679"/>
              </a:xfrm>
              <a:prstGeom prst="bentConnector3">
                <a:avLst>
                  <a:gd name="adj1" fmla="val 5005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4785" y="7223"/>
                <a:ext cx="186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accent5">
                        <a:lumMod val="50000"/>
                      </a:schemeClr>
                    </a:solidFill>
                  </a:rPr>
                  <a:t>SUBU</a:t>
                </a:r>
                <a:endParaRPr lang="en-US" altLang="zh-CN" b="1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 rot="0">
                <a:off x="14709" y="2724"/>
                <a:ext cx="1944" cy="3886"/>
                <a:chOff x="1222" y="5766"/>
                <a:chExt cx="2268" cy="4535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7954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1600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2" name="肘形连接符 41"/>
              <p:cNvCxnSpPr>
                <a:endCxn id="53" idx="0"/>
              </p:cNvCxnSpPr>
              <p:nvPr/>
            </p:nvCxnSpPr>
            <p:spPr>
              <a:xfrm rot="10800000">
                <a:off x="3551" y="4766"/>
                <a:ext cx="13101" cy="121"/>
              </a:xfrm>
              <a:prstGeom prst="bentConnector4">
                <a:avLst>
                  <a:gd name="adj1" fmla="val -3793"/>
                  <a:gd name="adj2" fmla="val 243719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" name="肘形连接符 47"/>
              <p:cNvCxnSpPr>
                <a:stCxn id="24" idx="3"/>
                <a:endCxn id="36" idx="1"/>
              </p:cNvCxnSpPr>
              <p:nvPr/>
            </p:nvCxnSpPr>
            <p:spPr>
              <a:xfrm flipV="1">
                <a:off x="13706" y="5301"/>
                <a:ext cx="1003" cy="1102"/>
              </a:xfrm>
              <a:prstGeom prst="bentConnector3">
                <a:avLst>
                  <a:gd name="adj1" fmla="val 5005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52"/>
            <p:cNvSpPr/>
            <p:nvPr/>
          </p:nvSpPr>
          <p:spPr>
            <a:xfrm>
              <a:off x="3983" y="4394"/>
              <a:ext cx="1358" cy="2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MUX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cxnSp>
          <p:nvCxnSpPr>
            <p:cNvPr id="54" name="肘形连接符 53"/>
            <p:cNvCxnSpPr>
              <a:stCxn id="65" idx="3"/>
              <a:endCxn id="62" idx="1"/>
            </p:cNvCxnSpPr>
            <p:nvPr/>
          </p:nvCxnSpPr>
          <p:spPr>
            <a:xfrm>
              <a:off x="2872" y="5218"/>
              <a:ext cx="1111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16100" y="7869"/>
              <a:ext cx="1097" cy="1987"/>
              <a:chOff x="4828" y="-2468"/>
              <a:chExt cx="1701" cy="340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828" y="-2468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ADD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828" y="-65"/>
                <a:ext cx="747" cy="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828" y="-2235"/>
                <a:ext cx="1067" cy="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3983" y="4928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0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987" y="6270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1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cxnSp>
          <p:nvCxnSpPr>
            <p:cNvPr id="64" name="肘形连接符 63"/>
            <p:cNvCxnSpPr>
              <a:stCxn id="56" idx="3"/>
              <a:endCxn id="63" idx="1"/>
            </p:cNvCxnSpPr>
            <p:nvPr/>
          </p:nvCxnSpPr>
          <p:spPr>
            <a:xfrm flipH="1" flipV="1">
              <a:off x="3987" y="6560"/>
              <a:ext cx="13210" cy="2303"/>
            </a:xfrm>
            <a:prstGeom prst="bentConnector5">
              <a:avLst>
                <a:gd name="adj1" fmla="val -2839"/>
                <a:gd name="adj2" fmla="val 65263"/>
                <a:gd name="adj3" fmla="val 102838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2447" y="4928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0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428" y="6270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0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cxnSp>
          <p:nvCxnSpPr>
            <p:cNvPr id="67" name="肘形连接符 66"/>
            <p:cNvCxnSpPr>
              <a:stCxn id="66" idx="3"/>
              <a:endCxn id="57" idx="1"/>
            </p:cNvCxnSpPr>
            <p:nvPr/>
          </p:nvCxnSpPr>
          <p:spPr>
            <a:xfrm>
              <a:off x="2853" y="6560"/>
              <a:ext cx="13247" cy="2979"/>
            </a:xfrm>
            <a:prstGeom prst="bentConnector3">
              <a:avLst>
                <a:gd name="adj1" fmla="val 5000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705" y="39440"/>
            <a:ext cx="10969200" cy="705600"/>
          </a:xfrm>
        </p:spPr>
        <p:txBody>
          <a:bodyPr/>
          <a:p>
            <a:r>
              <a:rPr lang="en-US" altLang="zh-CN"/>
              <a:t>BNE</a:t>
            </a:r>
            <a:endParaRPr lang="en-US" altLang="zh-CN"/>
          </a:p>
        </p:txBody>
      </p:sp>
      <p:grpSp>
        <p:nvGrpSpPr>
          <p:cNvPr id="70" name="组合 69"/>
          <p:cNvGrpSpPr/>
          <p:nvPr/>
        </p:nvGrpSpPr>
        <p:grpSpPr>
          <a:xfrm>
            <a:off x="427955" y="1355090"/>
            <a:ext cx="10852150" cy="4903470"/>
            <a:chOff x="673" y="2134"/>
            <a:chExt cx="17090" cy="7722"/>
          </a:xfrm>
        </p:grpSpPr>
        <p:sp>
          <p:nvSpPr>
            <p:cNvPr id="4" name="矩形 3"/>
            <p:cNvSpPr/>
            <p:nvPr/>
          </p:nvSpPr>
          <p:spPr>
            <a:xfrm>
              <a:off x="1395" y="4394"/>
              <a:ext cx="1458" cy="2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908" y="4394"/>
              <a:ext cx="1458" cy="2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 rot="0">
              <a:off x="7933" y="4405"/>
              <a:ext cx="1944" cy="2999"/>
              <a:chOff x="8197" y="1772"/>
              <a:chExt cx="1701" cy="34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53" idx="3"/>
              <a:endCxn id="5" idx="1"/>
            </p:cNvCxnSpPr>
            <p:nvPr/>
          </p:nvCxnSpPr>
          <p:spPr>
            <a:xfrm flipV="1">
              <a:off x="5341" y="5852"/>
              <a:ext cx="567" cy="5"/>
            </a:xfrm>
            <a:prstGeom prst="bentConnector3">
              <a:avLst>
                <a:gd name="adj1" fmla="val 50088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  <a:endCxn id="6" idx="1"/>
            </p:cNvCxnSpPr>
            <p:nvPr/>
          </p:nvCxnSpPr>
          <p:spPr>
            <a:xfrm>
              <a:off x="7366" y="5852"/>
              <a:ext cx="567" cy="11"/>
            </a:xfrm>
            <a:prstGeom prst="bentConnector3">
              <a:avLst>
                <a:gd name="adj1" fmla="val 50088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673" y="6736"/>
              <a:ext cx="722" cy="4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50" y="6807"/>
              <a:ext cx="6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  <a:endCxn id="4" idx="1"/>
            </p:cNvCxnSpPr>
            <p:nvPr/>
          </p:nvCxnSpPr>
          <p:spPr>
            <a:xfrm rot="16200000" flipH="1" flipV="1">
              <a:off x="3287" y="2502"/>
              <a:ext cx="1458" cy="5242"/>
            </a:xfrm>
            <a:prstGeom prst="bentConnector4">
              <a:avLst>
                <a:gd name="adj1" fmla="val -25720"/>
                <a:gd name="adj2" fmla="val 10715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41" idx="3"/>
              <a:endCxn id="58" idx="1"/>
            </p:cNvCxnSpPr>
            <p:nvPr/>
          </p:nvCxnSpPr>
          <p:spPr>
            <a:xfrm>
              <a:off x="14711" y="8267"/>
              <a:ext cx="1389" cy="4"/>
            </a:xfrm>
            <a:prstGeom prst="bentConnector3">
              <a:avLst>
                <a:gd name="adj1" fmla="val 50040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7" idx="3"/>
              <a:endCxn id="41" idx="1"/>
            </p:cNvCxnSpPr>
            <p:nvPr/>
          </p:nvCxnSpPr>
          <p:spPr>
            <a:xfrm>
              <a:off x="9877" y="7114"/>
              <a:ext cx="3376" cy="1153"/>
            </a:xfrm>
            <a:prstGeom prst="bentConnector3">
              <a:avLst>
                <a:gd name="adj1" fmla="val 5000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12019" y="7538"/>
              <a:ext cx="3981" cy="1458"/>
              <a:chOff x="10266" y="7406"/>
              <a:chExt cx="3981" cy="145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1500" y="7406"/>
                <a:ext cx="1458" cy="14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S_EXT18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10266" y="7605"/>
                <a:ext cx="3981" cy="537"/>
                <a:chOff x="10266" y="7605"/>
                <a:chExt cx="3981" cy="537"/>
              </a:xfrm>
            </p:grpSpPr>
            <p:sp>
              <p:nvSpPr>
                <p:cNvPr id="44" name="文本框 43"/>
                <p:cNvSpPr txBox="1"/>
                <p:nvPr/>
              </p:nvSpPr>
              <p:spPr>
                <a:xfrm>
                  <a:off x="10266" y="7611"/>
                  <a:ext cx="123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/>
                    <a:t>16bits</a:t>
                  </a:r>
                  <a:endParaRPr lang="en-US" altLang="zh-CN" sz="1600" b="1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958" y="7605"/>
                  <a:ext cx="1289" cy="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sz="1600" b="1"/>
                    <a:t>32bits</a:t>
                  </a:r>
                  <a:endParaRPr lang="en-US" altLang="zh-CN" sz="1600" b="1"/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9573" y="6195"/>
              <a:ext cx="245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IMEM[15:0]</a:t>
              </a:r>
              <a:endParaRPr lang="en-US" altLang="zh-CN" sz="1600" b="1"/>
            </a:p>
            <a:p>
              <a:pPr algn="ctr"/>
              <a:r>
                <a:rPr lang="en-US" altLang="zh-CN" sz="1600" b="1"/>
                <a:t>offset||02</a:t>
              </a:r>
              <a:endParaRPr lang="en-US" altLang="zh-CN" sz="1600" b="1"/>
            </a:p>
          </p:txBody>
        </p:sp>
        <p:cxnSp>
          <p:nvCxnSpPr>
            <p:cNvPr id="40" name="肘形连接符 39"/>
            <p:cNvCxnSpPr/>
            <p:nvPr/>
          </p:nvCxnSpPr>
          <p:spPr>
            <a:xfrm rot="16200000" flipV="1">
              <a:off x="16523" y="6540"/>
              <a:ext cx="611" cy="4"/>
            </a:xfrm>
            <a:prstGeom prst="bentConnector3">
              <a:avLst>
                <a:gd name="adj1" fmla="val 49930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 rot="0">
              <a:off x="4661" y="2134"/>
              <a:ext cx="13102" cy="5296"/>
              <a:chOff x="3551" y="2507"/>
              <a:chExt cx="13102" cy="5296"/>
            </a:xfrm>
          </p:grpSpPr>
          <p:grpSp>
            <p:nvGrpSpPr>
              <p:cNvPr id="17" name="组合 16"/>
              <p:cNvGrpSpPr/>
              <p:nvPr/>
            </p:nvGrpSpPr>
            <p:grpSpPr>
              <a:xfrm rot="0">
                <a:off x="10792" y="2507"/>
                <a:ext cx="2915" cy="4372"/>
                <a:chOff x="12302" y="1772"/>
                <a:chExt cx="3402" cy="5102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12302" y="1772"/>
                  <a:ext cx="3402" cy="51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RegFile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302" y="2352"/>
                  <a:ext cx="1151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302" y="4820"/>
                  <a:ext cx="1079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Rdc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302" y="5400"/>
                  <a:ext cx="1079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2302" y="5980"/>
                  <a:ext cx="1079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04" y="2352"/>
                  <a:ext cx="80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Rs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14904" y="5980"/>
                  <a:ext cx="80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Rt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30" name="肘形连接符 29"/>
              <p:cNvCxnSpPr>
                <a:stCxn id="23" idx="3"/>
                <a:endCxn id="37" idx="1"/>
              </p:cNvCxnSpPr>
              <p:nvPr/>
            </p:nvCxnSpPr>
            <p:spPr>
              <a:xfrm>
                <a:off x="13706" y="3294"/>
                <a:ext cx="1003" cy="679"/>
              </a:xfrm>
              <a:prstGeom prst="bentConnector3">
                <a:avLst>
                  <a:gd name="adj1" fmla="val 5005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14785" y="7223"/>
                <a:ext cx="186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accent5">
                        <a:lumMod val="50000"/>
                      </a:schemeClr>
                    </a:solidFill>
                  </a:rPr>
                  <a:t>SUBU</a:t>
                </a:r>
                <a:endParaRPr lang="en-US" altLang="zh-CN" b="1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 rot="0">
                <a:off x="14709" y="2724"/>
                <a:ext cx="1944" cy="3886"/>
                <a:chOff x="1222" y="5766"/>
                <a:chExt cx="2268" cy="4535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1222" y="5766"/>
                  <a:ext cx="2268" cy="4535"/>
                  <a:chOff x="8197" y="1772"/>
                  <a:chExt cx="1701" cy="4535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8197" y="1772"/>
                    <a:ext cx="1701" cy="453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ALU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8197" y="4441"/>
                    <a:ext cx="56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197" y="2891"/>
                    <a:ext cx="80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3006" y="7954"/>
                  <a:ext cx="484" cy="2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1600">
                      <a:latin typeface="Yu Gothic UI Semibold" panose="020B0700000000000000" charset="-128"/>
                      <a:ea typeface="Yu Gothic UI Semibold" panose="020B0700000000000000" charset="-128"/>
                    </a:rPr>
                    <a:t>ZPSCO</a:t>
                  </a:r>
                  <a:endPara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2" name="肘形连接符 41"/>
              <p:cNvCxnSpPr>
                <a:endCxn id="53" idx="0"/>
              </p:cNvCxnSpPr>
              <p:nvPr/>
            </p:nvCxnSpPr>
            <p:spPr>
              <a:xfrm rot="10800000">
                <a:off x="3551" y="4766"/>
                <a:ext cx="13101" cy="121"/>
              </a:xfrm>
              <a:prstGeom prst="bentConnector4">
                <a:avLst>
                  <a:gd name="adj1" fmla="val -3793"/>
                  <a:gd name="adj2" fmla="val 2437190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" name="肘形连接符 47"/>
              <p:cNvCxnSpPr>
                <a:stCxn id="24" idx="3"/>
                <a:endCxn id="36" idx="1"/>
              </p:cNvCxnSpPr>
              <p:nvPr/>
            </p:nvCxnSpPr>
            <p:spPr>
              <a:xfrm flipV="1">
                <a:off x="13706" y="5301"/>
                <a:ext cx="1003" cy="1102"/>
              </a:xfrm>
              <a:prstGeom prst="bentConnector3">
                <a:avLst>
                  <a:gd name="adj1" fmla="val 5005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52"/>
            <p:cNvSpPr/>
            <p:nvPr/>
          </p:nvSpPr>
          <p:spPr>
            <a:xfrm>
              <a:off x="3983" y="4394"/>
              <a:ext cx="1358" cy="2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MUX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cxnSp>
          <p:nvCxnSpPr>
            <p:cNvPr id="54" name="肘形连接符 53"/>
            <p:cNvCxnSpPr>
              <a:stCxn id="65" idx="3"/>
              <a:endCxn id="62" idx="1"/>
            </p:cNvCxnSpPr>
            <p:nvPr/>
          </p:nvCxnSpPr>
          <p:spPr>
            <a:xfrm>
              <a:off x="2872" y="5218"/>
              <a:ext cx="1111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16100" y="7869"/>
              <a:ext cx="1097" cy="1987"/>
              <a:chOff x="4828" y="-2468"/>
              <a:chExt cx="1701" cy="340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828" y="-2468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ADD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4828" y="-65"/>
                <a:ext cx="747" cy="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828" y="-2235"/>
                <a:ext cx="1067" cy="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3983" y="4928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0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987" y="6270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1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cxnSp>
          <p:nvCxnSpPr>
            <p:cNvPr id="64" name="肘形连接符 63"/>
            <p:cNvCxnSpPr>
              <a:stCxn id="56" idx="3"/>
              <a:endCxn id="63" idx="1"/>
            </p:cNvCxnSpPr>
            <p:nvPr/>
          </p:nvCxnSpPr>
          <p:spPr>
            <a:xfrm flipH="1" flipV="1">
              <a:off x="3987" y="6560"/>
              <a:ext cx="13210" cy="2303"/>
            </a:xfrm>
            <a:prstGeom prst="bentConnector5">
              <a:avLst>
                <a:gd name="adj1" fmla="val -2839"/>
                <a:gd name="adj2" fmla="val 65263"/>
                <a:gd name="adj3" fmla="val 102838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2447" y="4928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0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428" y="6270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0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cxnSp>
          <p:nvCxnSpPr>
            <p:cNvPr id="67" name="肘形连接符 66"/>
            <p:cNvCxnSpPr>
              <a:stCxn id="66" idx="3"/>
              <a:endCxn id="57" idx="1"/>
            </p:cNvCxnSpPr>
            <p:nvPr/>
          </p:nvCxnSpPr>
          <p:spPr>
            <a:xfrm>
              <a:off x="2853" y="6560"/>
              <a:ext cx="13247" cy="2979"/>
            </a:xfrm>
            <a:prstGeom prst="bentConnector3">
              <a:avLst>
                <a:gd name="adj1" fmla="val 5000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705" y="39440"/>
            <a:ext cx="10969200" cy="705600"/>
          </a:xfrm>
        </p:spPr>
        <p:txBody>
          <a:bodyPr/>
          <a:p>
            <a:r>
              <a:rPr lang="en-US" altLang="zh-CN"/>
              <a:t>SLTI</a:t>
            </a:r>
            <a:endParaRPr lang="en-US" altLang="zh-CN"/>
          </a:p>
        </p:txBody>
      </p:sp>
      <p:grpSp>
        <p:nvGrpSpPr>
          <p:cNvPr id="106" name="组合 105"/>
          <p:cNvGrpSpPr/>
          <p:nvPr/>
        </p:nvGrpSpPr>
        <p:grpSpPr>
          <a:xfrm>
            <a:off x="1022950" y="1303655"/>
            <a:ext cx="9627870" cy="4824730"/>
            <a:chOff x="673" y="2199"/>
            <a:chExt cx="15162" cy="7598"/>
          </a:xfrm>
        </p:grpSpPr>
        <p:grpSp>
          <p:nvGrpSpPr>
            <p:cNvPr id="16" name="组合 15"/>
            <p:cNvGrpSpPr/>
            <p:nvPr/>
          </p:nvGrpSpPr>
          <p:grpSpPr>
            <a:xfrm rot="0">
              <a:off x="673" y="4394"/>
              <a:ext cx="7026" cy="2999"/>
              <a:chOff x="1401" y="2732"/>
              <a:chExt cx="8199" cy="349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7332" y="2732"/>
                <a:ext cx="2268" cy="3499"/>
                <a:chOff x="8197" y="1772"/>
                <a:chExt cx="1701" cy="3499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9338" y="4594"/>
                  <a:ext cx="56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098" y="1772"/>
                  <a:ext cx="80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9" name="肘形连接符 48"/>
              <p:cNvCxnSpPr>
                <a:stCxn id="25" idx="3"/>
                <a:endCxn id="26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肘形连接符 49"/>
              <p:cNvCxnSpPr>
                <a:stCxn id="26" idx="3"/>
                <a:endCxn id="33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肘形连接符 58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491" y="5548"/>
                <a:ext cx="753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61" name="肘形连接符 60"/>
              <p:cNvCxnSpPr>
                <a:stCxn id="26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68" name="肘形连接符 67"/>
            <p:cNvCxnSpPr>
              <a:stCxn id="90" idx="3"/>
              <a:endCxn id="86" idx="1"/>
            </p:cNvCxnSpPr>
            <p:nvPr/>
          </p:nvCxnSpPr>
          <p:spPr>
            <a:xfrm flipV="1">
              <a:off x="12140" y="6234"/>
              <a:ext cx="1751" cy="2834"/>
            </a:xfrm>
            <a:prstGeom prst="bentConnector3">
              <a:avLst>
                <a:gd name="adj1" fmla="val 5003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35" idx="3"/>
              <a:endCxn id="90" idx="1"/>
            </p:cNvCxnSpPr>
            <p:nvPr/>
          </p:nvCxnSpPr>
          <p:spPr>
            <a:xfrm>
              <a:off x="7699" y="7103"/>
              <a:ext cx="2983" cy="1965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9558" y="8538"/>
              <a:ext cx="123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16bits</a:t>
              </a:r>
              <a:endParaRPr lang="en-US" altLang="zh-CN" sz="1600" b="1"/>
            </a:p>
          </p:txBody>
        </p:sp>
        <p:grpSp>
          <p:nvGrpSpPr>
            <p:cNvPr id="73" name="组合 72"/>
            <p:cNvGrpSpPr/>
            <p:nvPr/>
          </p:nvGrpSpPr>
          <p:grpSpPr>
            <a:xfrm rot="0">
              <a:off x="9974" y="3440"/>
              <a:ext cx="2915" cy="4372"/>
              <a:chOff x="12302" y="1772"/>
              <a:chExt cx="3402" cy="5102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2302" y="2352"/>
                <a:ext cx="1151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2302" y="4820"/>
                <a:ext cx="107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2302" y="5400"/>
                <a:ext cx="107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2302" y="5980"/>
                <a:ext cx="107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4904" y="2352"/>
                <a:ext cx="80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4904" y="5980"/>
                <a:ext cx="80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81" name="肘形连接符 80"/>
            <p:cNvCxnSpPr>
              <a:stCxn id="79" idx="3"/>
              <a:endCxn id="87" idx="1"/>
            </p:cNvCxnSpPr>
            <p:nvPr/>
          </p:nvCxnSpPr>
          <p:spPr>
            <a:xfrm>
              <a:off x="12888" y="4227"/>
              <a:ext cx="1003" cy="679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13967" y="8156"/>
              <a:ext cx="18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</a:rPr>
                <a:t>SLTI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 rot="0">
              <a:off x="13891" y="3657"/>
              <a:ext cx="1944" cy="3886"/>
              <a:chOff x="1222" y="5766"/>
              <a:chExt cx="2268" cy="4535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1222" y="5766"/>
                <a:ext cx="2268" cy="4535"/>
                <a:chOff x="8197" y="1772"/>
                <a:chExt cx="1701" cy="4535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8197" y="1772"/>
                  <a:ext cx="1701" cy="453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ALU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8197" y="4441"/>
                  <a:ext cx="56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B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8197" y="2891"/>
                  <a:ext cx="80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sp>
            <p:nvSpPr>
              <p:cNvPr id="88" name="文本框 87"/>
              <p:cNvSpPr txBox="1"/>
              <p:nvPr/>
            </p:nvSpPr>
            <p:spPr>
              <a:xfrm>
                <a:off x="3006" y="7954"/>
                <a:ext cx="484" cy="21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ZPSCO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89" name="肘形连接符 88"/>
            <p:cNvCxnSpPr/>
            <p:nvPr/>
          </p:nvCxnSpPr>
          <p:spPr>
            <a:xfrm rot="16200000" flipV="1">
              <a:off x="14558" y="7847"/>
              <a:ext cx="611" cy="4"/>
            </a:xfrm>
            <a:prstGeom prst="bentConnector3">
              <a:avLst>
                <a:gd name="adj1" fmla="val 49930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10682" y="8339"/>
              <a:ext cx="1458" cy="1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S_EXT16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cxnSp>
          <p:nvCxnSpPr>
            <p:cNvPr id="91" name="肘形连接符 90"/>
            <p:cNvCxnSpPr>
              <a:stCxn id="101" idx="3"/>
              <a:endCxn id="102" idx="3"/>
            </p:cNvCxnSpPr>
            <p:nvPr/>
          </p:nvCxnSpPr>
          <p:spPr>
            <a:xfrm rot="10800000">
              <a:off x="9557" y="2820"/>
              <a:ext cx="6277" cy="4136"/>
            </a:xfrm>
            <a:prstGeom prst="bentConnector3">
              <a:avLst>
                <a:gd name="adj1" fmla="val -672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2140" y="8538"/>
              <a:ext cx="128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 b="1"/>
                <a:t>32bits</a:t>
              </a:r>
              <a:endParaRPr lang="en-US" altLang="zh-CN" sz="1600" b="1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539" y="6210"/>
              <a:ext cx="245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IMEM[15:0]</a:t>
              </a:r>
              <a:endParaRPr lang="en-US" altLang="zh-CN" sz="1600" b="1"/>
            </a:p>
            <a:p>
              <a:pPr algn="ctr"/>
              <a:r>
                <a:rPr lang="en-US" altLang="zh-CN" sz="1600" b="1"/>
                <a:t>offset||02</a:t>
              </a:r>
              <a:endParaRPr lang="en-US" altLang="zh-CN" sz="1600" b="1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317" y="2199"/>
              <a:ext cx="1241" cy="12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EXT1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cxnSp>
          <p:nvCxnSpPr>
            <p:cNvPr id="103" name="肘形连接符 102"/>
            <p:cNvCxnSpPr>
              <a:stCxn id="102" idx="2"/>
              <a:endCxn id="75" idx="1"/>
            </p:cNvCxnSpPr>
            <p:nvPr/>
          </p:nvCxnSpPr>
          <p:spPr>
            <a:xfrm rot="5400000" flipV="1">
              <a:off x="9063" y="3316"/>
              <a:ext cx="787" cy="1036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7059" y="3426"/>
              <a:ext cx="245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32bits</a:t>
              </a:r>
              <a:endParaRPr lang="en-US" altLang="zh-CN" sz="1600" b="1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9516" y="2290"/>
              <a:ext cx="245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1 bit</a:t>
              </a:r>
              <a:endParaRPr lang="en-US" altLang="zh-CN" sz="1600" b="1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705" y="39440"/>
            <a:ext cx="10969200" cy="705600"/>
          </a:xfrm>
        </p:spPr>
        <p:txBody>
          <a:bodyPr/>
          <a:p>
            <a:r>
              <a:rPr lang="en-US" altLang="zh-CN"/>
              <a:t>SLTIU</a:t>
            </a:r>
            <a:endParaRPr lang="en-US" altLang="zh-CN"/>
          </a:p>
        </p:txBody>
      </p:sp>
      <p:grpSp>
        <p:nvGrpSpPr>
          <p:cNvPr id="106" name="组合 105"/>
          <p:cNvGrpSpPr/>
          <p:nvPr/>
        </p:nvGrpSpPr>
        <p:grpSpPr>
          <a:xfrm>
            <a:off x="1022950" y="1303655"/>
            <a:ext cx="9627870" cy="4824730"/>
            <a:chOff x="673" y="2199"/>
            <a:chExt cx="15162" cy="7598"/>
          </a:xfrm>
        </p:grpSpPr>
        <p:grpSp>
          <p:nvGrpSpPr>
            <p:cNvPr id="16" name="组合 15"/>
            <p:cNvGrpSpPr/>
            <p:nvPr/>
          </p:nvGrpSpPr>
          <p:grpSpPr>
            <a:xfrm rot="0">
              <a:off x="673" y="4394"/>
              <a:ext cx="7026" cy="2999"/>
              <a:chOff x="1401" y="2732"/>
              <a:chExt cx="8199" cy="349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7332" y="2732"/>
                <a:ext cx="2268" cy="3499"/>
                <a:chOff x="8197" y="1772"/>
                <a:chExt cx="1701" cy="3499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9338" y="4594"/>
                  <a:ext cx="56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098" y="1772"/>
                  <a:ext cx="80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9" name="肘形连接符 48"/>
              <p:cNvCxnSpPr>
                <a:stCxn id="25" idx="3"/>
                <a:endCxn id="26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肘形连接符 49"/>
              <p:cNvCxnSpPr>
                <a:stCxn id="26" idx="3"/>
                <a:endCxn id="33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肘形连接符 58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491" y="5548"/>
                <a:ext cx="753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61" name="肘形连接符 60"/>
              <p:cNvCxnSpPr>
                <a:stCxn id="26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68" name="肘形连接符 67"/>
            <p:cNvCxnSpPr>
              <a:stCxn id="90" idx="3"/>
              <a:endCxn id="86" idx="1"/>
            </p:cNvCxnSpPr>
            <p:nvPr/>
          </p:nvCxnSpPr>
          <p:spPr>
            <a:xfrm flipV="1">
              <a:off x="12140" y="6234"/>
              <a:ext cx="1751" cy="2834"/>
            </a:xfrm>
            <a:prstGeom prst="bentConnector3">
              <a:avLst>
                <a:gd name="adj1" fmla="val 5003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35" idx="3"/>
              <a:endCxn id="90" idx="1"/>
            </p:cNvCxnSpPr>
            <p:nvPr/>
          </p:nvCxnSpPr>
          <p:spPr>
            <a:xfrm>
              <a:off x="7699" y="7103"/>
              <a:ext cx="2983" cy="1965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9558" y="8538"/>
              <a:ext cx="123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16bits</a:t>
              </a:r>
              <a:endParaRPr lang="en-US" altLang="zh-CN" sz="1600" b="1"/>
            </a:p>
          </p:txBody>
        </p:sp>
        <p:grpSp>
          <p:nvGrpSpPr>
            <p:cNvPr id="73" name="组合 72"/>
            <p:cNvGrpSpPr/>
            <p:nvPr/>
          </p:nvGrpSpPr>
          <p:grpSpPr>
            <a:xfrm rot="0">
              <a:off x="9974" y="3440"/>
              <a:ext cx="2915" cy="4372"/>
              <a:chOff x="12302" y="1772"/>
              <a:chExt cx="3402" cy="5102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2302" y="2352"/>
                <a:ext cx="1151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2302" y="4820"/>
                <a:ext cx="107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2302" y="5400"/>
                <a:ext cx="107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2302" y="5980"/>
                <a:ext cx="107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4904" y="2352"/>
                <a:ext cx="80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4904" y="5980"/>
                <a:ext cx="80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81" name="肘形连接符 80"/>
            <p:cNvCxnSpPr>
              <a:stCxn id="79" idx="3"/>
              <a:endCxn id="87" idx="1"/>
            </p:cNvCxnSpPr>
            <p:nvPr/>
          </p:nvCxnSpPr>
          <p:spPr>
            <a:xfrm>
              <a:off x="12888" y="4227"/>
              <a:ext cx="1003" cy="679"/>
            </a:xfrm>
            <a:prstGeom prst="bentConnector3">
              <a:avLst>
                <a:gd name="adj1" fmla="val 5005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13967" y="8156"/>
              <a:ext cx="18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</a:rPr>
                <a:t>SLTIU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 rot="0">
              <a:off x="13891" y="3657"/>
              <a:ext cx="1944" cy="3886"/>
              <a:chOff x="1222" y="5766"/>
              <a:chExt cx="2268" cy="4535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1222" y="5766"/>
                <a:ext cx="2268" cy="4535"/>
                <a:chOff x="8197" y="1772"/>
                <a:chExt cx="1701" cy="4535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8197" y="1772"/>
                  <a:ext cx="1701" cy="453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ALU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8197" y="4441"/>
                  <a:ext cx="56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B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8197" y="2891"/>
                  <a:ext cx="80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sp>
            <p:nvSpPr>
              <p:cNvPr id="88" name="文本框 87"/>
              <p:cNvSpPr txBox="1"/>
              <p:nvPr/>
            </p:nvSpPr>
            <p:spPr>
              <a:xfrm>
                <a:off x="3006" y="7954"/>
                <a:ext cx="484" cy="21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rPr>
                  <a:t>ZPSCO</a:t>
                </a:r>
                <a:endParaRPr lang="en-US" altLang="zh-CN" sz="1600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89" name="肘形连接符 88"/>
            <p:cNvCxnSpPr/>
            <p:nvPr/>
          </p:nvCxnSpPr>
          <p:spPr>
            <a:xfrm rot="16200000" flipV="1">
              <a:off x="14558" y="7847"/>
              <a:ext cx="611" cy="4"/>
            </a:xfrm>
            <a:prstGeom prst="bentConnector3">
              <a:avLst>
                <a:gd name="adj1" fmla="val 49930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10682" y="8339"/>
              <a:ext cx="1458" cy="1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S_EXT16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cxnSp>
          <p:nvCxnSpPr>
            <p:cNvPr id="91" name="肘形连接符 90"/>
            <p:cNvCxnSpPr>
              <a:stCxn id="101" idx="3"/>
              <a:endCxn id="102" idx="3"/>
            </p:cNvCxnSpPr>
            <p:nvPr/>
          </p:nvCxnSpPr>
          <p:spPr>
            <a:xfrm rot="10800000">
              <a:off x="9557" y="2820"/>
              <a:ext cx="6277" cy="4136"/>
            </a:xfrm>
            <a:prstGeom prst="bentConnector3">
              <a:avLst>
                <a:gd name="adj1" fmla="val -672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2140" y="8538"/>
              <a:ext cx="128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 b="1"/>
                <a:t>32bits</a:t>
              </a:r>
              <a:endParaRPr lang="en-US" altLang="zh-CN" sz="1600" b="1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539" y="6210"/>
              <a:ext cx="245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IMEM[15:0]</a:t>
              </a:r>
              <a:endParaRPr lang="en-US" altLang="zh-CN" sz="1600" b="1"/>
            </a:p>
            <a:p>
              <a:pPr algn="ctr"/>
              <a:r>
                <a:rPr lang="en-US" altLang="zh-CN" sz="1600" b="1"/>
                <a:t>offset||02</a:t>
              </a:r>
              <a:endParaRPr lang="en-US" altLang="zh-CN" sz="1600" b="1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317" y="2199"/>
              <a:ext cx="1241" cy="12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EXT1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cxnSp>
          <p:nvCxnSpPr>
            <p:cNvPr id="103" name="肘形连接符 102"/>
            <p:cNvCxnSpPr>
              <a:stCxn id="102" idx="2"/>
              <a:endCxn id="75" idx="1"/>
            </p:cNvCxnSpPr>
            <p:nvPr/>
          </p:nvCxnSpPr>
          <p:spPr>
            <a:xfrm rot="5400000" flipV="1">
              <a:off x="9063" y="3316"/>
              <a:ext cx="787" cy="1036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7059" y="3426"/>
              <a:ext cx="245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32bits</a:t>
              </a:r>
              <a:endParaRPr lang="en-US" altLang="zh-CN" sz="1600" b="1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9516" y="2290"/>
              <a:ext cx="245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1 bit</a:t>
              </a:r>
              <a:endParaRPr lang="en-US" altLang="zh-CN" sz="1600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737835" y="2994660"/>
            <a:ext cx="5206185" cy="2160270"/>
            <a:chOff x="1401" y="2732"/>
            <a:chExt cx="8199" cy="3402"/>
          </a:xfrm>
        </p:grpSpPr>
        <p:sp>
          <p:nvSpPr>
            <p:cNvPr id="4" name="矩形 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332" y="2732"/>
              <a:ext cx="2268" cy="3402"/>
              <a:chOff x="8197" y="1772"/>
              <a:chExt cx="1701" cy="34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4" idx="3"/>
              <a:endCxn id="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  <a:endCxn id="6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91" y="5470"/>
              <a:ext cx="7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7019255" y="2425065"/>
            <a:ext cx="4406265" cy="3470275"/>
            <a:chOff x="11293" y="3199"/>
            <a:chExt cx="6939" cy="5465"/>
          </a:xfrm>
        </p:grpSpPr>
        <p:grpSp>
          <p:nvGrpSpPr>
            <p:cNvPr id="17" name="组合 16"/>
            <p:cNvGrpSpPr/>
            <p:nvPr/>
          </p:nvGrpSpPr>
          <p:grpSpPr>
            <a:xfrm>
              <a:off x="11293" y="3199"/>
              <a:ext cx="3402" cy="5102"/>
              <a:chOff x="12302" y="1772"/>
              <a:chExt cx="3402" cy="510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964" y="4096"/>
              <a:ext cx="2268" cy="3402"/>
              <a:chOff x="8197" y="1772"/>
              <a:chExt cx="1701" cy="340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ALU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197" y="4321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197" y="2151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29" name="肘形连接符 28"/>
            <p:cNvCxnSpPr>
              <a:stCxn id="23" idx="3"/>
              <a:endCxn id="28" idx="1"/>
            </p:cNvCxnSpPr>
            <p:nvPr/>
          </p:nvCxnSpPr>
          <p:spPr>
            <a:xfrm>
              <a:off x="14695" y="4069"/>
              <a:ext cx="1269" cy="696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3"/>
              <a:endCxn id="27" idx="1"/>
            </p:cNvCxnSpPr>
            <p:nvPr/>
          </p:nvCxnSpPr>
          <p:spPr>
            <a:xfrm flipV="1">
              <a:off x="14695" y="6935"/>
              <a:ext cx="1269" cy="762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6200000">
              <a:off x="16816" y="778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6" idx="3"/>
              <a:endCxn id="19" idx="1"/>
            </p:cNvCxnSpPr>
            <p:nvPr/>
          </p:nvCxnSpPr>
          <p:spPr>
            <a:xfrm flipH="1" flipV="1">
              <a:off x="11293" y="4069"/>
              <a:ext cx="6939" cy="1728"/>
            </a:xfrm>
            <a:prstGeom prst="bentConnector5">
              <a:avLst>
                <a:gd name="adj1" fmla="val -5405"/>
                <a:gd name="adj2" fmla="val 138484"/>
                <a:gd name="adj3" fmla="val 105403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5964" y="808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ADD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705" y="39440"/>
            <a:ext cx="10969200" cy="705600"/>
          </a:xfrm>
        </p:spPr>
        <p:txBody>
          <a:bodyPr/>
          <a:p>
            <a:r>
              <a:rPr lang="en-US" altLang="zh-CN"/>
              <a:t>LUI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282665" y="1847850"/>
            <a:ext cx="9627870" cy="4036695"/>
            <a:chOff x="1610" y="3294"/>
            <a:chExt cx="15162" cy="6357"/>
          </a:xfrm>
        </p:grpSpPr>
        <p:grpSp>
          <p:nvGrpSpPr>
            <p:cNvPr id="16" name="组合 15"/>
            <p:cNvGrpSpPr/>
            <p:nvPr/>
          </p:nvGrpSpPr>
          <p:grpSpPr>
            <a:xfrm rot="0">
              <a:off x="1610" y="4248"/>
              <a:ext cx="7026" cy="2999"/>
              <a:chOff x="1401" y="2732"/>
              <a:chExt cx="8199" cy="349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244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NPC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(ADD)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788" y="273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PC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7332" y="2732"/>
                <a:ext cx="2268" cy="3499"/>
                <a:chOff x="8197" y="1772"/>
                <a:chExt cx="1701" cy="3499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8197" y="1772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IMEM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9338" y="4594"/>
                  <a:ext cx="56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0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098" y="1772"/>
                  <a:ext cx="800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31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49" name="肘形连接符 48"/>
              <p:cNvCxnSpPr>
                <a:stCxn id="25" idx="3"/>
                <a:endCxn id="26" idx="1"/>
              </p:cNvCxnSpPr>
              <p:nvPr/>
            </p:nvCxnSpPr>
            <p:spPr>
              <a:xfrm>
                <a:off x="3945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肘形连接符 49"/>
              <p:cNvCxnSpPr>
                <a:stCxn id="26" idx="3"/>
                <a:endCxn id="33" idx="1"/>
              </p:cNvCxnSpPr>
              <p:nvPr/>
            </p:nvCxnSpPr>
            <p:spPr>
              <a:xfrm>
                <a:off x="6489" y="4433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肘形连接符 58"/>
              <p:cNvCxnSpPr/>
              <p:nvPr/>
            </p:nvCxnSpPr>
            <p:spPr>
              <a:xfrm>
                <a:off x="1401" y="5465"/>
                <a:ext cx="843" cy="5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491" y="5548"/>
                <a:ext cx="753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4</a:t>
                </a:r>
                <a:endParaRPr lang="en-US" altLang="zh-CN" b="1"/>
              </a:p>
            </p:txBody>
          </p:sp>
          <p:cxnSp>
            <p:nvCxnSpPr>
              <p:cNvPr id="61" name="肘形连接符 60"/>
              <p:cNvCxnSpPr>
                <a:stCxn id="26" idx="0"/>
              </p:cNvCxnSpPr>
              <p:nvPr/>
            </p:nvCxnSpPr>
            <p:spPr>
              <a:xfrm rot="16200000" flipH="1" flipV="1">
                <a:off x="3381" y="1603"/>
                <a:ext cx="1128" cy="3387"/>
              </a:xfrm>
              <a:prstGeom prst="bentConnector4">
                <a:avLst>
                  <a:gd name="adj1" fmla="val -33289"/>
                  <a:gd name="adj2" fmla="val 126085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68" name="肘形连接符 67"/>
            <p:cNvCxnSpPr>
              <a:stCxn id="90" idx="3"/>
              <a:endCxn id="86" idx="1"/>
            </p:cNvCxnSpPr>
            <p:nvPr/>
          </p:nvCxnSpPr>
          <p:spPr>
            <a:xfrm flipV="1">
              <a:off x="13077" y="6088"/>
              <a:ext cx="1751" cy="2834"/>
            </a:xfrm>
            <a:prstGeom prst="bentConnector3">
              <a:avLst>
                <a:gd name="adj1" fmla="val 50032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35" idx="3"/>
              <a:endCxn id="90" idx="1"/>
            </p:cNvCxnSpPr>
            <p:nvPr/>
          </p:nvCxnSpPr>
          <p:spPr>
            <a:xfrm>
              <a:off x="8636" y="6957"/>
              <a:ext cx="2983" cy="1965"/>
            </a:xfrm>
            <a:prstGeom prst="bentConnector3">
              <a:avLst>
                <a:gd name="adj1" fmla="val 5001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10495" y="8392"/>
              <a:ext cx="123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16bits</a:t>
              </a:r>
              <a:endParaRPr lang="en-US" altLang="zh-CN" sz="1600" b="1"/>
            </a:p>
          </p:txBody>
        </p:sp>
        <p:grpSp>
          <p:nvGrpSpPr>
            <p:cNvPr id="73" name="组合 72"/>
            <p:cNvGrpSpPr/>
            <p:nvPr/>
          </p:nvGrpSpPr>
          <p:grpSpPr>
            <a:xfrm rot="0">
              <a:off x="10911" y="3294"/>
              <a:ext cx="2915" cy="4372"/>
              <a:chOff x="12302" y="1772"/>
              <a:chExt cx="3402" cy="5102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2302" y="2352"/>
                <a:ext cx="1151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2302" y="4820"/>
                <a:ext cx="107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2302" y="5400"/>
                <a:ext cx="107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2302" y="5980"/>
                <a:ext cx="1079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4904" y="2352"/>
                <a:ext cx="80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4904" y="5980"/>
                <a:ext cx="80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14904" y="8010"/>
              <a:ext cx="18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</a:rPr>
                <a:t>LUI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 rot="0">
              <a:off x="14828" y="3511"/>
              <a:ext cx="1944" cy="3886"/>
              <a:chOff x="8197" y="1772"/>
              <a:chExt cx="1701" cy="4535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8197" y="1772"/>
                <a:ext cx="1701" cy="45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ALU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8197" y="4441"/>
                <a:ext cx="56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8197" y="2891"/>
                <a:ext cx="80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89" name="肘形连接符 88"/>
            <p:cNvCxnSpPr/>
            <p:nvPr/>
          </p:nvCxnSpPr>
          <p:spPr>
            <a:xfrm rot="16200000" flipV="1">
              <a:off x="15495" y="7701"/>
              <a:ext cx="611" cy="4"/>
            </a:xfrm>
            <a:prstGeom prst="bentConnector3">
              <a:avLst>
                <a:gd name="adj1" fmla="val 49930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0" name="矩形 89"/>
            <p:cNvSpPr/>
            <p:nvPr/>
          </p:nvSpPr>
          <p:spPr>
            <a:xfrm>
              <a:off x="11619" y="8193"/>
              <a:ext cx="1458" cy="1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EXT16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cxnSp>
          <p:nvCxnSpPr>
            <p:cNvPr id="91" name="肘形连接符 90"/>
            <p:cNvCxnSpPr>
              <a:stCxn id="85" idx="3"/>
              <a:endCxn id="75" idx="1"/>
            </p:cNvCxnSpPr>
            <p:nvPr/>
          </p:nvCxnSpPr>
          <p:spPr>
            <a:xfrm flipH="1" flipV="1">
              <a:off x="10911" y="4081"/>
              <a:ext cx="5861" cy="1373"/>
            </a:xfrm>
            <a:prstGeom prst="bentConnector5">
              <a:avLst>
                <a:gd name="adj1" fmla="val -6399"/>
                <a:gd name="adj2" fmla="val 168827"/>
                <a:gd name="adj3" fmla="val 106397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3077" y="8392"/>
              <a:ext cx="128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 b="1"/>
                <a:t>32bits</a:t>
              </a:r>
              <a:endParaRPr lang="en-US" altLang="zh-CN" sz="1600" b="1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476" y="6384"/>
              <a:ext cx="245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IMEM[15:0]</a:t>
              </a:r>
              <a:endParaRPr lang="en-US" altLang="zh-CN" sz="1600" b="1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705" y="39440"/>
            <a:ext cx="10969200" cy="705600"/>
          </a:xfrm>
        </p:spPr>
        <p:txBody>
          <a:bodyPr/>
          <a:p>
            <a:r>
              <a:rPr lang="en-US" altLang="zh-CN"/>
              <a:t>J</a:t>
            </a:r>
            <a:endParaRPr lang="en-US" altLang="zh-CN"/>
          </a:p>
        </p:txBody>
      </p:sp>
      <p:grpSp>
        <p:nvGrpSpPr>
          <p:cNvPr id="103" name="组合 102"/>
          <p:cNvGrpSpPr/>
          <p:nvPr/>
        </p:nvGrpSpPr>
        <p:grpSpPr>
          <a:xfrm>
            <a:off x="2969860" y="1982470"/>
            <a:ext cx="5844540" cy="3652520"/>
            <a:chOff x="4943" y="3654"/>
            <a:chExt cx="9204" cy="5752"/>
          </a:xfrm>
        </p:grpSpPr>
        <p:sp>
          <p:nvSpPr>
            <p:cNvPr id="4" name="矩形 3"/>
            <p:cNvSpPr/>
            <p:nvPr/>
          </p:nvSpPr>
          <p:spPr>
            <a:xfrm>
              <a:off x="5665" y="3654"/>
              <a:ext cx="1458" cy="2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 sz="1600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 sz="1600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178" y="3654"/>
              <a:ext cx="1458" cy="2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 rot="0">
              <a:off x="12203" y="3665"/>
              <a:ext cx="1944" cy="2999"/>
              <a:chOff x="8197" y="1772"/>
              <a:chExt cx="1701" cy="349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53" idx="3"/>
              <a:endCxn id="5" idx="1"/>
            </p:cNvCxnSpPr>
            <p:nvPr/>
          </p:nvCxnSpPr>
          <p:spPr>
            <a:xfrm flipV="1">
              <a:off x="9611" y="5112"/>
              <a:ext cx="567" cy="5"/>
            </a:xfrm>
            <a:prstGeom prst="bentConnector3">
              <a:avLst>
                <a:gd name="adj1" fmla="val 50088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</p:cNvCxnSpPr>
            <p:nvPr/>
          </p:nvCxnSpPr>
          <p:spPr>
            <a:xfrm>
              <a:off x="11636" y="5112"/>
              <a:ext cx="567" cy="11"/>
            </a:xfrm>
            <a:prstGeom prst="bentConnector3">
              <a:avLst>
                <a:gd name="adj1" fmla="val 50088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4943" y="5996"/>
              <a:ext cx="722" cy="4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020" y="6067"/>
              <a:ext cx="6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  <a:endCxn id="4" idx="1"/>
            </p:cNvCxnSpPr>
            <p:nvPr/>
          </p:nvCxnSpPr>
          <p:spPr>
            <a:xfrm rot="16200000" flipH="1" flipV="1">
              <a:off x="7557" y="1762"/>
              <a:ext cx="1458" cy="5242"/>
            </a:xfrm>
            <a:prstGeom prst="bentConnector4">
              <a:avLst>
                <a:gd name="adj1" fmla="val -25720"/>
                <a:gd name="adj2" fmla="val 10715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8253" y="3654"/>
              <a:ext cx="1358" cy="29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MUX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cxnSp>
          <p:nvCxnSpPr>
            <p:cNvPr id="54" name="肘形连接符 53"/>
            <p:cNvCxnSpPr>
              <a:stCxn id="65" idx="3"/>
              <a:endCxn id="62" idx="1"/>
            </p:cNvCxnSpPr>
            <p:nvPr/>
          </p:nvCxnSpPr>
          <p:spPr>
            <a:xfrm>
              <a:off x="7142" y="4478"/>
              <a:ext cx="1111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8253" y="4188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0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257" y="5530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1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717" y="4188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0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698" y="5530"/>
              <a:ext cx="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0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8977" y="7173"/>
              <a:ext cx="1701" cy="1701"/>
              <a:chOff x="6030" y="11273"/>
              <a:chExt cx="1701" cy="1701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6030" y="11273"/>
                <a:ext cx="1701" cy="1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||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6984" y="12394"/>
                <a:ext cx="7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6664" y="11273"/>
                <a:ext cx="106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88" name="肘形连接符 87"/>
            <p:cNvCxnSpPr>
              <a:stCxn id="95" idx="3"/>
              <a:endCxn id="83" idx="3"/>
            </p:cNvCxnSpPr>
            <p:nvPr/>
          </p:nvCxnSpPr>
          <p:spPr>
            <a:xfrm flipH="1">
              <a:off x="10677" y="5710"/>
              <a:ext cx="959" cy="1753"/>
            </a:xfrm>
            <a:prstGeom prst="bentConnector3">
              <a:avLst>
                <a:gd name="adj1" fmla="val -39109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11102" y="5420"/>
              <a:ext cx="5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rgbClr val="DAE3F5"/>
                  </a:solidFill>
                </a:rPr>
                <a:t>1</a:t>
              </a:r>
              <a:endParaRPr lang="en-US" altLang="zh-CN">
                <a:solidFill>
                  <a:srgbClr val="DAE3F5"/>
                </a:solidFill>
              </a:endParaRPr>
            </a:p>
          </p:txBody>
        </p:sp>
        <p:cxnSp>
          <p:nvCxnSpPr>
            <p:cNvPr id="96" name="肘形连接符 95"/>
            <p:cNvCxnSpPr>
              <a:stCxn id="6" idx="3"/>
              <a:endCxn id="81" idx="3"/>
            </p:cNvCxnSpPr>
            <p:nvPr/>
          </p:nvCxnSpPr>
          <p:spPr>
            <a:xfrm flipH="1">
              <a:off x="10677" y="5123"/>
              <a:ext cx="3470" cy="3461"/>
            </a:xfrm>
            <a:prstGeom prst="bentConnector3">
              <a:avLst>
                <a:gd name="adj1" fmla="val -10808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7" name="肘形连接符 96"/>
            <p:cNvCxnSpPr>
              <a:stCxn id="72" idx="1"/>
              <a:endCxn id="63" idx="1"/>
            </p:cNvCxnSpPr>
            <p:nvPr/>
          </p:nvCxnSpPr>
          <p:spPr>
            <a:xfrm rot="10800000">
              <a:off x="8257" y="5820"/>
              <a:ext cx="720" cy="2204"/>
            </a:xfrm>
            <a:prstGeom prst="bentConnector3">
              <a:avLst>
                <a:gd name="adj1" fmla="val 152076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7743" y="8053"/>
              <a:ext cx="123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/>
                <a:t>32bits</a:t>
              </a:r>
              <a:endParaRPr lang="en-US" altLang="zh-CN" sz="1600" b="1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0739" y="7463"/>
              <a:ext cx="16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/>
                <a:t>PC[31:28]</a:t>
              </a:r>
              <a:endParaRPr lang="en-US" altLang="zh-CN" sz="1400" b="1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272" y="8584"/>
              <a:ext cx="272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/>
                <a:t>IMEM[25:0]</a:t>
              </a:r>
              <a:endParaRPr lang="en-US" altLang="zh-CN" sz="1400" b="1"/>
            </a:p>
            <a:p>
              <a:pPr algn="ctr"/>
              <a:r>
                <a:rPr lang="en-US" altLang="zh-CN" sz="1400" b="1"/>
                <a:t>offset||02</a:t>
              </a:r>
              <a:endParaRPr lang="en-US" altLang="zh-CN" sz="1400" b="1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705" y="39440"/>
            <a:ext cx="10969200" cy="705600"/>
          </a:xfrm>
        </p:spPr>
        <p:txBody>
          <a:bodyPr/>
          <a:p>
            <a:r>
              <a:rPr lang="en-US" altLang="zh-CN"/>
              <a:t>JAL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965800" y="1943100"/>
            <a:ext cx="10189845" cy="3871595"/>
            <a:chOff x="1520" y="3060"/>
            <a:chExt cx="16047" cy="6097"/>
          </a:xfrm>
        </p:grpSpPr>
        <p:grpSp>
          <p:nvGrpSpPr>
            <p:cNvPr id="28" name="组合 27"/>
            <p:cNvGrpSpPr/>
            <p:nvPr/>
          </p:nvGrpSpPr>
          <p:grpSpPr>
            <a:xfrm>
              <a:off x="1520" y="3424"/>
              <a:ext cx="11822" cy="5733"/>
              <a:chOff x="4676" y="3122"/>
              <a:chExt cx="11822" cy="5733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4676" y="3122"/>
                <a:ext cx="9204" cy="5220"/>
                <a:chOff x="4943" y="3654"/>
                <a:chExt cx="9204" cy="5220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5665" y="3654"/>
                  <a:ext cx="1458" cy="29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>
                      <a:latin typeface="Yu Gothic UI Semibold" panose="020B0700000000000000" charset="-128"/>
                      <a:ea typeface="Yu Gothic UI Semibold" panose="020B0700000000000000" charset="-128"/>
                    </a:rPr>
                    <a:t>NPC</a:t>
                  </a:r>
                  <a:endPara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  <a:p>
                  <a:pPr algn="ctr"/>
                  <a:r>
                    <a:rPr lang="en-US" altLang="zh-CN" sz="1600">
                      <a:latin typeface="Yu Gothic UI Semibold" panose="020B0700000000000000" charset="-128"/>
                      <a:ea typeface="Yu Gothic UI Semibold" panose="020B0700000000000000" charset="-128"/>
                    </a:rPr>
                    <a:t>(ADD)</a:t>
                  </a:r>
                  <a:endParaRPr lang="en-US" altLang="zh-CN" sz="1600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0178" y="3654"/>
                  <a:ext cx="1458" cy="29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PC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 rot="0">
                  <a:off x="12203" y="3665"/>
                  <a:ext cx="1944" cy="2999"/>
                  <a:chOff x="8197" y="1772"/>
                  <a:chExt cx="1701" cy="3499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8197" y="1772"/>
                    <a:ext cx="1701" cy="34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IMEM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9338" y="4594"/>
                    <a:ext cx="56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0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9098" y="1772"/>
                    <a:ext cx="800" cy="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31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cxnSp>
              <p:nvCxnSpPr>
                <p:cNvPr id="10" name="肘形连接符 9"/>
                <p:cNvCxnSpPr>
                  <a:stCxn id="53" idx="3"/>
                  <a:endCxn id="5" idx="1"/>
                </p:cNvCxnSpPr>
                <p:nvPr/>
              </p:nvCxnSpPr>
              <p:spPr>
                <a:xfrm flipV="1">
                  <a:off x="9611" y="5112"/>
                  <a:ext cx="567" cy="5"/>
                </a:xfrm>
                <a:prstGeom prst="bentConnector3">
                  <a:avLst>
                    <a:gd name="adj1" fmla="val 50088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肘形连接符 10"/>
                <p:cNvCxnSpPr>
                  <a:stCxn id="5" idx="3"/>
                  <a:endCxn id="3" idx="1"/>
                </p:cNvCxnSpPr>
                <p:nvPr/>
              </p:nvCxnSpPr>
              <p:spPr>
                <a:xfrm>
                  <a:off x="11636" y="5112"/>
                  <a:ext cx="567" cy="2"/>
                </a:xfrm>
                <a:prstGeom prst="bentConnector3">
                  <a:avLst>
                    <a:gd name="adj1" fmla="val 50098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肘形连接符 11"/>
                <p:cNvCxnSpPr/>
                <p:nvPr/>
              </p:nvCxnSpPr>
              <p:spPr>
                <a:xfrm>
                  <a:off x="4943" y="5996"/>
                  <a:ext cx="722" cy="4"/>
                </a:xfrm>
                <a:prstGeom prst="bentConnector2">
                  <a:avLst/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5020" y="6067"/>
                  <a:ext cx="64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/>
                    <a:t>4</a:t>
                  </a:r>
                  <a:endParaRPr lang="en-US" altLang="zh-CN" b="1"/>
                </a:p>
              </p:txBody>
            </p:sp>
            <p:cxnSp>
              <p:nvCxnSpPr>
                <p:cNvPr id="15" name="肘形连接符 14"/>
                <p:cNvCxnSpPr>
                  <a:stCxn id="5" idx="0"/>
                  <a:endCxn id="4" idx="1"/>
                </p:cNvCxnSpPr>
                <p:nvPr/>
              </p:nvCxnSpPr>
              <p:spPr>
                <a:xfrm rot="16200000" flipH="1" flipV="1">
                  <a:off x="7557" y="1762"/>
                  <a:ext cx="1458" cy="5242"/>
                </a:xfrm>
                <a:prstGeom prst="bentConnector4">
                  <a:avLst>
                    <a:gd name="adj1" fmla="val -25720"/>
                    <a:gd name="adj2" fmla="val 107154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3" name="矩形 52"/>
                <p:cNvSpPr/>
                <p:nvPr/>
              </p:nvSpPr>
              <p:spPr>
                <a:xfrm>
                  <a:off x="8253" y="3654"/>
                  <a:ext cx="1358" cy="292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MUX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cxnSp>
              <p:nvCxnSpPr>
                <p:cNvPr id="54" name="肘形连接符 53"/>
                <p:cNvCxnSpPr>
                  <a:stCxn id="65" idx="3"/>
                  <a:endCxn id="62" idx="1"/>
                </p:cNvCxnSpPr>
                <p:nvPr/>
              </p:nvCxnSpPr>
              <p:spPr>
                <a:xfrm>
                  <a:off x="7142" y="4478"/>
                  <a:ext cx="1111" cy="5"/>
                </a:xfrm>
                <a:prstGeom prst="bentConnector2">
                  <a:avLst/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/>
                <p:cNvSpPr txBox="1"/>
                <p:nvPr/>
              </p:nvSpPr>
              <p:spPr>
                <a:xfrm>
                  <a:off x="8253" y="4188"/>
                  <a:ext cx="4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rgbClr val="DAE3F5"/>
                      </a:solidFill>
                    </a:rPr>
                    <a:t>0</a:t>
                  </a:r>
                  <a:endParaRPr lang="en-US" altLang="zh-CN">
                    <a:solidFill>
                      <a:srgbClr val="DAE3F5"/>
                    </a:solidFill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8257" y="5530"/>
                  <a:ext cx="4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rgbClr val="DAE3F5"/>
                      </a:solidFill>
                    </a:rPr>
                    <a:t>1</a:t>
                  </a:r>
                  <a:endParaRPr lang="en-US" altLang="zh-CN">
                    <a:solidFill>
                      <a:srgbClr val="DAE3F5"/>
                    </a:solidFill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6717" y="4188"/>
                  <a:ext cx="4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rgbClr val="DAE3F5"/>
                      </a:solidFill>
                    </a:rPr>
                    <a:t>0</a:t>
                  </a:r>
                  <a:endParaRPr lang="en-US" altLang="zh-CN">
                    <a:solidFill>
                      <a:srgbClr val="DAE3F5"/>
                    </a:solidFill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6698" y="5530"/>
                  <a:ext cx="4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rgbClr val="DAE3F5"/>
                      </a:solidFill>
                    </a:rPr>
                    <a:t>0</a:t>
                  </a:r>
                  <a:endParaRPr lang="en-US" altLang="zh-CN">
                    <a:solidFill>
                      <a:srgbClr val="DAE3F5"/>
                    </a:solidFill>
                  </a:endParaRPr>
                </a:p>
              </p:txBody>
            </p:sp>
            <p:grpSp>
              <p:nvGrpSpPr>
                <p:cNvPr id="47" name="组合 46"/>
                <p:cNvGrpSpPr/>
                <p:nvPr/>
              </p:nvGrpSpPr>
              <p:grpSpPr>
                <a:xfrm>
                  <a:off x="8977" y="7173"/>
                  <a:ext cx="1701" cy="1701"/>
                  <a:chOff x="6030" y="11273"/>
                  <a:chExt cx="1701" cy="1701"/>
                </a:xfrm>
              </p:grpSpPr>
              <p:sp>
                <p:nvSpPr>
                  <p:cNvPr id="72" name="矩形 71"/>
                  <p:cNvSpPr/>
                  <p:nvPr/>
                </p:nvSpPr>
                <p:spPr>
                  <a:xfrm>
                    <a:off x="6030" y="11273"/>
                    <a:ext cx="1701" cy="17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90000"/>
                        <a:lumOff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||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6984" y="12394"/>
                    <a:ext cx="747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B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6664" y="11273"/>
                    <a:ext cx="1067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r"/>
                    <a:r>
                      <a:rPr lang="en-US" altLang="zh-CN">
                        <a:latin typeface="Yu Gothic UI Semibold" panose="020B0700000000000000" charset="-128"/>
                        <a:ea typeface="Yu Gothic UI Semibold" panose="020B0700000000000000" charset="-128"/>
                      </a:rPr>
                      <a:t>A</a:t>
                    </a:r>
                    <a:endParaRPr lang="en-US" altLang="zh-CN">
                      <a:latin typeface="Yu Gothic UI Semibold" panose="020B0700000000000000" charset="-128"/>
                      <a:ea typeface="Yu Gothic UI Semibold" panose="020B0700000000000000" charset="-128"/>
                    </a:endParaRPr>
                  </a:p>
                </p:txBody>
              </p:sp>
            </p:grpSp>
            <p:cxnSp>
              <p:nvCxnSpPr>
                <p:cNvPr id="88" name="肘形连接符 87"/>
                <p:cNvCxnSpPr>
                  <a:stCxn id="95" idx="3"/>
                  <a:endCxn id="83" idx="3"/>
                </p:cNvCxnSpPr>
                <p:nvPr/>
              </p:nvCxnSpPr>
              <p:spPr>
                <a:xfrm flipH="1">
                  <a:off x="10677" y="4246"/>
                  <a:ext cx="959" cy="3217"/>
                </a:xfrm>
                <a:prstGeom prst="bentConnector3">
                  <a:avLst>
                    <a:gd name="adj1" fmla="val -39109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95" name="文本框 94"/>
                <p:cNvSpPr txBox="1"/>
                <p:nvPr/>
              </p:nvSpPr>
              <p:spPr>
                <a:xfrm>
                  <a:off x="11102" y="3956"/>
                  <a:ext cx="53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rgbClr val="DAE3F5"/>
                      </a:solidFill>
                    </a:rPr>
                    <a:t>1</a:t>
                  </a:r>
                  <a:endParaRPr lang="en-US" altLang="zh-CN">
                    <a:solidFill>
                      <a:srgbClr val="DAE3F5"/>
                    </a:solidFill>
                  </a:endParaRPr>
                </a:p>
              </p:txBody>
            </p:sp>
            <p:cxnSp>
              <p:nvCxnSpPr>
                <p:cNvPr id="96" name="肘形连接符 95"/>
                <p:cNvCxnSpPr>
                  <a:stCxn id="6" idx="3"/>
                  <a:endCxn id="81" idx="3"/>
                </p:cNvCxnSpPr>
                <p:nvPr/>
              </p:nvCxnSpPr>
              <p:spPr>
                <a:xfrm flipH="1">
                  <a:off x="10677" y="5123"/>
                  <a:ext cx="3470" cy="3461"/>
                </a:xfrm>
                <a:prstGeom prst="bentConnector3">
                  <a:avLst>
                    <a:gd name="adj1" fmla="val -10808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肘形连接符 96"/>
                <p:cNvCxnSpPr>
                  <a:stCxn id="72" idx="1"/>
                  <a:endCxn id="63" idx="1"/>
                </p:cNvCxnSpPr>
                <p:nvPr/>
              </p:nvCxnSpPr>
              <p:spPr>
                <a:xfrm rot="10800000">
                  <a:off x="8257" y="5820"/>
                  <a:ext cx="720" cy="2204"/>
                </a:xfrm>
                <a:prstGeom prst="bentConnector3">
                  <a:avLst>
                    <a:gd name="adj1" fmla="val 152076"/>
                  </a:avLst>
                </a:prstGeom>
                <a:ln w="19050">
                  <a:solidFill>
                    <a:schemeClr val="tx2">
                      <a:lumMod val="90000"/>
                      <a:lumOff val="10000"/>
                    </a:schemeClr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99" name="文本框 98"/>
                <p:cNvSpPr txBox="1"/>
                <p:nvPr/>
              </p:nvSpPr>
              <p:spPr>
                <a:xfrm>
                  <a:off x="7743" y="8053"/>
                  <a:ext cx="123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/>
                    <a:t>32bits</a:t>
                  </a:r>
                  <a:endParaRPr lang="en-US" altLang="zh-CN" sz="16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10379" y="6625"/>
                  <a:ext cx="1600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 b="1"/>
                    <a:t>PC</a:t>
                  </a:r>
                  <a:endParaRPr lang="en-US" altLang="zh-CN" sz="1400" b="1"/>
                </a:p>
                <a:p>
                  <a:pPr algn="ctr"/>
                  <a:r>
                    <a:rPr lang="en-US" altLang="zh-CN" sz="1400" b="1"/>
                    <a:t>[31:28]</a:t>
                  </a:r>
                  <a:endParaRPr lang="en-US" altLang="zh-CN" sz="1400" b="1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11421" y="7762"/>
                  <a:ext cx="2726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400" b="1"/>
                    <a:t>IMEM[25:0]</a:t>
                  </a:r>
                  <a:endParaRPr lang="en-US" altLang="zh-CN" sz="1400" b="1"/>
                </a:p>
                <a:p>
                  <a:pPr algn="ctr"/>
                  <a:r>
                    <a:rPr lang="en-US" altLang="zh-CN" sz="1400" b="1"/>
                    <a:t>offset||02</a:t>
                  </a:r>
                  <a:endParaRPr lang="en-US" altLang="zh-CN" sz="1400" b="1"/>
                </a:p>
              </p:txBody>
            </p:sp>
          </p:grpSp>
          <p:sp>
            <p:nvSpPr>
              <p:cNvPr id="3" name="文本框 2"/>
              <p:cNvSpPr txBox="1"/>
              <p:nvPr/>
            </p:nvSpPr>
            <p:spPr>
              <a:xfrm>
                <a:off x="11936" y="4292"/>
                <a:ext cx="5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DAE3F5"/>
                    </a:solidFill>
                  </a:rPr>
                  <a:t>1</a:t>
                </a:r>
                <a:endParaRPr lang="en-US" altLang="zh-CN">
                  <a:solidFill>
                    <a:srgbClr val="DAE3F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835" y="4998"/>
                <a:ext cx="5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solidFill>
                      <a:srgbClr val="DAE3F5"/>
                    </a:solidFill>
                  </a:rPr>
                  <a:t>1</a:t>
                </a:r>
                <a:endParaRPr lang="en-US" altLang="zh-CN">
                  <a:solidFill>
                    <a:srgbClr val="DAE3F5"/>
                  </a:solidFill>
                </a:endParaRPr>
              </a:p>
            </p:txBody>
          </p:sp>
          <p:cxnSp>
            <p:nvCxnSpPr>
              <p:cNvPr id="16" name="肘形连接符 15"/>
              <p:cNvCxnSpPr>
                <a:stCxn id="13" idx="3"/>
                <a:endCxn id="40" idx="1"/>
              </p:cNvCxnSpPr>
              <p:nvPr/>
            </p:nvCxnSpPr>
            <p:spPr>
              <a:xfrm>
                <a:off x="11369" y="5288"/>
                <a:ext cx="3578" cy="3178"/>
              </a:xfrm>
              <a:prstGeom prst="bentConnector3">
                <a:avLst>
                  <a:gd name="adj1" fmla="val 50002"/>
                </a:avLst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42" name="组合 41"/>
              <p:cNvGrpSpPr/>
              <p:nvPr/>
            </p:nvGrpSpPr>
            <p:grpSpPr>
              <a:xfrm>
                <a:off x="14947" y="6542"/>
                <a:ext cx="1551" cy="2313"/>
                <a:chOff x="4828" y="-2468"/>
                <a:chExt cx="1701" cy="340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4828" y="-2468"/>
                  <a:ext cx="1701" cy="3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rtlCol="0" anchor="ctr"/>
                <a:p>
                  <a:pPr algn="ctr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ADD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4828" y="-65"/>
                  <a:ext cx="747" cy="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B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4828" y="-2235"/>
                  <a:ext cx="1067" cy="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>
                      <a:latin typeface="Yu Gothic UI Semibold" panose="020B0700000000000000" charset="-128"/>
                      <a:ea typeface="Yu Gothic UI Semibold" panose="020B0700000000000000" charset="-128"/>
                    </a:rPr>
                    <a:t>A</a:t>
                  </a:r>
                  <a:endParaRPr lang="en-US" altLang="zh-CN">
                    <a:latin typeface="Yu Gothic UI Semibold" panose="020B0700000000000000" charset="-128"/>
                    <a:ea typeface="Yu Gothic UI Semibold" panose="020B0700000000000000" charset="-128"/>
                  </a:endParaRPr>
                </a:p>
              </p:txBody>
            </p:sp>
          </p:grpSp>
          <p:cxnSp>
            <p:nvCxnSpPr>
              <p:cNvPr id="17" name="肘形连接符 16"/>
              <p:cNvCxnSpPr/>
              <p:nvPr/>
            </p:nvCxnSpPr>
            <p:spPr>
              <a:xfrm>
                <a:off x="14225" y="7014"/>
                <a:ext cx="722" cy="4"/>
              </a:xfrm>
              <a:prstGeom prst="bentConnector2">
                <a:avLst/>
              </a:prstGeom>
              <a:ln w="19050">
                <a:solidFill>
                  <a:schemeClr val="tx2">
                    <a:lumMod val="90000"/>
                    <a:lumOff val="10000"/>
                  </a:schemeClr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14122" y="7085"/>
                <a:ext cx="82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/>
                  <a:t>8   </a:t>
                </a:r>
                <a:endParaRPr lang="en-US" altLang="zh-CN" b="1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165" y="3060"/>
              <a:ext cx="3402" cy="5102"/>
              <a:chOff x="12302" y="1772"/>
              <a:chExt cx="3402" cy="510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29" name="肘形连接符 28"/>
            <p:cNvCxnSpPr>
              <a:stCxn id="22" idx="1"/>
              <a:endCxn id="39" idx="3"/>
            </p:cNvCxnSpPr>
            <p:nvPr/>
          </p:nvCxnSpPr>
          <p:spPr>
            <a:xfrm rot="10800000" flipV="1">
              <a:off x="13342" y="3930"/>
              <a:ext cx="823" cy="4071"/>
            </a:xfrm>
            <a:prstGeom prst="bentConnector3">
              <a:avLst>
                <a:gd name="adj1" fmla="val 49933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SUBU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737835" y="2994660"/>
            <a:ext cx="5206185" cy="2160270"/>
            <a:chOff x="1401" y="2732"/>
            <a:chExt cx="8199" cy="3402"/>
          </a:xfrm>
        </p:grpSpPr>
        <p:sp>
          <p:nvSpPr>
            <p:cNvPr id="4" name="矩形 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332" y="2732"/>
              <a:ext cx="2268" cy="3402"/>
              <a:chOff x="8197" y="1772"/>
              <a:chExt cx="1701" cy="34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4" idx="3"/>
              <a:endCxn id="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  <a:endCxn id="6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91" y="5470"/>
              <a:ext cx="7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7019255" y="2425065"/>
            <a:ext cx="4406265" cy="3470275"/>
            <a:chOff x="11293" y="3199"/>
            <a:chExt cx="6939" cy="5465"/>
          </a:xfrm>
        </p:grpSpPr>
        <p:grpSp>
          <p:nvGrpSpPr>
            <p:cNvPr id="17" name="组合 16"/>
            <p:cNvGrpSpPr/>
            <p:nvPr/>
          </p:nvGrpSpPr>
          <p:grpSpPr>
            <a:xfrm>
              <a:off x="11293" y="3199"/>
              <a:ext cx="3402" cy="5102"/>
              <a:chOff x="12302" y="1772"/>
              <a:chExt cx="3402" cy="510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964" y="4096"/>
              <a:ext cx="2268" cy="3402"/>
              <a:chOff x="8197" y="1772"/>
              <a:chExt cx="1701" cy="340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ALU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197" y="4321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197" y="2151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29" name="肘形连接符 28"/>
            <p:cNvCxnSpPr>
              <a:stCxn id="23" idx="3"/>
              <a:endCxn id="28" idx="1"/>
            </p:cNvCxnSpPr>
            <p:nvPr/>
          </p:nvCxnSpPr>
          <p:spPr>
            <a:xfrm>
              <a:off x="14695" y="4069"/>
              <a:ext cx="1269" cy="696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3"/>
              <a:endCxn id="27" idx="1"/>
            </p:cNvCxnSpPr>
            <p:nvPr/>
          </p:nvCxnSpPr>
          <p:spPr>
            <a:xfrm flipV="1">
              <a:off x="14695" y="6935"/>
              <a:ext cx="1269" cy="762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6200000">
              <a:off x="16816" y="778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6" idx="3"/>
              <a:endCxn id="19" idx="1"/>
            </p:cNvCxnSpPr>
            <p:nvPr/>
          </p:nvCxnSpPr>
          <p:spPr>
            <a:xfrm flipH="1" flipV="1">
              <a:off x="11293" y="4069"/>
              <a:ext cx="6939" cy="1728"/>
            </a:xfrm>
            <a:prstGeom prst="bentConnector5">
              <a:avLst>
                <a:gd name="adj1" fmla="val -5405"/>
                <a:gd name="adj2" fmla="val 138484"/>
                <a:gd name="adj3" fmla="val 105403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5964" y="808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SUBU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737835" y="2994660"/>
            <a:ext cx="5206185" cy="2160270"/>
            <a:chOff x="1401" y="2732"/>
            <a:chExt cx="8199" cy="3402"/>
          </a:xfrm>
        </p:grpSpPr>
        <p:sp>
          <p:nvSpPr>
            <p:cNvPr id="4" name="矩形 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332" y="2732"/>
              <a:ext cx="2268" cy="3402"/>
              <a:chOff x="8197" y="1772"/>
              <a:chExt cx="1701" cy="34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4" idx="3"/>
              <a:endCxn id="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  <a:endCxn id="6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91" y="5470"/>
              <a:ext cx="7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7019255" y="2425065"/>
            <a:ext cx="4406265" cy="3470275"/>
            <a:chOff x="11293" y="3199"/>
            <a:chExt cx="6939" cy="5465"/>
          </a:xfrm>
        </p:grpSpPr>
        <p:grpSp>
          <p:nvGrpSpPr>
            <p:cNvPr id="17" name="组合 16"/>
            <p:cNvGrpSpPr/>
            <p:nvPr/>
          </p:nvGrpSpPr>
          <p:grpSpPr>
            <a:xfrm>
              <a:off x="11293" y="3199"/>
              <a:ext cx="3402" cy="5102"/>
              <a:chOff x="12302" y="1772"/>
              <a:chExt cx="3402" cy="510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964" y="4096"/>
              <a:ext cx="2268" cy="3402"/>
              <a:chOff x="8197" y="1772"/>
              <a:chExt cx="1701" cy="340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ALU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197" y="4321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197" y="2151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29" name="肘形连接符 28"/>
            <p:cNvCxnSpPr>
              <a:stCxn id="23" idx="3"/>
              <a:endCxn id="28" idx="1"/>
            </p:cNvCxnSpPr>
            <p:nvPr/>
          </p:nvCxnSpPr>
          <p:spPr>
            <a:xfrm>
              <a:off x="14695" y="4069"/>
              <a:ext cx="1269" cy="696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3"/>
              <a:endCxn id="27" idx="1"/>
            </p:cNvCxnSpPr>
            <p:nvPr/>
          </p:nvCxnSpPr>
          <p:spPr>
            <a:xfrm flipV="1">
              <a:off x="14695" y="6935"/>
              <a:ext cx="1269" cy="762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6200000">
              <a:off x="16816" y="778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6" idx="3"/>
              <a:endCxn id="19" idx="1"/>
            </p:cNvCxnSpPr>
            <p:nvPr/>
          </p:nvCxnSpPr>
          <p:spPr>
            <a:xfrm flipH="1" flipV="1">
              <a:off x="11293" y="4069"/>
              <a:ext cx="6939" cy="1728"/>
            </a:xfrm>
            <a:prstGeom prst="bentConnector5">
              <a:avLst>
                <a:gd name="adj1" fmla="val -5405"/>
                <a:gd name="adj2" fmla="val 138484"/>
                <a:gd name="adj3" fmla="val 105403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5964" y="808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SUB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AND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737835" y="2994660"/>
            <a:ext cx="5206185" cy="2160270"/>
            <a:chOff x="1401" y="2732"/>
            <a:chExt cx="8199" cy="3402"/>
          </a:xfrm>
        </p:grpSpPr>
        <p:sp>
          <p:nvSpPr>
            <p:cNvPr id="4" name="矩形 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332" y="2732"/>
              <a:ext cx="2268" cy="3402"/>
              <a:chOff x="8197" y="1772"/>
              <a:chExt cx="1701" cy="34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4" idx="3"/>
              <a:endCxn id="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  <a:endCxn id="6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91" y="5470"/>
              <a:ext cx="7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7019255" y="2425065"/>
            <a:ext cx="4406265" cy="3470275"/>
            <a:chOff x="11293" y="3199"/>
            <a:chExt cx="6939" cy="5465"/>
          </a:xfrm>
        </p:grpSpPr>
        <p:grpSp>
          <p:nvGrpSpPr>
            <p:cNvPr id="17" name="组合 16"/>
            <p:cNvGrpSpPr/>
            <p:nvPr/>
          </p:nvGrpSpPr>
          <p:grpSpPr>
            <a:xfrm>
              <a:off x="11293" y="3199"/>
              <a:ext cx="3402" cy="5102"/>
              <a:chOff x="12302" y="1772"/>
              <a:chExt cx="3402" cy="510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964" y="4096"/>
              <a:ext cx="2268" cy="3402"/>
              <a:chOff x="8197" y="1772"/>
              <a:chExt cx="1701" cy="340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ALU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197" y="4321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197" y="2151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29" name="肘形连接符 28"/>
            <p:cNvCxnSpPr>
              <a:stCxn id="23" idx="3"/>
              <a:endCxn id="28" idx="1"/>
            </p:cNvCxnSpPr>
            <p:nvPr/>
          </p:nvCxnSpPr>
          <p:spPr>
            <a:xfrm>
              <a:off x="14695" y="4069"/>
              <a:ext cx="1269" cy="696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3"/>
              <a:endCxn id="27" idx="1"/>
            </p:cNvCxnSpPr>
            <p:nvPr/>
          </p:nvCxnSpPr>
          <p:spPr>
            <a:xfrm flipV="1">
              <a:off x="14695" y="6935"/>
              <a:ext cx="1269" cy="762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6200000">
              <a:off x="16816" y="778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6" idx="3"/>
              <a:endCxn id="19" idx="1"/>
            </p:cNvCxnSpPr>
            <p:nvPr/>
          </p:nvCxnSpPr>
          <p:spPr>
            <a:xfrm flipH="1" flipV="1">
              <a:off x="11293" y="4069"/>
              <a:ext cx="6939" cy="1728"/>
            </a:xfrm>
            <a:prstGeom prst="bentConnector5">
              <a:avLst>
                <a:gd name="adj1" fmla="val -5405"/>
                <a:gd name="adj2" fmla="val 138484"/>
                <a:gd name="adj3" fmla="val 105403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5964" y="808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AND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OR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737835" y="2994660"/>
            <a:ext cx="5206185" cy="2160270"/>
            <a:chOff x="1401" y="2732"/>
            <a:chExt cx="8199" cy="3402"/>
          </a:xfrm>
        </p:grpSpPr>
        <p:sp>
          <p:nvSpPr>
            <p:cNvPr id="4" name="矩形 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332" y="2732"/>
              <a:ext cx="2268" cy="3402"/>
              <a:chOff x="8197" y="1772"/>
              <a:chExt cx="1701" cy="34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4" idx="3"/>
              <a:endCxn id="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  <a:endCxn id="6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91" y="5470"/>
              <a:ext cx="7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7019255" y="2425065"/>
            <a:ext cx="4406265" cy="3470275"/>
            <a:chOff x="11293" y="3199"/>
            <a:chExt cx="6939" cy="5465"/>
          </a:xfrm>
        </p:grpSpPr>
        <p:grpSp>
          <p:nvGrpSpPr>
            <p:cNvPr id="17" name="组合 16"/>
            <p:cNvGrpSpPr/>
            <p:nvPr/>
          </p:nvGrpSpPr>
          <p:grpSpPr>
            <a:xfrm>
              <a:off x="11293" y="3199"/>
              <a:ext cx="3402" cy="5102"/>
              <a:chOff x="12302" y="1772"/>
              <a:chExt cx="3402" cy="510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964" y="4096"/>
              <a:ext cx="2268" cy="3402"/>
              <a:chOff x="8197" y="1772"/>
              <a:chExt cx="1701" cy="340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ALU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197" y="4321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197" y="2151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29" name="肘形连接符 28"/>
            <p:cNvCxnSpPr>
              <a:stCxn id="23" idx="3"/>
              <a:endCxn id="28" idx="1"/>
            </p:cNvCxnSpPr>
            <p:nvPr/>
          </p:nvCxnSpPr>
          <p:spPr>
            <a:xfrm>
              <a:off x="14695" y="4069"/>
              <a:ext cx="1269" cy="696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3"/>
              <a:endCxn id="27" idx="1"/>
            </p:cNvCxnSpPr>
            <p:nvPr/>
          </p:nvCxnSpPr>
          <p:spPr>
            <a:xfrm flipV="1">
              <a:off x="14695" y="6935"/>
              <a:ext cx="1269" cy="762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6200000">
              <a:off x="16816" y="778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6" idx="3"/>
              <a:endCxn id="19" idx="1"/>
            </p:cNvCxnSpPr>
            <p:nvPr/>
          </p:nvCxnSpPr>
          <p:spPr>
            <a:xfrm flipH="1" flipV="1">
              <a:off x="11293" y="4069"/>
              <a:ext cx="6939" cy="1728"/>
            </a:xfrm>
            <a:prstGeom prst="bentConnector5">
              <a:avLst>
                <a:gd name="adj1" fmla="val -5405"/>
                <a:gd name="adj2" fmla="val 138484"/>
                <a:gd name="adj3" fmla="val 105403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5964" y="808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OR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XOR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737835" y="2994660"/>
            <a:ext cx="5206185" cy="2160270"/>
            <a:chOff x="1401" y="2732"/>
            <a:chExt cx="8199" cy="3402"/>
          </a:xfrm>
        </p:grpSpPr>
        <p:sp>
          <p:nvSpPr>
            <p:cNvPr id="4" name="矩形 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332" y="2732"/>
              <a:ext cx="2268" cy="3402"/>
              <a:chOff x="8197" y="1772"/>
              <a:chExt cx="1701" cy="34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4" idx="3"/>
              <a:endCxn id="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  <a:endCxn id="6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91" y="5470"/>
              <a:ext cx="7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7019255" y="2425065"/>
            <a:ext cx="4406265" cy="3470275"/>
            <a:chOff x="11293" y="3199"/>
            <a:chExt cx="6939" cy="5465"/>
          </a:xfrm>
        </p:grpSpPr>
        <p:grpSp>
          <p:nvGrpSpPr>
            <p:cNvPr id="17" name="组合 16"/>
            <p:cNvGrpSpPr/>
            <p:nvPr/>
          </p:nvGrpSpPr>
          <p:grpSpPr>
            <a:xfrm>
              <a:off x="11293" y="3199"/>
              <a:ext cx="3402" cy="5102"/>
              <a:chOff x="12302" y="1772"/>
              <a:chExt cx="3402" cy="510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964" y="4096"/>
              <a:ext cx="2268" cy="3402"/>
              <a:chOff x="8197" y="1772"/>
              <a:chExt cx="1701" cy="340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ALU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197" y="4321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197" y="2151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29" name="肘形连接符 28"/>
            <p:cNvCxnSpPr>
              <a:stCxn id="23" idx="3"/>
              <a:endCxn id="28" idx="1"/>
            </p:cNvCxnSpPr>
            <p:nvPr/>
          </p:nvCxnSpPr>
          <p:spPr>
            <a:xfrm>
              <a:off x="14695" y="4069"/>
              <a:ext cx="1269" cy="696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3"/>
              <a:endCxn id="27" idx="1"/>
            </p:cNvCxnSpPr>
            <p:nvPr/>
          </p:nvCxnSpPr>
          <p:spPr>
            <a:xfrm flipV="1">
              <a:off x="14695" y="6935"/>
              <a:ext cx="1269" cy="762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6200000">
              <a:off x="16816" y="778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6" idx="3"/>
              <a:endCxn id="19" idx="1"/>
            </p:cNvCxnSpPr>
            <p:nvPr/>
          </p:nvCxnSpPr>
          <p:spPr>
            <a:xfrm flipH="1" flipV="1">
              <a:off x="11293" y="4069"/>
              <a:ext cx="6939" cy="1728"/>
            </a:xfrm>
            <a:prstGeom prst="bentConnector5">
              <a:avLst>
                <a:gd name="adj1" fmla="val -5405"/>
                <a:gd name="adj2" fmla="val 138484"/>
                <a:gd name="adj3" fmla="val 105403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5964" y="808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XOR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NOR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737835" y="2994660"/>
            <a:ext cx="5206185" cy="2160270"/>
            <a:chOff x="1401" y="2732"/>
            <a:chExt cx="8199" cy="3402"/>
          </a:xfrm>
        </p:grpSpPr>
        <p:sp>
          <p:nvSpPr>
            <p:cNvPr id="4" name="矩形 3"/>
            <p:cNvSpPr/>
            <p:nvPr/>
          </p:nvSpPr>
          <p:spPr>
            <a:xfrm>
              <a:off x="2244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NPC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(ADD)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8" y="2732"/>
              <a:ext cx="1701" cy="3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Yu Gothic UI Semibold" panose="020B0700000000000000" charset="-128"/>
                  <a:ea typeface="Yu Gothic UI Semibold" panose="020B0700000000000000" charset="-128"/>
                </a:rPr>
                <a:t>PC</a:t>
              </a:r>
              <a:endParaRPr lang="en-US" altLang="zh-CN">
                <a:latin typeface="Yu Gothic UI Semibold" panose="020B0700000000000000" charset="-128"/>
                <a:ea typeface="Yu Gothic UI Semibold" panose="020B0700000000000000" charset="-128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332" y="2732"/>
              <a:ext cx="2268" cy="3402"/>
              <a:chOff x="8197" y="1772"/>
              <a:chExt cx="1701" cy="340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IMEM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338" y="4594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0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98" y="177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31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10" name="肘形连接符 9"/>
            <p:cNvCxnSpPr>
              <a:stCxn id="4" idx="3"/>
              <a:endCxn id="5" idx="1"/>
            </p:cNvCxnSpPr>
            <p:nvPr/>
          </p:nvCxnSpPr>
          <p:spPr>
            <a:xfrm>
              <a:off x="3945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5" idx="3"/>
              <a:endCxn id="6" idx="1"/>
            </p:cNvCxnSpPr>
            <p:nvPr/>
          </p:nvCxnSpPr>
          <p:spPr>
            <a:xfrm>
              <a:off x="6489" y="4433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1401" y="5465"/>
              <a:ext cx="843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91" y="5470"/>
              <a:ext cx="7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4</a:t>
              </a:r>
              <a:endParaRPr lang="en-US" altLang="zh-CN" b="1"/>
            </a:p>
          </p:txBody>
        </p:sp>
        <p:cxnSp>
          <p:nvCxnSpPr>
            <p:cNvPr id="15" name="肘形连接符 14"/>
            <p:cNvCxnSpPr>
              <a:stCxn id="5" idx="0"/>
            </p:cNvCxnSpPr>
            <p:nvPr/>
          </p:nvCxnSpPr>
          <p:spPr>
            <a:xfrm rot="16200000" flipH="1" flipV="1">
              <a:off x="3381" y="1603"/>
              <a:ext cx="1128" cy="3387"/>
            </a:xfrm>
            <a:prstGeom prst="bentConnector4">
              <a:avLst>
                <a:gd name="adj1" fmla="val -33289"/>
                <a:gd name="adj2" fmla="val 126085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7019255" y="2425065"/>
            <a:ext cx="4406265" cy="3470275"/>
            <a:chOff x="11293" y="3199"/>
            <a:chExt cx="6939" cy="5465"/>
          </a:xfrm>
        </p:grpSpPr>
        <p:grpSp>
          <p:nvGrpSpPr>
            <p:cNvPr id="17" name="组合 16"/>
            <p:cNvGrpSpPr/>
            <p:nvPr/>
          </p:nvGrpSpPr>
          <p:grpSpPr>
            <a:xfrm>
              <a:off x="11293" y="3199"/>
              <a:ext cx="3402" cy="5102"/>
              <a:chOff x="12302" y="1772"/>
              <a:chExt cx="3402" cy="510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302" y="1772"/>
                <a:ext cx="3402" cy="51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RegFile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302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302" y="482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Rdc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302" y="540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2302" y="5980"/>
                <a:ext cx="1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Rtc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4904" y="2352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Rs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4904" y="5980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Rt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5964" y="4096"/>
              <a:ext cx="2268" cy="3402"/>
              <a:chOff x="8197" y="1772"/>
              <a:chExt cx="1701" cy="340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197" y="1772"/>
                <a:ext cx="1701" cy="34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ALU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197" y="4321"/>
                <a:ext cx="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B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197" y="2151"/>
                <a:ext cx="8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Yu Gothic UI Semibold" panose="020B0700000000000000" charset="-128"/>
                    <a:ea typeface="Yu Gothic UI Semibold" panose="020B0700000000000000" charset="-128"/>
                  </a:rPr>
                  <a:t>A</a:t>
                </a:r>
                <a:endParaRPr lang="en-US" altLang="zh-CN">
                  <a:latin typeface="Yu Gothic UI Semibold" panose="020B0700000000000000" charset="-128"/>
                  <a:ea typeface="Yu Gothic UI Semibold" panose="020B0700000000000000" charset="-128"/>
                </a:endParaRPr>
              </a:p>
            </p:txBody>
          </p:sp>
        </p:grpSp>
        <p:cxnSp>
          <p:nvCxnSpPr>
            <p:cNvPr id="29" name="肘形连接符 28"/>
            <p:cNvCxnSpPr>
              <a:stCxn id="23" idx="3"/>
              <a:endCxn id="28" idx="1"/>
            </p:cNvCxnSpPr>
            <p:nvPr/>
          </p:nvCxnSpPr>
          <p:spPr>
            <a:xfrm>
              <a:off x="14695" y="4069"/>
              <a:ext cx="1269" cy="696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3"/>
              <a:endCxn id="27" idx="1"/>
            </p:cNvCxnSpPr>
            <p:nvPr/>
          </p:nvCxnSpPr>
          <p:spPr>
            <a:xfrm flipV="1">
              <a:off x="14695" y="6935"/>
              <a:ext cx="1269" cy="762"/>
            </a:xfrm>
            <a:prstGeom prst="bentConnector3">
              <a:avLst>
                <a:gd name="adj1" fmla="val 50044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6200000">
              <a:off x="16816" y="7788"/>
              <a:ext cx="574" cy="5"/>
            </a:xfrm>
            <a:prstGeom prst="bentConnector2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26" idx="3"/>
              <a:endCxn id="19" idx="1"/>
            </p:cNvCxnSpPr>
            <p:nvPr/>
          </p:nvCxnSpPr>
          <p:spPr>
            <a:xfrm flipH="1" flipV="1">
              <a:off x="11293" y="4069"/>
              <a:ext cx="6939" cy="1728"/>
            </a:xfrm>
            <a:prstGeom prst="bentConnector5">
              <a:avLst>
                <a:gd name="adj1" fmla="val -5405"/>
                <a:gd name="adj2" fmla="val 138484"/>
                <a:gd name="adj3" fmla="val 105403"/>
              </a:avLst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5964" y="8084"/>
              <a:ext cx="21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/>
                <a:t>NOR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MmU4NTFiNDJhODE5ZjQxNjllZjQwMjU2OGI3ZjI1Mz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2524</Words>
  <Application>WPS 演示</Application>
  <PresentationFormat>宽屏</PresentationFormat>
  <Paragraphs>1498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Wingdings</vt:lpstr>
      <vt:lpstr>Yu Gothic UI Semibold</vt:lpstr>
      <vt:lpstr>微软雅黑</vt:lpstr>
      <vt:lpstr>Arial Unicode MS</vt:lpstr>
      <vt:lpstr>Calibri</vt:lpstr>
      <vt:lpstr>WPS</vt:lpstr>
      <vt:lpstr>PowerPoint 演示文稿</vt:lpstr>
      <vt:lpstr>ADDU</vt:lpstr>
      <vt:lpstr>ADD</vt:lpstr>
      <vt:lpstr>SUBU</vt:lpstr>
      <vt:lpstr>SUB</vt:lpstr>
      <vt:lpstr>AND</vt:lpstr>
      <vt:lpstr>OR</vt:lpstr>
      <vt:lpstr>XOR</vt:lpstr>
      <vt:lpstr>NOR</vt:lpstr>
      <vt:lpstr>SLT</vt:lpstr>
      <vt:lpstr>SLTU</vt:lpstr>
      <vt:lpstr>SLL</vt:lpstr>
      <vt:lpstr>SRL</vt:lpstr>
      <vt:lpstr>SRA</vt:lpstr>
      <vt:lpstr>SLLV</vt:lpstr>
      <vt:lpstr>SRLV</vt:lpstr>
      <vt:lpstr>SRAV</vt:lpstr>
      <vt:lpstr>JR</vt:lpstr>
      <vt:lpstr>ADDI</vt:lpstr>
      <vt:lpstr>ADDIU</vt:lpstr>
      <vt:lpstr>ANDI</vt:lpstr>
      <vt:lpstr>ORI</vt:lpstr>
      <vt:lpstr>XORI</vt:lpstr>
      <vt:lpstr>LW</vt:lpstr>
      <vt:lpstr>SW</vt:lpstr>
      <vt:lpstr>BEQ</vt:lpstr>
      <vt:lpstr>BNE</vt:lpstr>
      <vt:lpstr>SLTI</vt:lpstr>
      <vt:lpstr>SLTIU</vt:lpstr>
      <vt:lpstr>LUI</vt:lpstr>
      <vt:lpstr>J</vt:lpstr>
      <vt:lpstr>JAL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阿菜</cp:lastModifiedBy>
  <cp:revision>156</cp:revision>
  <dcterms:created xsi:type="dcterms:W3CDTF">2019-06-19T02:08:00Z</dcterms:created>
  <dcterms:modified xsi:type="dcterms:W3CDTF">2024-05-31T09:42:28Z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52914DF82C804DDA84486046FCCA68C1_11</vt:lpwstr>
  </property>
</Properties>
</file>