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76" r:id="rId5"/>
    <p:sldId id="275" r:id="rId6"/>
    <p:sldId id="286" r:id="rId7"/>
    <p:sldId id="259" r:id="rId8"/>
    <p:sldId id="270" r:id="rId9"/>
    <p:sldId id="260" r:id="rId10"/>
    <p:sldId id="261" r:id="rId11"/>
    <p:sldId id="262" r:id="rId12"/>
    <p:sldId id="277" r:id="rId13"/>
    <p:sldId id="284" r:id="rId14"/>
    <p:sldId id="272" r:id="rId15"/>
    <p:sldId id="273" r:id="rId16"/>
    <p:sldId id="285" r:id="rId17"/>
    <p:sldId id="263" r:id="rId18"/>
    <p:sldId id="281" r:id="rId19"/>
    <p:sldId id="265" r:id="rId20"/>
    <p:sldId id="280" r:id="rId21"/>
    <p:sldId id="266" r:id="rId22"/>
    <p:sldId id="271" r:id="rId2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E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D40E61-DF9F-43D8-9CF0-6B7572AC32A9}" v="3054" dt="2019-06-07T16:03:31.128"/>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144" autoAdjust="0"/>
    <p:restoredTop sz="94660" autoAdjust="0"/>
  </p:normalViewPr>
  <p:slideViewPr>
    <p:cSldViewPr>
      <p:cViewPr>
        <p:scale>
          <a:sx n="125" d="100"/>
          <a:sy n="125" d="100"/>
        </p:scale>
        <p:origin x="-1627" y="8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5"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FC5E1E-A292-47B3-BC70-4BB32C45D43D}" type="doc">
      <dgm:prSet loTypeId="urn:microsoft.com/office/officeart/2009/layout/CircleArrowProcess" loCatId="cycle" qsTypeId="urn:microsoft.com/office/officeart/2005/8/quickstyle/simple2" qsCatId="simple" csTypeId="urn:microsoft.com/office/officeart/2005/8/colors/accent0_1" csCatId="mainScheme" phldr="1"/>
      <dgm:spPr/>
      <dgm:t>
        <a:bodyPr/>
        <a:lstStyle/>
        <a:p>
          <a:endParaRPr lang="es-ES"/>
        </a:p>
      </dgm:t>
    </dgm:pt>
    <dgm:pt modelId="{5614A767-BAA4-41F3-B100-B6C8EBA552E2}">
      <dgm:prSet phldrT="[Texto]"/>
      <dgm:spPr/>
      <dgm:t>
        <a:bodyPr/>
        <a:lstStyle/>
        <a:p>
          <a:r>
            <a:rPr lang="es-ES" dirty="0" smtClean="0"/>
            <a:t>PRECIO</a:t>
          </a:r>
          <a:endParaRPr lang="es-ES" dirty="0"/>
        </a:p>
      </dgm:t>
    </dgm:pt>
    <dgm:pt modelId="{5193C64D-8B0D-4D25-A9DF-1238FDFD8F3E}" type="parTrans" cxnId="{72E920B8-EB9A-4E18-9D57-DAD920DF7927}">
      <dgm:prSet/>
      <dgm:spPr/>
      <dgm:t>
        <a:bodyPr/>
        <a:lstStyle/>
        <a:p>
          <a:endParaRPr lang="es-ES"/>
        </a:p>
      </dgm:t>
    </dgm:pt>
    <dgm:pt modelId="{F0C2EDFF-E98E-40EC-8ED2-3FB3859CF504}" type="sibTrans" cxnId="{72E920B8-EB9A-4E18-9D57-DAD920DF7927}">
      <dgm:prSet/>
      <dgm:spPr/>
      <dgm:t>
        <a:bodyPr/>
        <a:lstStyle/>
        <a:p>
          <a:endParaRPr lang="es-ES"/>
        </a:p>
      </dgm:t>
    </dgm:pt>
    <dgm:pt modelId="{637252C0-CA9C-4000-A4DE-D103DDF3E234}">
      <dgm:prSet phldrT="[Texto]"/>
      <dgm:spPr/>
      <dgm:t>
        <a:bodyPr/>
        <a:lstStyle/>
        <a:p>
          <a:r>
            <a:rPr lang="es-ES" dirty="0" smtClean="0"/>
            <a:t>SENCILLEZ</a:t>
          </a:r>
          <a:endParaRPr lang="es-ES" dirty="0"/>
        </a:p>
      </dgm:t>
    </dgm:pt>
    <dgm:pt modelId="{2EA301E9-5E6F-457F-B324-7BB483AE721F}" type="parTrans" cxnId="{21EC975C-79B9-4156-80F2-FEA7C2A66173}">
      <dgm:prSet/>
      <dgm:spPr/>
      <dgm:t>
        <a:bodyPr/>
        <a:lstStyle/>
        <a:p>
          <a:endParaRPr lang="es-ES"/>
        </a:p>
      </dgm:t>
    </dgm:pt>
    <dgm:pt modelId="{87F50370-AAAF-48A9-B4EA-DE5C39FEE19F}" type="sibTrans" cxnId="{21EC975C-79B9-4156-80F2-FEA7C2A66173}">
      <dgm:prSet/>
      <dgm:spPr/>
      <dgm:t>
        <a:bodyPr/>
        <a:lstStyle/>
        <a:p>
          <a:endParaRPr lang="es-ES"/>
        </a:p>
      </dgm:t>
    </dgm:pt>
    <dgm:pt modelId="{CB5F5A07-67BE-4FBD-9779-2D80170922E5}">
      <dgm:prSet phldrT="[Texto]"/>
      <dgm:spPr/>
      <dgm:t>
        <a:bodyPr/>
        <a:lstStyle/>
        <a:p>
          <a:r>
            <a:rPr lang="es-ES" dirty="0" smtClean="0"/>
            <a:t>FIABILIDAD</a:t>
          </a:r>
          <a:endParaRPr lang="es-ES" dirty="0"/>
        </a:p>
      </dgm:t>
    </dgm:pt>
    <dgm:pt modelId="{22F2CB76-FCD0-47F5-A983-EDA27481BD44}" type="parTrans" cxnId="{739FFDF4-AA05-4F2C-B215-403917D918B8}">
      <dgm:prSet/>
      <dgm:spPr/>
      <dgm:t>
        <a:bodyPr/>
        <a:lstStyle/>
        <a:p>
          <a:endParaRPr lang="es-ES"/>
        </a:p>
      </dgm:t>
    </dgm:pt>
    <dgm:pt modelId="{5C4AD47B-A003-4BB3-9F2F-417989EF26C8}" type="sibTrans" cxnId="{739FFDF4-AA05-4F2C-B215-403917D918B8}">
      <dgm:prSet/>
      <dgm:spPr/>
      <dgm:t>
        <a:bodyPr/>
        <a:lstStyle/>
        <a:p>
          <a:endParaRPr lang="es-ES"/>
        </a:p>
      </dgm:t>
    </dgm:pt>
    <dgm:pt modelId="{112A894B-D43B-4F18-8F95-560A6931C036}" type="pres">
      <dgm:prSet presAssocID="{E3FC5E1E-A292-47B3-BC70-4BB32C45D43D}" presName="Name0" presStyleCnt="0">
        <dgm:presLayoutVars>
          <dgm:chMax val="7"/>
          <dgm:chPref val="7"/>
          <dgm:dir/>
          <dgm:animLvl val="lvl"/>
        </dgm:presLayoutVars>
      </dgm:prSet>
      <dgm:spPr/>
      <dgm:t>
        <a:bodyPr/>
        <a:lstStyle/>
        <a:p>
          <a:endParaRPr lang="es-ES"/>
        </a:p>
      </dgm:t>
    </dgm:pt>
    <dgm:pt modelId="{41E9D602-2B83-4AE6-B30E-048A7044A7A9}" type="pres">
      <dgm:prSet presAssocID="{5614A767-BAA4-41F3-B100-B6C8EBA552E2}" presName="Accent1" presStyleCnt="0"/>
      <dgm:spPr/>
    </dgm:pt>
    <dgm:pt modelId="{E0F7BB57-0034-47D9-92C5-D26A1835507F}" type="pres">
      <dgm:prSet presAssocID="{5614A767-BAA4-41F3-B100-B6C8EBA552E2}" presName="Accent" presStyleLbl="node1" presStyleIdx="0" presStyleCnt="3"/>
      <dgm:spPr/>
    </dgm:pt>
    <dgm:pt modelId="{2CE4BC1F-B1B1-4914-AA07-D3F26EB3DF7D}" type="pres">
      <dgm:prSet presAssocID="{5614A767-BAA4-41F3-B100-B6C8EBA552E2}" presName="Parent1" presStyleLbl="revTx" presStyleIdx="0" presStyleCnt="3">
        <dgm:presLayoutVars>
          <dgm:chMax val="1"/>
          <dgm:chPref val="1"/>
          <dgm:bulletEnabled val="1"/>
        </dgm:presLayoutVars>
      </dgm:prSet>
      <dgm:spPr/>
      <dgm:t>
        <a:bodyPr/>
        <a:lstStyle/>
        <a:p>
          <a:endParaRPr lang="es-ES"/>
        </a:p>
      </dgm:t>
    </dgm:pt>
    <dgm:pt modelId="{19AE5920-835F-4DB5-ADF0-18B6D2324FC7}" type="pres">
      <dgm:prSet presAssocID="{637252C0-CA9C-4000-A4DE-D103DDF3E234}" presName="Accent2" presStyleCnt="0"/>
      <dgm:spPr/>
    </dgm:pt>
    <dgm:pt modelId="{3EB071F4-059A-4768-88E2-15D65BFF64CE}" type="pres">
      <dgm:prSet presAssocID="{637252C0-CA9C-4000-A4DE-D103DDF3E234}" presName="Accent" presStyleLbl="node1" presStyleIdx="1" presStyleCnt="3"/>
      <dgm:spPr/>
    </dgm:pt>
    <dgm:pt modelId="{0312E8AC-E4EB-4493-BB2E-DF9D02802B9E}" type="pres">
      <dgm:prSet presAssocID="{637252C0-CA9C-4000-A4DE-D103DDF3E234}" presName="Parent2" presStyleLbl="revTx" presStyleIdx="1" presStyleCnt="3">
        <dgm:presLayoutVars>
          <dgm:chMax val="1"/>
          <dgm:chPref val="1"/>
          <dgm:bulletEnabled val="1"/>
        </dgm:presLayoutVars>
      </dgm:prSet>
      <dgm:spPr/>
      <dgm:t>
        <a:bodyPr/>
        <a:lstStyle/>
        <a:p>
          <a:endParaRPr lang="es-ES"/>
        </a:p>
      </dgm:t>
    </dgm:pt>
    <dgm:pt modelId="{FED00EBC-410D-4C50-B9EE-ACD75598AC3A}" type="pres">
      <dgm:prSet presAssocID="{CB5F5A07-67BE-4FBD-9779-2D80170922E5}" presName="Accent3" presStyleCnt="0"/>
      <dgm:spPr/>
    </dgm:pt>
    <dgm:pt modelId="{BF0E5076-03B1-440F-ADA6-5A6E3B706A89}" type="pres">
      <dgm:prSet presAssocID="{CB5F5A07-67BE-4FBD-9779-2D80170922E5}" presName="Accent" presStyleLbl="node1" presStyleIdx="2" presStyleCnt="3"/>
      <dgm:spPr/>
    </dgm:pt>
    <dgm:pt modelId="{28B75246-F39E-4429-B043-D251D5686ED1}" type="pres">
      <dgm:prSet presAssocID="{CB5F5A07-67BE-4FBD-9779-2D80170922E5}" presName="Parent3" presStyleLbl="revTx" presStyleIdx="2" presStyleCnt="3">
        <dgm:presLayoutVars>
          <dgm:chMax val="1"/>
          <dgm:chPref val="1"/>
          <dgm:bulletEnabled val="1"/>
        </dgm:presLayoutVars>
      </dgm:prSet>
      <dgm:spPr/>
      <dgm:t>
        <a:bodyPr/>
        <a:lstStyle/>
        <a:p>
          <a:endParaRPr lang="es-ES"/>
        </a:p>
      </dgm:t>
    </dgm:pt>
  </dgm:ptLst>
  <dgm:cxnLst>
    <dgm:cxn modelId="{6D770CFF-BF16-4EE3-A117-4B2D96515E8B}" type="presOf" srcId="{E3FC5E1E-A292-47B3-BC70-4BB32C45D43D}" destId="{112A894B-D43B-4F18-8F95-560A6931C036}" srcOrd="0" destOrd="0" presId="urn:microsoft.com/office/officeart/2009/layout/CircleArrowProcess"/>
    <dgm:cxn modelId="{72E920B8-EB9A-4E18-9D57-DAD920DF7927}" srcId="{E3FC5E1E-A292-47B3-BC70-4BB32C45D43D}" destId="{5614A767-BAA4-41F3-B100-B6C8EBA552E2}" srcOrd="0" destOrd="0" parTransId="{5193C64D-8B0D-4D25-A9DF-1238FDFD8F3E}" sibTransId="{F0C2EDFF-E98E-40EC-8ED2-3FB3859CF504}"/>
    <dgm:cxn modelId="{221F8B88-4F45-42AE-8D01-3420DBD938B5}" type="presOf" srcId="{637252C0-CA9C-4000-A4DE-D103DDF3E234}" destId="{0312E8AC-E4EB-4493-BB2E-DF9D02802B9E}" srcOrd="0" destOrd="0" presId="urn:microsoft.com/office/officeart/2009/layout/CircleArrowProcess"/>
    <dgm:cxn modelId="{739FFDF4-AA05-4F2C-B215-403917D918B8}" srcId="{E3FC5E1E-A292-47B3-BC70-4BB32C45D43D}" destId="{CB5F5A07-67BE-4FBD-9779-2D80170922E5}" srcOrd="2" destOrd="0" parTransId="{22F2CB76-FCD0-47F5-A983-EDA27481BD44}" sibTransId="{5C4AD47B-A003-4BB3-9F2F-417989EF26C8}"/>
    <dgm:cxn modelId="{F780B7AF-93C9-4AF4-9476-028D87A239E2}" type="presOf" srcId="{CB5F5A07-67BE-4FBD-9779-2D80170922E5}" destId="{28B75246-F39E-4429-B043-D251D5686ED1}" srcOrd="0" destOrd="0" presId="urn:microsoft.com/office/officeart/2009/layout/CircleArrowProcess"/>
    <dgm:cxn modelId="{01B5C531-75F3-4230-A8C0-738A3E9CED27}" type="presOf" srcId="{5614A767-BAA4-41F3-B100-B6C8EBA552E2}" destId="{2CE4BC1F-B1B1-4914-AA07-D3F26EB3DF7D}" srcOrd="0" destOrd="0" presId="urn:microsoft.com/office/officeart/2009/layout/CircleArrowProcess"/>
    <dgm:cxn modelId="{21EC975C-79B9-4156-80F2-FEA7C2A66173}" srcId="{E3FC5E1E-A292-47B3-BC70-4BB32C45D43D}" destId="{637252C0-CA9C-4000-A4DE-D103DDF3E234}" srcOrd="1" destOrd="0" parTransId="{2EA301E9-5E6F-457F-B324-7BB483AE721F}" sibTransId="{87F50370-AAAF-48A9-B4EA-DE5C39FEE19F}"/>
    <dgm:cxn modelId="{22CD1E9B-B49C-455E-BD2F-9054445F2788}" type="presParOf" srcId="{112A894B-D43B-4F18-8F95-560A6931C036}" destId="{41E9D602-2B83-4AE6-B30E-048A7044A7A9}" srcOrd="0" destOrd="0" presId="urn:microsoft.com/office/officeart/2009/layout/CircleArrowProcess"/>
    <dgm:cxn modelId="{F886A430-7755-4266-B0D0-244C42B0A309}" type="presParOf" srcId="{41E9D602-2B83-4AE6-B30E-048A7044A7A9}" destId="{E0F7BB57-0034-47D9-92C5-D26A1835507F}" srcOrd="0" destOrd="0" presId="urn:microsoft.com/office/officeart/2009/layout/CircleArrowProcess"/>
    <dgm:cxn modelId="{5661295A-56D1-4A6E-8B7D-43D1E8984F1E}" type="presParOf" srcId="{112A894B-D43B-4F18-8F95-560A6931C036}" destId="{2CE4BC1F-B1B1-4914-AA07-D3F26EB3DF7D}" srcOrd="1" destOrd="0" presId="urn:microsoft.com/office/officeart/2009/layout/CircleArrowProcess"/>
    <dgm:cxn modelId="{7C12FA62-BDD8-4716-9FC4-E83CE74C59BA}" type="presParOf" srcId="{112A894B-D43B-4F18-8F95-560A6931C036}" destId="{19AE5920-835F-4DB5-ADF0-18B6D2324FC7}" srcOrd="2" destOrd="0" presId="urn:microsoft.com/office/officeart/2009/layout/CircleArrowProcess"/>
    <dgm:cxn modelId="{B9818094-CBDE-4DB5-B51C-FBB8CAD347BA}" type="presParOf" srcId="{19AE5920-835F-4DB5-ADF0-18B6D2324FC7}" destId="{3EB071F4-059A-4768-88E2-15D65BFF64CE}" srcOrd="0" destOrd="0" presId="urn:microsoft.com/office/officeart/2009/layout/CircleArrowProcess"/>
    <dgm:cxn modelId="{20CF91FF-AD5D-473E-8AA2-C74CEFB62A43}" type="presParOf" srcId="{112A894B-D43B-4F18-8F95-560A6931C036}" destId="{0312E8AC-E4EB-4493-BB2E-DF9D02802B9E}" srcOrd="3" destOrd="0" presId="urn:microsoft.com/office/officeart/2009/layout/CircleArrowProcess"/>
    <dgm:cxn modelId="{50BC8B00-C48B-47C3-9027-D8D66E07569B}" type="presParOf" srcId="{112A894B-D43B-4F18-8F95-560A6931C036}" destId="{FED00EBC-410D-4C50-B9EE-ACD75598AC3A}" srcOrd="4" destOrd="0" presId="urn:microsoft.com/office/officeart/2009/layout/CircleArrowProcess"/>
    <dgm:cxn modelId="{DE23BBDD-64AA-43A0-BFAC-5EF9702A6B0B}" type="presParOf" srcId="{FED00EBC-410D-4C50-B9EE-ACD75598AC3A}" destId="{BF0E5076-03B1-440F-ADA6-5A6E3B706A89}" srcOrd="0" destOrd="0" presId="urn:microsoft.com/office/officeart/2009/layout/CircleArrowProcess"/>
    <dgm:cxn modelId="{9353124A-8994-4468-B6D0-DA27E2CE87BD}" type="presParOf" srcId="{112A894B-D43B-4F18-8F95-560A6931C036}" destId="{28B75246-F39E-4429-B043-D251D5686ED1}" srcOrd="5"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F7BB57-0034-47D9-92C5-D26A1835507F}">
      <dsp:nvSpPr>
        <dsp:cNvPr id="0" name=""/>
        <dsp:cNvSpPr/>
      </dsp:nvSpPr>
      <dsp:spPr>
        <a:xfrm>
          <a:off x="1239869" y="0"/>
          <a:ext cx="1983177" cy="1983479"/>
        </a:xfrm>
        <a:prstGeom prst="circularArrow">
          <a:avLst>
            <a:gd name="adj1" fmla="val 10980"/>
            <a:gd name="adj2" fmla="val 1142322"/>
            <a:gd name="adj3" fmla="val 4500000"/>
            <a:gd name="adj4" fmla="val 10800000"/>
            <a:gd name="adj5" fmla="val 12500"/>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2CE4BC1F-B1B1-4914-AA07-D3F26EB3DF7D}">
      <dsp:nvSpPr>
        <dsp:cNvPr id="0" name=""/>
        <dsp:cNvSpPr/>
      </dsp:nvSpPr>
      <dsp:spPr>
        <a:xfrm>
          <a:off x="1678216" y="716096"/>
          <a:ext cx="1102013" cy="550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s-ES" sz="1800" kern="1200" dirty="0" smtClean="0"/>
            <a:t>PRECIO</a:t>
          </a:r>
          <a:endParaRPr lang="es-ES" sz="1800" kern="1200" dirty="0"/>
        </a:p>
      </dsp:txBody>
      <dsp:txXfrm>
        <a:off x="1678216" y="716096"/>
        <a:ext cx="1102013" cy="550875"/>
      </dsp:txXfrm>
    </dsp:sp>
    <dsp:sp modelId="{3EB071F4-059A-4768-88E2-15D65BFF64CE}">
      <dsp:nvSpPr>
        <dsp:cNvPr id="0" name=""/>
        <dsp:cNvSpPr/>
      </dsp:nvSpPr>
      <dsp:spPr>
        <a:xfrm>
          <a:off x="689048" y="1139656"/>
          <a:ext cx="1983177" cy="1983479"/>
        </a:xfrm>
        <a:prstGeom prst="leftCircularArrow">
          <a:avLst>
            <a:gd name="adj1" fmla="val 10980"/>
            <a:gd name="adj2" fmla="val 1142322"/>
            <a:gd name="adj3" fmla="val 6300000"/>
            <a:gd name="adj4" fmla="val 18900000"/>
            <a:gd name="adj5" fmla="val 12500"/>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0312E8AC-E4EB-4493-BB2E-DF9D02802B9E}">
      <dsp:nvSpPr>
        <dsp:cNvPr id="0" name=""/>
        <dsp:cNvSpPr/>
      </dsp:nvSpPr>
      <dsp:spPr>
        <a:xfrm>
          <a:off x="1129630" y="1862344"/>
          <a:ext cx="1102013" cy="550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s-ES" sz="1800" kern="1200" dirty="0" smtClean="0"/>
            <a:t>SENCILLEZ</a:t>
          </a:r>
          <a:endParaRPr lang="es-ES" sz="1800" kern="1200" dirty="0"/>
        </a:p>
      </dsp:txBody>
      <dsp:txXfrm>
        <a:off x="1129630" y="1862344"/>
        <a:ext cx="1102013" cy="550875"/>
      </dsp:txXfrm>
    </dsp:sp>
    <dsp:sp modelId="{BF0E5076-03B1-440F-ADA6-5A6E3B706A89}">
      <dsp:nvSpPr>
        <dsp:cNvPr id="0" name=""/>
        <dsp:cNvSpPr/>
      </dsp:nvSpPr>
      <dsp:spPr>
        <a:xfrm>
          <a:off x="1381019" y="2415692"/>
          <a:ext cx="1703857" cy="1704539"/>
        </a:xfrm>
        <a:prstGeom prst="blockArc">
          <a:avLst>
            <a:gd name="adj1" fmla="val 13500000"/>
            <a:gd name="adj2" fmla="val 10800000"/>
            <a:gd name="adj3" fmla="val 12740"/>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28B75246-F39E-4429-B043-D251D5686ED1}">
      <dsp:nvSpPr>
        <dsp:cNvPr id="0" name=""/>
        <dsp:cNvSpPr/>
      </dsp:nvSpPr>
      <dsp:spPr>
        <a:xfrm>
          <a:off x="1680823" y="3010241"/>
          <a:ext cx="1102013" cy="550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s-ES" sz="1800" kern="1200" dirty="0" smtClean="0"/>
            <a:t>FIABILIDAD</a:t>
          </a:r>
          <a:endParaRPr lang="es-ES" sz="1800" kern="1200" dirty="0"/>
        </a:p>
      </dsp:txBody>
      <dsp:txXfrm>
        <a:off x="1680823" y="3010241"/>
        <a:ext cx="1102013" cy="550875"/>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792E9A-F201-44E3-B2D6-2ABB309C0803}" type="datetimeFigureOut">
              <a:rPr lang="es-ES" smtClean="0"/>
              <a:t>20/01/2021</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B650ED-AB7A-4CFE-B929-31A16042A095}" type="slidenum">
              <a:rPr lang="es-ES" smtClean="0"/>
              <a:t>‹Nº›</a:t>
            </a:fld>
            <a:endParaRPr lang="es-ES"/>
          </a:p>
        </p:txBody>
      </p:sp>
    </p:spTree>
    <p:extLst>
      <p:ext uri="{BB962C8B-B14F-4D97-AF65-F5344CB8AC3E}">
        <p14:creationId xmlns:p14="http://schemas.microsoft.com/office/powerpoint/2010/main" val="1926890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4B650ED-AB7A-4CFE-B929-31A16042A095}" type="slidenum">
              <a:rPr lang="es-ES" smtClean="0"/>
              <a:t>3</a:t>
            </a:fld>
            <a:endParaRPr lang="es-ES" dirty="0"/>
          </a:p>
        </p:txBody>
      </p:sp>
    </p:spTree>
    <p:extLst>
      <p:ext uri="{BB962C8B-B14F-4D97-AF65-F5344CB8AC3E}">
        <p14:creationId xmlns:p14="http://schemas.microsoft.com/office/powerpoint/2010/main" val="2188172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4B650ED-AB7A-4CFE-B929-31A16042A095}" type="slidenum">
              <a:rPr lang="es-ES" smtClean="0"/>
              <a:t>5</a:t>
            </a:fld>
            <a:endParaRPr lang="es-ES" dirty="0"/>
          </a:p>
        </p:txBody>
      </p:sp>
    </p:spTree>
    <p:extLst>
      <p:ext uri="{BB962C8B-B14F-4D97-AF65-F5344CB8AC3E}">
        <p14:creationId xmlns:p14="http://schemas.microsoft.com/office/powerpoint/2010/main" val="509069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4B650ED-AB7A-4CFE-B929-31A16042A095}" type="slidenum">
              <a:rPr lang="es-ES" smtClean="0"/>
              <a:t>6</a:t>
            </a:fld>
            <a:endParaRPr lang="es-ES" dirty="0"/>
          </a:p>
        </p:txBody>
      </p:sp>
    </p:spTree>
    <p:extLst>
      <p:ext uri="{BB962C8B-B14F-4D97-AF65-F5344CB8AC3E}">
        <p14:creationId xmlns:p14="http://schemas.microsoft.com/office/powerpoint/2010/main" val="509069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4B650ED-AB7A-4CFE-B929-31A16042A095}" type="slidenum">
              <a:rPr lang="es-ES" smtClean="0"/>
              <a:t>8</a:t>
            </a:fld>
            <a:endParaRPr lang="es-ES"/>
          </a:p>
        </p:txBody>
      </p:sp>
    </p:spTree>
    <p:extLst>
      <p:ext uri="{BB962C8B-B14F-4D97-AF65-F5344CB8AC3E}">
        <p14:creationId xmlns:p14="http://schemas.microsoft.com/office/powerpoint/2010/main" val="612087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F7AC3778-31B8-439F-B72D-2E54524F6AA6}" type="datetimeFigureOut">
              <a:rPr lang="es-ES" smtClean="0"/>
              <a:t>20/01/2021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11797E8-E06D-4FDF-B0EB-4D6820339DB3}" type="slidenum">
              <a:rPr lang="es-ES" smtClean="0"/>
              <a:t>‹Nº›</a:t>
            </a:fld>
            <a:endParaRPr lang="es-ES"/>
          </a:p>
        </p:txBody>
      </p:sp>
    </p:spTree>
    <p:extLst>
      <p:ext uri="{BB962C8B-B14F-4D97-AF65-F5344CB8AC3E}">
        <p14:creationId xmlns:p14="http://schemas.microsoft.com/office/powerpoint/2010/main" val="847492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F7AC3778-31B8-439F-B72D-2E54524F6AA6}" type="datetimeFigureOut">
              <a:rPr lang="es-ES" smtClean="0"/>
              <a:t>20/01/2021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11797E8-E06D-4FDF-B0EB-4D6820339DB3}" type="slidenum">
              <a:rPr lang="es-ES" smtClean="0"/>
              <a:t>‹Nº›</a:t>
            </a:fld>
            <a:endParaRPr lang="es-ES"/>
          </a:p>
        </p:txBody>
      </p:sp>
    </p:spTree>
    <p:extLst>
      <p:ext uri="{BB962C8B-B14F-4D97-AF65-F5344CB8AC3E}">
        <p14:creationId xmlns:p14="http://schemas.microsoft.com/office/powerpoint/2010/main" val="3386294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F7AC3778-31B8-439F-B72D-2E54524F6AA6}" type="datetimeFigureOut">
              <a:rPr lang="es-ES" smtClean="0"/>
              <a:t>20/01/2021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11797E8-E06D-4FDF-B0EB-4D6820339DB3}" type="slidenum">
              <a:rPr lang="es-ES" smtClean="0"/>
              <a:t>‹Nº›</a:t>
            </a:fld>
            <a:endParaRPr lang="es-ES"/>
          </a:p>
        </p:txBody>
      </p:sp>
    </p:spTree>
    <p:extLst>
      <p:ext uri="{BB962C8B-B14F-4D97-AF65-F5344CB8AC3E}">
        <p14:creationId xmlns:p14="http://schemas.microsoft.com/office/powerpoint/2010/main" val="68664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F7AC3778-31B8-439F-B72D-2E54524F6AA6}" type="datetimeFigureOut">
              <a:rPr lang="es-ES" smtClean="0"/>
              <a:t>20/01/2021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11797E8-E06D-4FDF-B0EB-4D6820339DB3}" type="slidenum">
              <a:rPr lang="es-ES" smtClean="0"/>
              <a:t>‹Nº›</a:t>
            </a:fld>
            <a:endParaRPr lang="es-ES"/>
          </a:p>
        </p:txBody>
      </p:sp>
    </p:spTree>
    <p:extLst>
      <p:ext uri="{BB962C8B-B14F-4D97-AF65-F5344CB8AC3E}">
        <p14:creationId xmlns:p14="http://schemas.microsoft.com/office/powerpoint/2010/main" val="400881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F7AC3778-31B8-439F-B72D-2E54524F6AA6}" type="datetimeFigureOut">
              <a:rPr lang="es-ES" smtClean="0"/>
              <a:t>20/01/2021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11797E8-E06D-4FDF-B0EB-4D6820339DB3}" type="slidenum">
              <a:rPr lang="es-ES" smtClean="0"/>
              <a:t>‹Nº›</a:t>
            </a:fld>
            <a:endParaRPr lang="es-ES"/>
          </a:p>
        </p:txBody>
      </p:sp>
    </p:spTree>
    <p:extLst>
      <p:ext uri="{BB962C8B-B14F-4D97-AF65-F5344CB8AC3E}">
        <p14:creationId xmlns:p14="http://schemas.microsoft.com/office/powerpoint/2010/main" val="2837803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F7AC3778-31B8-439F-B72D-2E54524F6AA6}" type="datetimeFigureOut">
              <a:rPr lang="es-ES" smtClean="0"/>
              <a:t>20/01/2021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11797E8-E06D-4FDF-B0EB-4D6820339DB3}" type="slidenum">
              <a:rPr lang="es-ES" smtClean="0"/>
              <a:t>‹Nº›</a:t>
            </a:fld>
            <a:endParaRPr lang="es-ES"/>
          </a:p>
        </p:txBody>
      </p:sp>
    </p:spTree>
    <p:extLst>
      <p:ext uri="{BB962C8B-B14F-4D97-AF65-F5344CB8AC3E}">
        <p14:creationId xmlns:p14="http://schemas.microsoft.com/office/powerpoint/2010/main" val="1179684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F7AC3778-31B8-439F-B72D-2E54524F6AA6}" type="datetimeFigureOut">
              <a:rPr lang="es-ES" smtClean="0"/>
              <a:t>20/01/2021</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E11797E8-E06D-4FDF-B0EB-4D6820339DB3}" type="slidenum">
              <a:rPr lang="es-ES" smtClean="0"/>
              <a:t>‹Nº›</a:t>
            </a:fld>
            <a:endParaRPr lang="es-ES"/>
          </a:p>
        </p:txBody>
      </p:sp>
    </p:spTree>
    <p:extLst>
      <p:ext uri="{BB962C8B-B14F-4D97-AF65-F5344CB8AC3E}">
        <p14:creationId xmlns:p14="http://schemas.microsoft.com/office/powerpoint/2010/main" val="2333244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F7AC3778-31B8-439F-B72D-2E54524F6AA6}" type="datetimeFigureOut">
              <a:rPr lang="es-ES" smtClean="0"/>
              <a:t>20/01/2021</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E11797E8-E06D-4FDF-B0EB-4D6820339DB3}" type="slidenum">
              <a:rPr lang="es-ES" smtClean="0"/>
              <a:t>‹Nº›</a:t>
            </a:fld>
            <a:endParaRPr lang="es-ES"/>
          </a:p>
        </p:txBody>
      </p:sp>
    </p:spTree>
    <p:extLst>
      <p:ext uri="{BB962C8B-B14F-4D97-AF65-F5344CB8AC3E}">
        <p14:creationId xmlns:p14="http://schemas.microsoft.com/office/powerpoint/2010/main" val="431247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7AC3778-31B8-439F-B72D-2E54524F6AA6}" type="datetimeFigureOut">
              <a:rPr lang="es-ES" smtClean="0"/>
              <a:t>20/01/2021</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E11797E8-E06D-4FDF-B0EB-4D6820339DB3}" type="slidenum">
              <a:rPr lang="es-ES" smtClean="0"/>
              <a:t>‹Nº›</a:t>
            </a:fld>
            <a:endParaRPr lang="es-ES"/>
          </a:p>
        </p:txBody>
      </p:sp>
    </p:spTree>
    <p:extLst>
      <p:ext uri="{BB962C8B-B14F-4D97-AF65-F5344CB8AC3E}">
        <p14:creationId xmlns:p14="http://schemas.microsoft.com/office/powerpoint/2010/main" val="3999474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F7AC3778-31B8-439F-B72D-2E54524F6AA6}" type="datetimeFigureOut">
              <a:rPr lang="es-ES" smtClean="0"/>
              <a:t>20/01/2021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11797E8-E06D-4FDF-B0EB-4D6820339DB3}" type="slidenum">
              <a:rPr lang="es-ES" smtClean="0"/>
              <a:t>‹Nº›</a:t>
            </a:fld>
            <a:endParaRPr lang="es-ES"/>
          </a:p>
        </p:txBody>
      </p:sp>
    </p:spTree>
    <p:extLst>
      <p:ext uri="{BB962C8B-B14F-4D97-AF65-F5344CB8AC3E}">
        <p14:creationId xmlns:p14="http://schemas.microsoft.com/office/powerpoint/2010/main" val="459549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F7AC3778-31B8-439F-B72D-2E54524F6AA6}" type="datetimeFigureOut">
              <a:rPr lang="es-ES" smtClean="0"/>
              <a:t>20/01/2021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11797E8-E06D-4FDF-B0EB-4D6820339DB3}" type="slidenum">
              <a:rPr lang="es-ES" smtClean="0"/>
              <a:t>‹Nº›</a:t>
            </a:fld>
            <a:endParaRPr lang="es-ES"/>
          </a:p>
        </p:txBody>
      </p:sp>
    </p:spTree>
    <p:extLst>
      <p:ext uri="{BB962C8B-B14F-4D97-AF65-F5344CB8AC3E}">
        <p14:creationId xmlns:p14="http://schemas.microsoft.com/office/powerpoint/2010/main" val="1236194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20000"/>
                <a:lumOff val="80000"/>
              </a:schemeClr>
            </a:gs>
            <a:gs pos="100000">
              <a:srgbClr val="89E0FF"/>
            </a:gs>
          </a:gsLst>
          <a:lin ang="5400000" scaled="0"/>
          <a:tileRect/>
        </a:grad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AC3778-31B8-439F-B72D-2E54524F6AA6}" type="datetimeFigureOut">
              <a:rPr lang="es-ES" smtClean="0"/>
              <a:t>20/01/2021</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1797E8-E06D-4FDF-B0EB-4D6820339DB3}" type="slidenum">
              <a:rPr lang="es-ES" smtClean="0"/>
              <a:t>‹Nº›</a:t>
            </a:fld>
            <a:endParaRPr lang="es-ES"/>
          </a:p>
        </p:txBody>
      </p:sp>
    </p:spTree>
    <p:extLst>
      <p:ext uri="{BB962C8B-B14F-4D97-AF65-F5344CB8AC3E}">
        <p14:creationId xmlns:p14="http://schemas.microsoft.com/office/powerpoint/2010/main" val="3726767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0.png"/><Relationship Id="rId7" Type="http://schemas.openxmlformats.org/officeDocument/2006/relationships/image" Target="../media/image11.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34.png"/><Relationship Id="rId4" Type="http://schemas.openxmlformats.org/officeDocument/2006/relationships/image" Target="../media/image2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20000"/>
                <a:lumOff val="80000"/>
              </a:schemeClr>
            </a:gs>
            <a:gs pos="100000">
              <a:srgbClr val="89E0FF"/>
            </a:gs>
          </a:gsLst>
          <a:lin ang="5400000" scaled="0"/>
          <a:tileRect/>
        </a:grad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287778" y="861272"/>
            <a:ext cx="8568444" cy="2567728"/>
          </a:xfrm>
        </p:spPr>
        <p:txBody>
          <a:bodyPr>
            <a:noAutofit/>
          </a:bodyPr>
          <a:lstStyle/>
          <a:p>
            <a:r>
              <a:rPr lang="es-ES" sz="3600" b="1" dirty="0">
                <a:effectLst>
                  <a:outerShdw blurRad="38100" dist="38100" dir="2700000" algn="tl">
                    <a:srgbClr val="000000">
                      <a:alpha val="43137"/>
                    </a:srgbClr>
                  </a:outerShdw>
                </a:effectLst>
              </a:rPr>
              <a:t>Sistemas de posicionamiento de objetos mediante la tecnología Bluetooth </a:t>
            </a:r>
            <a:r>
              <a:rPr lang="es-ES" sz="3600" b="1" dirty="0" err="1">
                <a:effectLst>
                  <a:outerShdw blurRad="38100" dist="38100" dir="2700000" algn="tl">
                    <a:srgbClr val="000000">
                      <a:alpha val="43137"/>
                    </a:srgbClr>
                  </a:outerShdw>
                </a:effectLst>
              </a:rPr>
              <a:t>Low</a:t>
            </a:r>
            <a:r>
              <a:rPr lang="es-ES" sz="3600" b="1" dirty="0">
                <a:effectLst>
                  <a:outerShdw blurRad="38100" dist="38100" dir="2700000" algn="tl">
                    <a:srgbClr val="000000">
                      <a:alpha val="43137"/>
                    </a:srgbClr>
                  </a:outerShdw>
                </a:effectLst>
              </a:rPr>
              <a:t> </a:t>
            </a:r>
            <a:r>
              <a:rPr lang="es-ES" sz="3600" b="1" dirty="0" err="1">
                <a:effectLst>
                  <a:outerShdw blurRad="38100" dist="38100" dir="2700000" algn="tl">
                    <a:srgbClr val="000000">
                      <a:alpha val="43137"/>
                    </a:srgbClr>
                  </a:outerShdw>
                </a:effectLst>
              </a:rPr>
              <a:t>Energy</a:t>
            </a:r>
            <a:r>
              <a:rPr lang="es-ES" sz="3600" b="1" dirty="0">
                <a:effectLst>
                  <a:outerShdw blurRad="38100" dist="38100" dir="2700000" algn="tl">
                    <a:srgbClr val="000000">
                      <a:alpha val="43137"/>
                    </a:srgbClr>
                  </a:outerShdw>
                </a:effectLst>
              </a:rPr>
              <a:t>, modo </a:t>
            </a:r>
            <a:r>
              <a:rPr lang="es-ES" sz="3600" b="1" dirty="0" err="1" smtClean="0">
                <a:effectLst>
                  <a:outerShdw blurRad="38100" dist="38100" dir="2700000" algn="tl">
                    <a:srgbClr val="000000">
                      <a:alpha val="43137"/>
                    </a:srgbClr>
                  </a:outerShdw>
                </a:effectLst>
              </a:rPr>
              <a:t>Beacon</a:t>
            </a:r>
            <a:endParaRPr lang="es-ES" sz="3600" b="1" dirty="0">
              <a:effectLst>
                <a:outerShdw blurRad="38100" dist="38100" dir="2700000" algn="tl">
                  <a:srgbClr val="000000">
                    <a:alpha val="43137"/>
                  </a:srgbClr>
                </a:outerShdw>
              </a:effectLst>
            </a:endParaRPr>
          </a:p>
        </p:txBody>
      </p:sp>
      <p:sp>
        <p:nvSpPr>
          <p:cNvPr id="4" name="3 CuadroTexto"/>
          <p:cNvSpPr txBox="1"/>
          <p:nvPr/>
        </p:nvSpPr>
        <p:spPr>
          <a:xfrm>
            <a:off x="2915816" y="5615662"/>
            <a:ext cx="6007236" cy="523220"/>
          </a:xfrm>
          <a:prstGeom prst="rect">
            <a:avLst/>
          </a:prstGeom>
          <a:noFill/>
        </p:spPr>
        <p:txBody>
          <a:bodyPr wrap="square" rtlCol="0">
            <a:spAutoFit/>
          </a:bodyPr>
          <a:lstStyle/>
          <a:p>
            <a:pPr algn="r"/>
            <a:r>
              <a:rPr lang="es-ES" sz="2800" b="1" dirty="0"/>
              <a:t>Autor: Rubén Arce </a:t>
            </a:r>
            <a:r>
              <a:rPr lang="es-ES" sz="2800" b="1" dirty="0" smtClean="0"/>
              <a:t>Domingo</a:t>
            </a:r>
            <a:endParaRPr lang="es-ES" sz="2800" b="1" dirty="0"/>
          </a:p>
        </p:txBody>
      </p:sp>
      <p:sp>
        <p:nvSpPr>
          <p:cNvPr id="3" name="Rectángulo 2">
            <a:extLst>
              <a:ext uri="{FF2B5EF4-FFF2-40B4-BE49-F238E27FC236}">
                <a16:creationId xmlns:a16="http://schemas.microsoft.com/office/drawing/2014/main" xmlns="" id="{0BE0E366-9D0D-4467-8CDC-30CA2DD8D4DF}"/>
              </a:ext>
            </a:extLst>
          </p:cNvPr>
          <p:cNvSpPr/>
          <p:nvPr/>
        </p:nvSpPr>
        <p:spPr>
          <a:xfrm>
            <a:off x="518834" y="4876998"/>
            <a:ext cx="5400600" cy="1477328"/>
          </a:xfrm>
          <a:prstGeom prst="rect">
            <a:avLst/>
          </a:prstGeom>
        </p:spPr>
        <p:txBody>
          <a:bodyPr wrap="square">
            <a:spAutoFit/>
          </a:bodyPr>
          <a:lstStyle/>
          <a:p>
            <a:r>
              <a:rPr lang="es-ES" dirty="0" smtClean="0"/>
              <a:t>Master en automatización industrial y robótica</a:t>
            </a:r>
          </a:p>
          <a:p>
            <a:endParaRPr lang="es-ES" dirty="0"/>
          </a:p>
          <a:p>
            <a:endParaRPr lang="es-ES" dirty="0"/>
          </a:p>
          <a:p>
            <a:r>
              <a:rPr lang="es-ES" dirty="0" smtClean="0"/>
              <a:t>Febrero 2021</a:t>
            </a:r>
            <a:endParaRPr lang="es-ES" dirty="0"/>
          </a:p>
          <a:p>
            <a:r>
              <a:rPr lang="es-ES" dirty="0"/>
              <a:t>Trabajo Fin de </a:t>
            </a:r>
            <a:r>
              <a:rPr lang="es-ES" dirty="0" smtClean="0"/>
              <a:t>Master</a:t>
            </a:r>
            <a:endParaRPr lang="es-ES" dirty="0"/>
          </a:p>
        </p:txBody>
      </p:sp>
    </p:spTree>
    <p:extLst>
      <p:ext uri="{BB962C8B-B14F-4D97-AF65-F5344CB8AC3E}">
        <p14:creationId xmlns:p14="http://schemas.microsoft.com/office/powerpoint/2010/main" val="1643821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560691"/>
            <a:ext cx="7848872" cy="584775"/>
          </a:xfrm>
          <a:prstGeom prst="rect">
            <a:avLst/>
          </a:prstGeom>
          <a:noFill/>
        </p:spPr>
        <p:txBody>
          <a:bodyPr wrap="square" rtlCol="0">
            <a:spAutoFit/>
          </a:bodyPr>
          <a:lstStyle/>
          <a:p>
            <a:r>
              <a:rPr lang="es-ES" sz="3200" b="1" dirty="0"/>
              <a:t>7. Diseño de producto: Impresión 3d</a:t>
            </a:r>
          </a:p>
        </p:txBody>
      </p:sp>
      <p:graphicFrame>
        <p:nvGraphicFramePr>
          <p:cNvPr id="3" name="2 Tabla"/>
          <p:cNvGraphicFramePr>
            <a:graphicFrameLocks noGrp="1"/>
          </p:cNvGraphicFramePr>
          <p:nvPr>
            <p:extLst>
              <p:ext uri="{D42A27DB-BD31-4B8C-83A1-F6EECF244321}">
                <p14:modId xmlns:p14="http://schemas.microsoft.com/office/powerpoint/2010/main" val="3203794008"/>
              </p:ext>
            </p:extLst>
          </p:nvPr>
        </p:nvGraphicFramePr>
        <p:xfrm>
          <a:off x="467544" y="1484784"/>
          <a:ext cx="8280920" cy="2493746"/>
        </p:xfrm>
        <a:graphic>
          <a:graphicData uri="http://schemas.openxmlformats.org/drawingml/2006/table">
            <a:tbl>
              <a:tblPr firstRow="1" bandRow="1">
                <a:tableStyleId>{5940675A-B579-460E-94D1-54222C63F5DA}</a:tableStyleId>
              </a:tblPr>
              <a:tblGrid>
                <a:gridCol w="1452793">
                  <a:extLst>
                    <a:ext uri="{9D8B030D-6E8A-4147-A177-3AD203B41FA5}">
                      <a16:colId xmlns:a16="http://schemas.microsoft.com/office/drawing/2014/main" xmlns="" val="20000"/>
                    </a:ext>
                  </a:extLst>
                </a:gridCol>
                <a:gridCol w="1670712">
                  <a:extLst>
                    <a:ext uri="{9D8B030D-6E8A-4147-A177-3AD203B41FA5}">
                      <a16:colId xmlns:a16="http://schemas.microsoft.com/office/drawing/2014/main" xmlns="" val="20001"/>
                    </a:ext>
                  </a:extLst>
                </a:gridCol>
                <a:gridCol w="5157415">
                  <a:extLst>
                    <a:ext uri="{9D8B030D-6E8A-4147-A177-3AD203B41FA5}">
                      <a16:colId xmlns:a16="http://schemas.microsoft.com/office/drawing/2014/main" xmlns="" val="20002"/>
                    </a:ext>
                  </a:extLst>
                </a:gridCol>
              </a:tblGrid>
              <a:tr h="594667">
                <a:tc>
                  <a:txBody>
                    <a:bodyPr/>
                    <a:lstStyle/>
                    <a:p>
                      <a:pPr algn="ctr"/>
                      <a:r>
                        <a:rPr lang="es-ES" b="1" dirty="0"/>
                        <a:t>Convertidor</a:t>
                      </a:r>
                    </a:p>
                  </a:txBody>
                  <a:tcPr anchor="ctr"/>
                </a:tc>
                <a:tc>
                  <a:txBody>
                    <a:bodyPr/>
                    <a:lstStyle/>
                    <a:p>
                      <a:pPr algn="ctr"/>
                      <a:r>
                        <a:rPr lang="es-ES" b="1" dirty="0"/>
                        <a:t>Alternativas:</a:t>
                      </a:r>
                    </a:p>
                  </a:txBody>
                  <a:tcPr anchor="ctr"/>
                </a:tc>
                <a:tc>
                  <a:txBody>
                    <a:bodyPr/>
                    <a:lstStyle/>
                    <a:p>
                      <a:pPr algn="ctr"/>
                      <a:r>
                        <a:rPr lang="es-ES" b="1" dirty="0"/>
                        <a:t>Opción elegida:</a:t>
                      </a:r>
                    </a:p>
                  </a:txBody>
                  <a:tcPr anchor="ctr"/>
                </a:tc>
                <a:extLst>
                  <a:ext uri="{0D108BD9-81ED-4DB2-BD59-A6C34878D82A}">
                    <a16:rowId xmlns:a16="http://schemas.microsoft.com/office/drawing/2014/main" xmlns="" val="10000"/>
                  </a:ext>
                </a:extLst>
              </a:tr>
              <a:tr h="1154913">
                <a:tc>
                  <a:txBody>
                    <a:bodyPr/>
                    <a:lstStyle/>
                    <a:p>
                      <a:pPr algn="ctr"/>
                      <a:r>
                        <a:rPr lang="es-ES" sz="1600" dirty="0"/>
                        <a:t>RECTIFICADOR (CA/CC)</a:t>
                      </a:r>
                    </a:p>
                  </a:txBody>
                  <a:tcPr anchor="ctr"/>
                </a:tc>
                <a:tc>
                  <a:txBody>
                    <a:bodyPr/>
                    <a:lstStyle/>
                    <a:p>
                      <a:pPr algn="ctr"/>
                      <a:r>
                        <a:rPr lang="es-ES" b="1" dirty="0">
                          <a:solidFill>
                            <a:srgbClr val="FF0000"/>
                          </a:solidFill>
                        </a:rPr>
                        <a:t>Fuente de tensión (VSC)</a:t>
                      </a:r>
                    </a:p>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a:t>Fuente de corriente (VSC)</a:t>
                      </a:r>
                    </a:p>
                  </a:txBody>
                  <a:tcPr anchor="ctr"/>
                </a:tc>
                <a:tc>
                  <a:txBody>
                    <a:bodyPr/>
                    <a:lstStyle/>
                    <a:p>
                      <a:pPr marL="285750" indent="-285750" algn="ctr">
                        <a:buFont typeface="Arial" panose="020B0604020202020204" pitchFamily="34" charset="0"/>
                        <a:buChar char="•"/>
                      </a:pPr>
                      <a:r>
                        <a:rPr lang="es-ES" dirty="0"/>
                        <a:t>Menor rizado e inyección de armónicos.</a:t>
                      </a:r>
                    </a:p>
                    <a:p>
                      <a:pPr marL="285750" indent="-285750" algn="ctr">
                        <a:buFont typeface="Arial" panose="020B0604020202020204" pitchFamily="34" charset="0"/>
                        <a:buChar char="•"/>
                      </a:pPr>
                      <a:r>
                        <a:rPr lang="es-ES" dirty="0"/>
                        <a:t>Menores perdidas de conmutación</a:t>
                      </a:r>
                    </a:p>
                    <a:p>
                      <a:pPr marL="285750" indent="-285750" algn="ctr">
                        <a:buFont typeface="Arial" panose="020B0604020202020204" pitchFamily="34" charset="0"/>
                        <a:buChar char="•"/>
                      </a:pPr>
                      <a:r>
                        <a:rPr lang="es-ES" dirty="0"/>
                        <a:t>Menor número de componentes.</a:t>
                      </a:r>
                    </a:p>
                  </a:txBody>
                  <a:tcPr anchor="ctr"/>
                </a:tc>
                <a:extLst>
                  <a:ext uri="{0D108BD9-81ED-4DB2-BD59-A6C34878D82A}">
                    <a16:rowId xmlns:a16="http://schemas.microsoft.com/office/drawing/2014/main" xmlns="" val="10001"/>
                  </a:ext>
                </a:extLst>
              </a:tr>
              <a:tr h="710359">
                <a:tc>
                  <a:txBody>
                    <a:bodyPr/>
                    <a:lstStyle/>
                    <a:p>
                      <a:pPr algn="ctr"/>
                      <a:r>
                        <a:rPr lang="es-ES" sz="1600" dirty="0"/>
                        <a:t>CHOPPER (CC/CC)</a:t>
                      </a:r>
                    </a:p>
                  </a:txBody>
                  <a:tcPr anchor="ctr"/>
                </a:tc>
                <a:tc>
                  <a:txBody>
                    <a:bodyPr/>
                    <a:lstStyle/>
                    <a:p>
                      <a:pPr algn="ctr"/>
                      <a:r>
                        <a:rPr lang="es-ES" b="1" dirty="0" err="1">
                          <a:solidFill>
                            <a:srgbClr val="00B050"/>
                          </a:solidFill>
                        </a:rPr>
                        <a:t>IGBT’s</a:t>
                      </a:r>
                      <a:endParaRPr lang="es-ES" b="1" dirty="0">
                        <a:solidFill>
                          <a:srgbClr val="00B050"/>
                        </a:solidFill>
                      </a:endParaRPr>
                    </a:p>
                    <a:p>
                      <a:pPr algn="ctr"/>
                      <a:r>
                        <a:rPr lang="es-ES" dirty="0" err="1"/>
                        <a:t>SCR’s</a:t>
                      </a:r>
                      <a:endParaRPr lang="es-ES" dirty="0"/>
                    </a:p>
                  </a:txBody>
                  <a:tcPr anchor="ctr"/>
                </a:tc>
                <a:tc>
                  <a:txBody>
                    <a:bodyPr/>
                    <a:lstStyle/>
                    <a:p>
                      <a:pPr marL="285750" indent="-285750" algn="ctr">
                        <a:buFont typeface="Arial" panose="020B0604020202020204" pitchFamily="34" charset="0"/>
                        <a:buChar char="•"/>
                      </a:pPr>
                      <a:r>
                        <a:rPr lang="es-ES" dirty="0"/>
                        <a:t>Pérdidas en conducción y conmutación menores.</a:t>
                      </a:r>
                    </a:p>
                  </a:txBody>
                  <a:tcPr anchor="ctr"/>
                </a:tc>
                <a:extLst>
                  <a:ext uri="{0D108BD9-81ED-4DB2-BD59-A6C34878D82A}">
                    <a16:rowId xmlns:a16="http://schemas.microsoft.com/office/drawing/2014/main" xmlns="" val="10002"/>
                  </a:ext>
                </a:extLst>
              </a:tr>
            </a:tbl>
          </a:graphicData>
        </a:graphic>
      </p:graphicFrame>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1700" y="4149080"/>
            <a:ext cx="5544616"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Elipse 1">
            <a:extLst>
              <a:ext uri="{FF2B5EF4-FFF2-40B4-BE49-F238E27FC236}">
                <a16:creationId xmlns:a16="http://schemas.microsoft.com/office/drawing/2014/main" xmlns="" id="{C5B4D83C-4470-43F6-A50B-0A5D023D890D}"/>
              </a:ext>
            </a:extLst>
          </p:cNvPr>
          <p:cNvSpPr/>
          <p:nvPr/>
        </p:nvSpPr>
        <p:spPr>
          <a:xfrm>
            <a:off x="3707904" y="4390169"/>
            <a:ext cx="2088232" cy="2040217"/>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Elipse 5">
            <a:extLst>
              <a:ext uri="{FF2B5EF4-FFF2-40B4-BE49-F238E27FC236}">
                <a16:creationId xmlns:a16="http://schemas.microsoft.com/office/drawing/2014/main" xmlns="" id="{8660D8AB-A45C-412A-A435-8DFA4FAD7E5E}"/>
              </a:ext>
            </a:extLst>
          </p:cNvPr>
          <p:cNvSpPr/>
          <p:nvPr/>
        </p:nvSpPr>
        <p:spPr>
          <a:xfrm>
            <a:off x="5857218" y="4250845"/>
            <a:ext cx="1296144" cy="2232248"/>
          </a:xfrm>
          <a:prstGeom prst="ellipse">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181413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250"/>
                                  </p:stCondLst>
                                  <p:childTnLst>
                                    <p:set>
                                      <p:cBhvr>
                                        <p:cTn id="6" dur="1" fill="hold">
                                          <p:stCondLst>
                                            <p:cond delay="9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9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560691"/>
            <a:ext cx="9649072" cy="1569660"/>
          </a:xfrm>
          <a:prstGeom prst="rect">
            <a:avLst/>
          </a:prstGeom>
          <a:noFill/>
        </p:spPr>
        <p:txBody>
          <a:bodyPr wrap="square" rtlCol="0">
            <a:spAutoFit/>
          </a:bodyPr>
          <a:lstStyle/>
          <a:p>
            <a:r>
              <a:rPr lang="es-ES" sz="3200" b="1" dirty="0"/>
              <a:t>8. Diseño de Firmware: </a:t>
            </a:r>
            <a:endParaRPr lang="es-ES" sz="3200" b="1" dirty="0" smtClean="0"/>
          </a:p>
          <a:p>
            <a:r>
              <a:rPr lang="es-ES" sz="3200" b="1" dirty="0" smtClean="0"/>
              <a:t>Algoritmos </a:t>
            </a:r>
            <a:r>
              <a:rPr lang="es-ES" sz="3200" b="1" dirty="0"/>
              <a:t>de posicionamiento.</a:t>
            </a:r>
          </a:p>
          <a:p>
            <a:endParaRPr lang="es-ES" sz="3200" b="1" dirty="0"/>
          </a:p>
        </p:txBody>
      </p:sp>
      <p:graphicFrame>
        <p:nvGraphicFramePr>
          <p:cNvPr id="3" name="2 Tabla"/>
          <p:cNvGraphicFramePr>
            <a:graphicFrameLocks noGrp="1"/>
          </p:cNvGraphicFramePr>
          <p:nvPr>
            <p:extLst>
              <p:ext uri="{D42A27DB-BD31-4B8C-83A1-F6EECF244321}">
                <p14:modId xmlns:p14="http://schemas.microsoft.com/office/powerpoint/2010/main" val="3287422300"/>
              </p:ext>
            </p:extLst>
          </p:nvPr>
        </p:nvGraphicFramePr>
        <p:xfrm>
          <a:off x="964074" y="2577559"/>
          <a:ext cx="7632848" cy="2784465"/>
        </p:xfrm>
        <a:graphic>
          <a:graphicData uri="http://schemas.openxmlformats.org/drawingml/2006/table">
            <a:tbl>
              <a:tblPr firstRow="1" bandRow="1">
                <a:tableStyleId>{5940675A-B579-460E-94D1-54222C63F5DA}</a:tableStyleId>
              </a:tblPr>
              <a:tblGrid>
                <a:gridCol w="1440160">
                  <a:extLst>
                    <a:ext uri="{9D8B030D-6E8A-4147-A177-3AD203B41FA5}">
                      <a16:colId xmlns:a16="http://schemas.microsoft.com/office/drawing/2014/main" xmlns="" val="20000"/>
                    </a:ext>
                  </a:extLst>
                </a:gridCol>
                <a:gridCol w="1800200">
                  <a:extLst>
                    <a:ext uri="{9D8B030D-6E8A-4147-A177-3AD203B41FA5}">
                      <a16:colId xmlns:a16="http://schemas.microsoft.com/office/drawing/2014/main" xmlns="" val="20001"/>
                    </a:ext>
                  </a:extLst>
                </a:gridCol>
                <a:gridCol w="4392488">
                  <a:extLst>
                    <a:ext uri="{9D8B030D-6E8A-4147-A177-3AD203B41FA5}">
                      <a16:colId xmlns:a16="http://schemas.microsoft.com/office/drawing/2014/main" xmlns="" val="20002"/>
                    </a:ext>
                  </a:extLst>
                </a:gridCol>
              </a:tblGrid>
              <a:tr h="681345">
                <a:tc>
                  <a:txBody>
                    <a:bodyPr/>
                    <a:lstStyle/>
                    <a:p>
                      <a:pPr algn="ctr"/>
                      <a:r>
                        <a:rPr lang="es-ES" b="1" dirty="0"/>
                        <a:t>Convertidor</a:t>
                      </a:r>
                    </a:p>
                  </a:txBody>
                  <a:tcPr anchor="ctr"/>
                </a:tc>
                <a:tc>
                  <a:txBody>
                    <a:bodyPr/>
                    <a:lstStyle/>
                    <a:p>
                      <a:pPr algn="ctr"/>
                      <a:r>
                        <a:rPr lang="es-ES" b="1" dirty="0"/>
                        <a:t>Alternativas:</a:t>
                      </a:r>
                    </a:p>
                  </a:txBody>
                  <a:tcPr anchor="ctr"/>
                </a:tc>
                <a:tc>
                  <a:txBody>
                    <a:bodyPr/>
                    <a:lstStyle/>
                    <a:p>
                      <a:pPr algn="ctr"/>
                      <a:r>
                        <a:rPr lang="es-ES" b="1" dirty="0"/>
                        <a:t>Motivo de elección:</a:t>
                      </a:r>
                    </a:p>
                  </a:txBody>
                  <a:tcPr anchor="ctr"/>
                </a:tc>
                <a:extLst>
                  <a:ext uri="{0D108BD9-81ED-4DB2-BD59-A6C34878D82A}">
                    <a16:rowId xmlns:a16="http://schemas.microsoft.com/office/drawing/2014/main" xmlns="" val="10000"/>
                  </a:ext>
                </a:extLst>
              </a:tr>
              <a:tr h="891262">
                <a:tc>
                  <a:txBody>
                    <a:bodyPr/>
                    <a:lstStyle/>
                    <a:p>
                      <a:pPr algn="ctr"/>
                      <a:r>
                        <a:rPr lang="es-ES" sz="1600" dirty="0"/>
                        <a:t>RECTIFICADOR (CA/CC)</a:t>
                      </a:r>
                    </a:p>
                  </a:txBody>
                  <a:tcPr anchor="ctr"/>
                </a:tc>
                <a:tc>
                  <a:txBody>
                    <a:bodyPr/>
                    <a:lstStyle/>
                    <a:p>
                      <a:r>
                        <a:rPr lang="es-ES" sz="1600" b="1" dirty="0">
                          <a:solidFill>
                            <a:srgbClr val="FF0000"/>
                          </a:solidFill>
                        </a:rPr>
                        <a:t>Control Vectorial</a:t>
                      </a:r>
                    </a:p>
                    <a:p>
                      <a:r>
                        <a:rPr lang="es-ES" sz="1600" dirty="0"/>
                        <a:t>Control</a:t>
                      </a:r>
                      <a:r>
                        <a:rPr lang="es-ES" sz="1600" baseline="0" dirty="0"/>
                        <a:t> P&amp;Q</a:t>
                      </a:r>
                    </a:p>
                    <a:p>
                      <a:pPr algn="l"/>
                      <a:r>
                        <a:rPr lang="es-ES" sz="1600" baseline="0" dirty="0"/>
                        <a:t>Control sobre fase y magnitud</a:t>
                      </a:r>
                    </a:p>
                  </a:txBody>
                  <a:tcPr anchor="ctr"/>
                </a:tc>
                <a:tc>
                  <a:txBody>
                    <a:bodyPr/>
                    <a:lstStyle/>
                    <a:p>
                      <a:pPr marL="285750" marR="0" lvl="0" indent="-2857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800" dirty="0"/>
                        <a:t>Control independiente de potencia activa y reactiva.</a:t>
                      </a:r>
                    </a:p>
                    <a:p>
                      <a:pPr marL="285750" marR="0" lvl="0" indent="-2857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800" dirty="0"/>
                        <a:t>Velocidad de respuesta ante cambios alta.</a:t>
                      </a:r>
                    </a:p>
                    <a:p>
                      <a:pPr marL="285750" marR="0" lvl="0" indent="-2857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800" dirty="0"/>
                        <a:t>Eficiencia ante cargas dinámicas.</a:t>
                      </a:r>
                    </a:p>
                  </a:txBody>
                  <a:tcPr anchor="ctr"/>
                </a:tc>
                <a:extLst>
                  <a:ext uri="{0D108BD9-81ED-4DB2-BD59-A6C34878D82A}">
                    <a16:rowId xmlns:a16="http://schemas.microsoft.com/office/drawing/2014/main" xmlns="" val="10001"/>
                  </a:ext>
                </a:extLst>
              </a:tr>
              <a:tr h="851659">
                <a:tc>
                  <a:txBody>
                    <a:bodyPr/>
                    <a:lstStyle/>
                    <a:p>
                      <a:pPr algn="ctr"/>
                      <a:r>
                        <a:rPr lang="es-ES" sz="1600" dirty="0"/>
                        <a:t>CHOPPER (CC/CC)</a:t>
                      </a:r>
                    </a:p>
                  </a:txBody>
                  <a:tcPr anchor="ctr"/>
                </a:tc>
                <a:tc>
                  <a:txBody>
                    <a:bodyPr/>
                    <a:lstStyle/>
                    <a:p>
                      <a:r>
                        <a:rPr lang="es-ES" sz="1600" dirty="0"/>
                        <a:t>Control </a:t>
                      </a:r>
                      <a:r>
                        <a:rPr lang="es-ES" sz="1600" dirty="0" err="1"/>
                        <a:t>Fuzzy</a:t>
                      </a:r>
                      <a:r>
                        <a:rPr lang="es-ES" sz="1600" baseline="0" dirty="0"/>
                        <a:t> </a:t>
                      </a:r>
                      <a:r>
                        <a:rPr lang="es-ES" sz="1600" baseline="0" dirty="0" err="1"/>
                        <a:t>Logic</a:t>
                      </a:r>
                      <a:endParaRPr lang="es-ES" sz="1600" baseline="0" dirty="0"/>
                    </a:p>
                    <a:p>
                      <a:r>
                        <a:rPr lang="es-ES" sz="1600" b="1" baseline="0" dirty="0">
                          <a:solidFill>
                            <a:srgbClr val="FF0000"/>
                          </a:solidFill>
                        </a:rPr>
                        <a:t>Control PWM</a:t>
                      </a:r>
                      <a:endParaRPr lang="es-ES" sz="1600" b="1" dirty="0">
                        <a:solidFill>
                          <a:srgbClr val="FF0000"/>
                        </a:solidFill>
                      </a:endParaRPr>
                    </a:p>
                  </a:txBody>
                  <a:tcPr anchor="ctr"/>
                </a:tc>
                <a:tc>
                  <a:txBody>
                    <a:bodyPr/>
                    <a:lstStyle/>
                    <a:p>
                      <a:pPr marL="285750" marR="0" lvl="0" indent="-2857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aseline="0" dirty="0"/>
                        <a:t>Dificultad de implementación media</a:t>
                      </a:r>
                    </a:p>
                    <a:p>
                      <a:pPr marL="285750" marR="0" lvl="0" indent="-2857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aseline="0" dirty="0"/>
                        <a:t>Precisión en la respuesta elevada</a:t>
                      </a:r>
                    </a:p>
                    <a:p>
                      <a:pPr marL="285750" marR="0" lvl="0" indent="-2857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aseline="0" dirty="0"/>
                        <a:t>Control adaptativo</a:t>
                      </a:r>
                      <a:endParaRPr lang="es-ES" dirty="0"/>
                    </a:p>
                  </a:txBody>
                  <a:tcPr anchor="ctr"/>
                </a:tc>
                <a:extLst>
                  <a:ext uri="{0D108BD9-81ED-4DB2-BD59-A6C34878D82A}">
                    <a16:rowId xmlns:a16="http://schemas.microsoft.com/office/drawing/2014/main" xmlns="" val="10002"/>
                  </a:ext>
                </a:extLst>
              </a:tr>
            </a:tbl>
          </a:graphicData>
        </a:graphic>
      </p:graphicFrame>
      <p:pic>
        <p:nvPicPr>
          <p:cNvPr id="2" name="Imagen 1">
            <a:extLst>
              <a:ext uri="{FF2B5EF4-FFF2-40B4-BE49-F238E27FC236}">
                <a16:creationId xmlns:a16="http://schemas.microsoft.com/office/drawing/2014/main" xmlns="" id="{0403B067-FC16-4CE3-A430-F97AF6725736}"/>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2000" l="3208" r="70189">
                        <a14:foregroundMark x1="28491" y1="52000" x2="33019" y2="52667"/>
                        <a14:foregroundMark x1="40377" y1="52000" x2="40189" y2="51333"/>
                        <a14:foregroundMark x1="37170" y1="42000" x2="37170" y2="42000"/>
                        <a14:foregroundMark x1="43208" y1="63333" x2="43208" y2="63333"/>
                        <a14:foregroundMark x1="18868" y1="86667" x2="18868" y2="86667"/>
                        <a14:foregroundMark x1="20000" y1="89333" x2="20000" y2="89333"/>
                        <a14:foregroundMark x1="21132" y1="90667" x2="21132" y2="90667"/>
                        <a14:foregroundMark x1="20943" y1="89333" x2="20943" y2="89333"/>
                        <a14:foregroundMark x1="18679" y1="85333" x2="18679" y2="85333"/>
                        <a14:foregroundMark x1="18302" y1="87333" x2="18302" y2="87333"/>
                        <a14:foregroundMark x1="18491" y1="90000" x2="18491" y2="90000"/>
                        <a14:foregroundMark x1="19245" y1="47333" x2="19245" y2="47333"/>
                        <a14:foregroundMark x1="14717" y1="52000" x2="14717" y2="52000"/>
                        <a14:foregroundMark x1="16604" y1="41333" x2="16604" y2="41333"/>
                        <a14:foregroundMark x1="19623" y1="66667" x2="19623" y2="66667"/>
                        <a14:foregroundMark x1="19245" y1="74000" x2="19245" y2="74000"/>
                        <a14:foregroundMark x1="26792" y1="17333" x2="26792" y2="17333"/>
                        <a14:foregroundMark x1="34528" y1="15333" x2="34528" y2="15333"/>
                        <a14:foregroundMark x1="29811" y1="16000" x2="29811" y2="18000"/>
                        <a14:foregroundMark x1="29057" y1="17333" x2="29057" y2="17333"/>
                        <a14:foregroundMark x1="31509" y1="11333" x2="31509" y2="11333"/>
                        <a14:foregroundMark x1="25472" y1="30000" x2="35660" y2="28000"/>
                        <a14:foregroundMark x1="35660" y1="28000" x2="42075" y2="31333"/>
                        <a14:foregroundMark x1="56038" y1="28000" x2="56038" y2="28000"/>
                        <a14:foregroundMark x1="62075" y1="25333" x2="62642" y2="26000"/>
                        <a14:foregroundMark x1="70377" y1="40000" x2="70377" y2="40000"/>
                        <a14:foregroundMark x1="70377" y1="40667" x2="70377" y2="40667"/>
                        <a14:foregroundMark x1="63774" y1="38000" x2="63774" y2="38000"/>
                        <a14:foregroundMark x1="62075" y1="45333" x2="62075" y2="45333"/>
                        <a14:foregroundMark x1="57170" y1="48000" x2="58679" y2="49333"/>
                        <a14:foregroundMark x1="63208" y1="48000" x2="54717" y2="56667"/>
                        <a14:foregroundMark x1="53208" y1="52667" x2="50943" y2="26000"/>
                        <a14:foregroundMark x1="50943" y1="24667" x2="61698" y2="31333"/>
                        <a14:foregroundMark x1="57736" y1="37333" x2="57547" y2="40667"/>
                        <a14:foregroundMark x1="6981" y1="53333" x2="3208" y2="50000"/>
                        <a14:foregroundMark x1="8302" y1="55333" x2="6226" y2="54667"/>
                        <a14:foregroundMark x1="60000" y1="80667" x2="50566" y2="76000"/>
                        <a14:foregroundMark x1="50566" y1="76000" x2="60189" y2="80667"/>
                        <a14:foregroundMark x1="60189" y1="80667" x2="60943" y2="80000"/>
                        <a14:foregroundMark x1="42642" y1="86667" x2="41509" y2="84000"/>
                        <a14:foregroundMark x1="41698" y1="76000" x2="40943" y2="64000"/>
                        <a14:foregroundMark x1="43396" y1="64000" x2="43396" y2="64000"/>
                        <a14:foregroundMark x1="40000" y1="84667" x2="39811" y2="86667"/>
                        <a14:foregroundMark x1="42075" y1="83333" x2="41321" y2="86000"/>
                        <a14:foregroundMark x1="22075" y1="64667" x2="20566" y2="62667"/>
                        <a14:foregroundMark x1="22264" y1="92000" x2="18868" y2="86000"/>
                        <a14:foregroundMark x1="14906" y1="44000" x2="14906" y2="44000"/>
                        <a14:foregroundMark x1="13962" y1="46000" x2="13962" y2="46000"/>
                        <a14:foregroundMark x1="14151" y1="50000" x2="14151" y2="50000"/>
                        <a14:foregroundMark x1="10566" y1="48667" x2="10566" y2="48667"/>
                      </a14:backgroundRemoval>
                    </a14:imgEffect>
                  </a14:imgLayer>
                </a14:imgProps>
              </a:ext>
            </a:extLst>
          </a:blip>
          <a:srcRect r="27254"/>
          <a:stretch/>
        </p:blipFill>
        <p:spPr>
          <a:xfrm>
            <a:off x="5148064" y="5085184"/>
            <a:ext cx="3672408" cy="1428750"/>
          </a:xfrm>
          <a:prstGeom prst="rect">
            <a:avLst/>
          </a:prstGeom>
        </p:spPr>
      </p:pic>
      <p:pic>
        <p:nvPicPr>
          <p:cNvPr id="6" name="Imagen 5">
            <a:extLst>
              <a:ext uri="{FF2B5EF4-FFF2-40B4-BE49-F238E27FC236}">
                <a16:creationId xmlns:a16="http://schemas.microsoft.com/office/drawing/2014/main" xmlns="" id="{7DD04D9D-8790-4C90-AB8A-7DEB778AB33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46235"/>
          <a:stretch/>
        </p:blipFill>
        <p:spPr>
          <a:xfrm>
            <a:off x="7596336" y="45210"/>
            <a:ext cx="1477585" cy="650383"/>
          </a:xfrm>
          <a:prstGeom prst="rect">
            <a:avLst/>
          </a:prstGeom>
        </p:spPr>
      </p:pic>
    </p:spTree>
    <p:extLst>
      <p:ext uri="{BB962C8B-B14F-4D97-AF65-F5344CB8AC3E}">
        <p14:creationId xmlns:p14="http://schemas.microsoft.com/office/powerpoint/2010/main" val="998330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560691"/>
            <a:ext cx="7848872" cy="584775"/>
          </a:xfrm>
          <a:prstGeom prst="rect">
            <a:avLst/>
          </a:prstGeom>
          <a:noFill/>
        </p:spPr>
        <p:txBody>
          <a:bodyPr wrap="square" rtlCol="0">
            <a:spAutoFit/>
          </a:bodyPr>
          <a:lstStyle/>
          <a:p>
            <a:r>
              <a:rPr lang="es-ES" sz="3200" b="1" dirty="0"/>
              <a:t>9. Acondicionamiento y ubicación de equipos</a:t>
            </a:r>
          </a:p>
        </p:txBody>
      </p:sp>
      <p:pic>
        <p:nvPicPr>
          <p:cNvPr id="2" name="Imagen 1">
            <a:extLst>
              <a:ext uri="{FF2B5EF4-FFF2-40B4-BE49-F238E27FC236}">
                <a16:creationId xmlns:a16="http://schemas.microsoft.com/office/drawing/2014/main" xmlns="" id="{384D872B-03BD-4212-A986-B6C363A2605D}"/>
              </a:ext>
            </a:extLst>
          </p:cNvPr>
          <p:cNvPicPr>
            <a:picLocks noChangeAspect="1"/>
          </p:cNvPicPr>
          <p:nvPr/>
        </p:nvPicPr>
        <p:blipFill>
          <a:blip r:embed="rId2"/>
          <a:stretch>
            <a:fillRect/>
          </a:stretch>
        </p:blipFill>
        <p:spPr>
          <a:xfrm>
            <a:off x="408065" y="2016816"/>
            <a:ext cx="8327870" cy="3680328"/>
          </a:xfrm>
          <a:prstGeom prst="rect">
            <a:avLst/>
          </a:prstGeom>
        </p:spPr>
      </p:pic>
      <p:sp>
        <p:nvSpPr>
          <p:cNvPr id="6" name="6 CuadroTexto">
            <a:extLst>
              <a:ext uri="{FF2B5EF4-FFF2-40B4-BE49-F238E27FC236}">
                <a16:creationId xmlns:a16="http://schemas.microsoft.com/office/drawing/2014/main" xmlns="" id="{57378505-70A9-42BB-B5BA-C27C2FE9CAB7}"/>
              </a:ext>
            </a:extLst>
          </p:cNvPr>
          <p:cNvSpPr txBox="1"/>
          <p:nvPr/>
        </p:nvSpPr>
        <p:spPr>
          <a:xfrm>
            <a:off x="539552" y="1347402"/>
            <a:ext cx="5688632" cy="1200329"/>
          </a:xfrm>
          <a:prstGeom prst="rect">
            <a:avLst/>
          </a:prstGeom>
          <a:noFill/>
        </p:spPr>
        <p:txBody>
          <a:bodyPr wrap="square" rtlCol="0">
            <a:spAutoFit/>
          </a:bodyPr>
          <a:lstStyle/>
          <a:p>
            <a:pPr marL="285750" indent="-285750">
              <a:buFont typeface="Arial" pitchFamily="34" charset="0"/>
              <a:buChar char="•"/>
            </a:pPr>
            <a:r>
              <a:rPr lang="es-ES" dirty="0"/>
              <a:t>Medida de Tensiones y corrientes de la Microgrid.</a:t>
            </a:r>
          </a:p>
          <a:p>
            <a:pPr marL="285750" indent="-285750">
              <a:buFont typeface="Arial" pitchFamily="34" charset="0"/>
              <a:buChar char="•"/>
            </a:pPr>
            <a:r>
              <a:rPr lang="es-ES" dirty="0"/>
              <a:t>Medida tensión y corriente por la bobina SMES</a:t>
            </a:r>
          </a:p>
          <a:p>
            <a:pPr marL="285750" indent="-285750">
              <a:buFont typeface="Arial" pitchFamily="34" charset="0"/>
              <a:buChar char="•"/>
            </a:pPr>
            <a:endParaRPr lang="es-ES" dirty="0"/>
          </a:p>
          <a:p>
            <a:pPr marL="285750" indent="-285750">
              <a:buFont typeface="Arial" pitchFamily="34" charset="0"/>
              <a:buChar char="•"/>
            </a:pPr>
            <a:endParaRPr lang="es-ES" dirty="0"/>
          </a:p>
        </p:txBody>
      </p:sp>
      <p:sp>
        <p:nvSpPr>
          <p:cNvPr id="7" name="6 CuadroTexto">
            <a:extLst>
              <a:ext uri="{FF2B5EF4-FFF2-40B4-BE49-F238E27FC236}">
                <a16:creationId xmlns:a16="http://schemas.microsoft.com/office/drawing/2014/main" xmlns="" id="{A108856C-9825-473C-BD9E-DAEACDC85293}"/>
              </a:ext>
            </a:extLst>
          </p:cNvPr>
          <p:cNvSpPr txBox="1"/>
          <p:nvPr/>
        </p:nvSpPr>
        <p:spPr>
          <a:xfrm>
            <a:off x="3707904" y="5835644"/>
            <a:ext cx="5688632" cy="923330"/>
          </a:xfrm>
          <a:prstGeom prst="rect">
            <a:avLst/>
          </a:prstGeom>
          <a:noFill/>
        </p:spPr>
        <p:txBody>
          <a:bodyPr wrap="square" rtlCol="0">
            <a:spAutoFit/>
          </a:bodyPr>
          <a:lstStyle/>
          <a:p>
            <a:pPr marL="285750" indent="-285750">
              <a:buFont typeface="Arial" pitchFamily="34" charset="0"/>
              <a:buChar char="•"/>
            </a:pPr>
            <a:r>
              <a:rPr lang="es-ES" dirty="0"/>
              <a:t>Disparo de 6 </a:t>
            </a:r>
            <a:r>
              <a:rPr lang="es-ES" dirty="0" err="1"/>
              <a:t>IGBT’s</a:t>
            </a:r>
            <a:r>
              <a:rPr lang="es-ES" dirty="0"/>
              <a:t> del rectificador.</a:t>
            </a:r>
          </a:p>
          <a:p>
            <a:pPr marL="285750" indent="-285750">
              <a:buFont typeface="Arial" pitchFamily="34" charset="0"/>
              <a:buChar char="•"/>
            </a:pPr>
            <a:r>
              <a:rPr lang="es-ES" dirty="0"/>
              <a:t>Disparo de 2 </a:t>
            </a:r>
            <a:r>
              <a:rPr lang="es-ES" dirty="0" err="1"/>
              <a:t>IGBT’s</a:t>
            </a:r>
            <a:r>
              <a:rPr lang="es-ES" dirty="0"/>
              <a:t> del convertidor CC/CC</a:t>
            </a:r>
          </a:p>
          <a:p>
            <a:pPr marL="285750" indent="-285750">
              <a:buFont typeface="Arial" pitchFamily="34" charset="0"/>
              <a:buChar char="•"/>
            </a:pPr>
            <a:endParaRPr lang="es-ES" dirty="0"/>
          </a:p>
        </p:txBody>
      </p:sp>
      <p:sp>
        <p:nvSpPr>
          <p:cNvPr id="8" name="6 CuadroTexto">
            <a:extLst>
              <a:ext uri="{FF2B5EF4-FFF2-40B4-BE49-F238E27FC236}">
                <a16:creationId xmlns:a16="http://schemas.microsoft.com/office/drawing/2014/main" xmlns="" id="{F561A701-0EF0-4D93-985E-3D2D0545BA88}"/>
              </a:ext>
            </a:extLst>
          </p:cNvPr>
          <p:cNvSpPr txBox="1"/>
          <p:nvPr/>
        </p:nvSpPr>
        <p:spPr>
          <a:xfrm>
            <a:off x="5978275" y="1491714"/>
            <a:ext cx="1503784" cy="646331"/>
          </a:xfrm>
          <a:prstGeom prst="rect">
            <a:avLst/>
          </a:prstGeom>
          <a:noFill/>
        </p:spPr>
        <p:txBody>
          <a:bodyPr wrap="square" rtlCol="0">
            <a:spAutoFit/>
          </a:bodyPr>
          <a:lstStyle/>
          <a:p>
            <a:r>
              <a:rPr lang="es-ES" b="1" dirty="0"/>
              <a:t>ENTRADAS</a:t>
            </a:r>
          </a:p>
          <a:p>
            <a:pPr marL="285750" indent="-285750">
              <a:buFont typeface="Arial" pitchFamily="34" charset="0"/>
              <a:buChar char="•"/>
            </a:pPr>
            <a:endParaRPr lang="es-ES" dirty="0"/>
          </a:p>
        </p:txBody>
      </p:sp>
      <p:sp>
        <p:nvSpPr>
          <p:cNvPr id="9" name="6 CuadroTexto">
            <a:extLst>
              <a:ext uri="{FF2B5EF4-FFF2-40B4-BE49-F238E27FC236}">
                <a16:creationId xmlns:a16="http://schemas.microsoft.com/office/drawing/2014/main" xmlns="" id="{D5BEA630-CB22-42AE-A57B-5ECE24371B94}"/>
              </a:ext>
            </a:extLst>
          </p:cNvPr>
          <p:cNvSpPr txBox="1"/>
          <p:nvPr/>
        </p:nvSpPr>
        <p:spPr>
          <a:xfrm>
            <a:off x="2339752" y="5974143"/>
            <a:ext cx="1503784" cy="646331"/>
          </a:xfrm>
          <a:prstGeom prst="rect">
            <a:avLst/>
          </a:prstGeom>
          <a:noFill/>
        </p:spPr>
        <p:txBody>
          <a:bodyPr wrap="square" rtlCol="0">
            <a:spAutoFit/>
          </a:bodyPr>
          <a:lstStyle/>
          <a:p>
            <a:r>
              <a:rPr lang="es-ES" b="1" dirty="0"/>
              <a:t>SALIDAS</a:t>
            </a:r>
          </a:p>
          <a:p>
            <a:pPr marL="285750" indent="-285750">
              <a:buFont typeface="Arial" pitchFamily="34" charset="0"/>
              <a:buChar char="•"/>
            </a:pPr>
            <a:endParaRPr lang="es-ES" dirty="0"/>
          </a:p>
        </p:txBody>
      </p:sp>
      <p:sp>
        <p:nvSpPr>
          <p:cNvPr id="3" name="Rectángulo 2">
            <a:extLst>
              <a:ext uri="{FF2B5EF4-FFF2-40B4-BE49-F238E27FC236}">
                <a16:creationId xmlns:a16="http://schemas.microsoft.com/office/drawing/2014/main" xmlns="" id="{A01703BA-D039-4433-BCED-D78C9970B84D}"/>
              </a:ext>
            </a:extLst>
          </p:cNvPr>
          <p:cNvSpPr/>
          <p:nvPr/>
        </p:nvSpPr>
        <p:spPr>
          <a:xfrm>
            <a:off x="408064" y="4496815"/>
            <a:ext cx="2219720" cy="1200329"/>
          </a:xfrm>
          <a:prstGeom prst="rect">
            <a:avLst/>
          </a:prstGeom>
        </p:spPr>
        <p:txBody>
          <a:bodyPr wrap="square">
            <a:spAutoFit/>
          </a:bodyPr>
          <a:lstStyle/>
          <a:p>
            <a:pPr marL="285750" indent="-285750">
              <a:buFont typeface="Wingdings" panose="05000000000000000000" pitchFamily="2" charset="2"/>
              <a:buChar char="Ø"/>
            </a:pPr>
            <a:r>
              <a:rPr lang="es-ES" b="1" dirty="0">
                <a:solidFill>
                  <a:srgbClr val="FF0000"/>
                </a:solidFill>
              </a:rPr>
              <a:t>IN: </a:t>
            </a:r>
          </a:p>
          <a:p>
            <a:r>
              <a:rPr lang="es-ES" dirty="0">
                <a:solidFill>
                  <a:srgbClr val="FF0000"/>
                </a:solidFill>
              </a:rPr>
              <a:t>V e I microgrid</a:t>
            </a:r>
          </a:p>
          <a:p>
            <a:r>
              <a:rPr lang="es-ES" dirty="0">
                <a:solidFill>
                  <a:srgbClr val="0070C0"/>
                </a:solidFill>
              </a:rPr>
              <a:t>V salida rectificador</a:t>
            </a:r>
          </a:p>
          <a:p>
            <a:r>
              <a:rPr lang="es-ES" dirty="0">
                <a:solidFill>
                  <a:srgbClr val="0070C0"/>
                </a:solidFill>
              </a:rPr>
              <a:t>I bobina</a:t>
            </a:r>
          </a:p>
        </p:txBody>
      </p:sp>
      <p:sp>
        <p:nvSpPr>
          <p:cNvPr id="5" name="Rectángulo 4">
            <a:extLst>
              <a:ext uri="{FF2B5EF4-FFF2-40B4-BE49-F238E27FC236}">
                <a16:creationId xmlns:a16="http://schemas.microsoft.com/office/drawing/2014/main" xmlns="" id="{396123D9-328C-434C-B929-23AAC80CC5C5}"/>
              </a:ext>
            </a:extLst>
          </p:cNvPr>
          <p:cNvSpPr/>
          <p:nvPr/>
        </p:nvSpPr>
        <p:spPr>
          <a:xfrm>
            <a:off x="7236296" y="4258291"/>
            <a:ext cx="1338413" cy="923330"/>
          </a:xfrm>
          <a:prstGeom prst="rect">
            <a:avLst/>
          </a:prstGeom>
        </p:spPr>
        <p:txBody>
          <a:bodyPr wrap="square">
            <a:spAutoFit/>
          </a:bodyPr>
          <a:lstStyle/>
          <a:p>
            <a:pPr marL="285750" indent="-285750">
              <a:buFont typeface="Wingdings" panose="05000000000000000000" pitchFamily="2" charset="2"/>
              <a:buChar char="Ø"/>
            </a:pPr>
            <a:r>
              <a:rPr lang="es-ES" b="1" dirty="0">
                <a:solidFill>
                  <a:srgbClr val="00B050"/>
                </a:solidFill>
              </a:rPr>
              <a:t>OUT: </a:t>
            </a:r>
          </a:p>
          <a:p>
            <a:pPr algn="ctr"/>
            <a:r>
              <a:rPr lang="es-ES" dirty="0">
                <a:solidFill>
                  <a:srgbClr val="00B050"/>
                </a:solidFill>
              </a:rPr>
              <a:t>Disparo de 8 </a:t>
            </a:r>
            <a:r>
              <a:rPr lang="es-ES" dirty="0" err="1">
                <a:solidFill>
                  <a:srgbClr val="00B050"/>
                </a:solidFill>
              </a:rPr>
              <a:t>IGBT’s</a:t>
            </a:r>
            <a:endParaRPr lang="es-ES" dirty="0">
              <a:solidFill>
                <a:srgbClr val="00B050"/>
              </a:solidFill>
            </a:endParaRPr>
          </a:p>
        </p:txBody>
      </p:sp>
      <p:cxnSp>
        <p:nvCxnSpPr>
          <p:cNvPr id="10" name="Conector recto de flecha 7">
            <a:extLst>
              <a:ext uri="{FF2B5EF4-FFF2-40B4-BE49-F238E27FC236}">
                <a16:creationId xmlns:a16="http://schemas.microsoft.com/office/drawing/2014/main" xmlns="" id="{42DA7484-0283-490A-8674-212BA87866BD}"/>
              </a:ext>
            </a:extLst>
          </p:cNvPr>
          <p:cNvCxnSpPr>
            <a:cxnSpLocks/>
          </p:cNvCxnSpPr>
          <p:nvPr/>
        </p:nvCxnSpPr>
        <p:spPr>
          <a:xfrm flipH="1">
            <a:off x="-1586341" y="224707"/>
            <a:ext cx="432048" cy="671968"/>
          </a:xfrm>
          <a:prstGeom prst="straightConnector1">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Conector recto de flecha 7">
            <a:extLst>
              <a:ext uri="{FF2B5EF4-FFF2-40B4-BE49-F238E27FC236}">
                <a16:creationId xmlns:a16="http://schemas.microsoft.com/office/drawing/2014/main" xmlns="" id="{42DA7484-0283-490A-8674-212BA87866BD}"/>
              </a:ext>
            </a:extLst>
          </p:cNvPr>
          <p:cNvCxnSpPr>
            <a:cxnSpLocks/>
          </p:cNvCxnSpPr>
          <p:nvPr/>
        </p:nvCxnSpPr>
        <p:spPr>
          <a:xfrm flipH="1">
            <a:off x="-733694" y="224707"/>
            <a:ext cx="432048" cy="671968"/>
          </a:xfrm>
          <a:prstGeom prst="straightConnector1">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Conector recto de flecha 7">
            <a:extLst>
              <a:ext uri="{FF2B5EF4-FFF2-40B4-BE49-F238E27FC236}">
                <a16:creationId xmlns:a16="http://schemas.microsoft.com/office/drawing/2014/main" xmlns="" id="{42DA7484-0283-490A-8674-212BA87866BD}"/>
              </a:ext>
            </a:extLst>
          </p:cNvPr>
          <p:cNvCxnSpPr>
            <a:cxnSpLocks/>
          </p:cNvCxnSpPr>
          <p:nvPr/>
        </p:nvCxnSpPr>
        <p:spPr>
          <a:xfrm flipH="1">
            <a:off x="2951820" y="-1107504"/>
            <a:ext cx="432048" cy="671968"/>
          </a:xfrm>
          <a:prstGeom prst="straightConnector1">
            <a:avLst/>
          </a:prstGeom>
          <a:ln w="571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Conector recto de flecha 7">
            <a:extLst>
              <a:ext uri="{FF2B5EF4-FFF2-40B4-BE49-F238E27FC236}">
                <a16:creationId xmlns:a16="http://schemas.microsoft.com/office/drawing/2014/main" xmlns="" id="{42DA7484-0283-490A-8674-212BA87866BD}"/>
              </a:ext>
            </a:extLst>
          </p:cNvPr>
          <p:cNvCxnSpPr>
            <a:cxnSpLocks/>
          </p:cNvCxnSpPr>
          <p:nvPr/>
        </p:nvCxnSpPr>
        <p:spPr>
          <a:xfrm flipH="1">
            <a:off x="1691680" y="-946437"/>
            <a:ext cx="432048" cy="671968"/>
          </a:xfrm>
          <a:prstGeom prst="straightConnector1">
            <a:avLst/>
          </a:prstGeom>
          <a:ln w="571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Conector recto de flecha 7">
            <a:extLst>
              <a:ext uri="{FF2B5EF4-FFF2-40B4-BE49-F238E27FC236}">
                <a16:creationId xmlns:a16="http://schemas.microsoft.com/office/drawing/2014/main" xmlns="" id="{42DA7484-0283-490A-8674-212BA87866BD}"/>
              </a:ext>
            </a:extLst>
          </p:cNvPr>
          <p:cNvCxnSpPr>
            <a:cxnSpLocks/>
          </p:cNvCxnSpPr>
          <p:nvPr/>
        </p:nvCxnSpPr>
        <p:spPr>
          <a:xfrm flipH="1">
            <a:off x="9980541" y="3856980"/>
            <a:ext cx="704198" cy="445303"/>
          </a:xfrm>
          <a:prstGeom prst="straightConnector1">
            <a:avLst/>
          </a:pr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Conector recto de flecha 7">
            <a:extLst>
              <a:ext uri="{FF2B5EF4-FFF2-40B4-BE49-F238E27FC236}">
                <a16:creationId xmlns:a16="http://schemas.microsoft.com/office/drawing/2014/main" xmlns="" id="{42DA7484-0283-490A-8674-212BA87866BD}"/>
              </a:ext>
            </a:extLst>
          </p:cNvPr>
          <p:cNvCxnSpPr>
            <a:cxnSpLocks/>
          </p:cNvCxnSpPr>
          <p:nvPr/>
        </p:nvCxnSpPr>
        <p:spPr>
          <a:xfrm flipH="1">
            <a:off x="10116616" y="4535921"/>
            <a:ext cx="432048" cy="671968"/>
          </a:xfrm>
          <a:prstGeom prst="straightConnector1">
            <a:avLst/>
          </a:pr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8" name="Imagen 17">
            <a:extLst>
              <a:ext uri="{FF2B5EF4-FFF2-40B4-BE49-F238E27FC236}">
                <a16:creationId xmlns:a16="http://schemas.microsoft.com/office/drawing/2014/main" xmlns="" id="{D515A42C-C2F3-40BF-9DE5-215E5210D15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6235"/>
          <a:stretch/>
        </p:blipFill>
        <p:spPr>
          <a:xfrm>
            <a:off x="7596336" y="45210"/>
            <a:ext cx="1477585" cy="650383"/>
          </a:xfrm>
          <a:prstGeom prst="rect">
            <a:avLst/>
          </a:prstGeom>
        </p:spPr>
      </p:pic>
    </p:spTree>
    <p:extLst>
      <p:ext uri="{BB962C8B-B14F-4D97-AF65-F5344CB8AC3E}">
        <p14:creationId xmlns:p14="http://schemas.microsoft.com/office/powerpoint/2010/main" val="602948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61111E-6 -2.96296E-6 L 0.38594 0.36505 " pathEditMode="relative" rAng="0" ptsTypes="AA">
                                      <p:cBhvr>
                                        <p:cTn id="6" dur="1000" fill="hold"/>
                                        <p:tgtEl>
                                          <p:spTgt spid="10"/>
                                        </p:tgtEl>
                                        <p:attrNameLst>
                                          <p:attrName>ppt_x</p:attrName>
                                          <p:attrName>ppt_y</p:attrName>
                                        </p:attrNameLst>
                                      </p:cBhvr>
                                      <p:rCtr x="19288" y="18241"/>
                                    </p:animMotion>
                                  </p:childTnLst>
                                </p:cTn>
                              </p:par>
                              <p:par>
                                <p:cTn id="7" presetID="42" presetClass="path" presetSubtype="0" accel="50000" decel="50000" fill="hold" nodeType="withEffect">
                                  <p:stCondLst>
                                    <p:cond delay="0"/>
                                  </p:stCondLst>
                                  <p:childTnLst>
                                    <p:animMotion origin="layout" path="M -0.03142 0.00717 L 0.35452 0.27989 " pathEditMode="relative" rAng="0" ptsTypes="AA">
                                      <p:cBhvr>
                                        <p:cTn id="8" dur="1000" fill="hold"/>
                                        <p:tgtEl>
                                          <p:spTgt spid="12"/>
                                        </p:tgtEl>
                                        <p:attrNameLst>
                                          <p:attrName>ppt_x</p:attrName>
                                          <p:attrName>ppt_y</p:attrName>
                                        </p:attrNameLst>
                                      </p:cBhvr>
                                      <p:rCtr x="19288" y="13625"/>
                                    </p:animMotion>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nodeType="clickEffect">
                                  <p:stCondLst>
                                    <p:cond delay="0"/>
                                  </p:stCondLst>
                                  <p:childTnLst>
                                    <p:animMotion origin="layout" path="M -4.16667E-6 -1.38778E-17 L 0.49132 0.46875 " pathEditMode="relative" rAng="0" ptsTypes="AA">
                                      <p:cBhvr>
                                        <p:cTn id="12" dur="1000" fill="hold"/>
                                        <p:tgtEl>
                                          <p:spTgt spid="13"/>
                                        </p:tgtEl>
                                        <p:attrNameLst>
                                          <p:attrName>ppt_x</p:attrName>
                                          <p:attrName>ppt_y</p:attrName>
                                        </p:attrNameLst>
                                      </p:cBhvr>
                                      <p:rCtr x="24566" y="23426"/>
                                    </p:animMotion>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5.55556E-7 -1.11111E-6 L 0.44097 0.4838 " pathEditMode="relative" rAng="0" ptsTypes="AA">
                                      <p:cBhvr>
                                        <p:cTn id="16" dur="1000" fill="hold"/>
                                        <p:tgtEl>
                                          <p:spTgt spid="14"/>
                                        </p:tgtEl>
                                        <p:attrNameLst>
                                          <p:attrName>ppt_x</p:attrName>
                                          <p:attrName>ppt_y</p:attrName>
                                        </p:attrNameLst>
                                      </p:cBhvr>
                                      <p:rCtr x="22049" y="24190"/>
                                    </p:animMotion>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nodeType="clickEffect">
                                  <p:stCondLst>
                                    <p:cond delay="0"/>
                                  </p:stCondLst>
                                  <p:childTnLst>
                                    <p:animMotion origin="layout" path="M -4.72222E-6 2.59259E-6 L -0.2835 -0.07523 " pathEditMode="relative" rAng="0" ptsTypes="AA">
                                      <p:cBhvr>
                                        <p:cTn id="20" dur="1000" fill="hold"/>
                                        <p:tgtEl>
                                          <p:spTgt spid="16"/>
                                        </p:tgtEl>
                                        <p:attrNameLst>
                                          <p:attrName>ppt_x</p:attrName>
                                          <p:attrName>ppt_y</p:attrName>
                                        </p:attrNameLst>
                                      </p:cBhvr>
                                      <p:rCtr x="-14184" y="-3773"/>
                                    </p:animMotion>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nodeType="clickEffect">
                                  <p:stCondLst>
                                    <p:cond delay="0"/>
                                  </p:stCondLst>
                                  <p:childTnLst>
                                    <p:animMotion origin="layout" path="M -4.72222E-6 3.33333E-6 L -0.50399 -0.18936 " pathEditMode="relative" rAng="0" ptsTypes="AA">
                                      <p:cBhvr>
                                        <p:cTn id="24" dur="1000" fill="hold"/>
                                        <p:tgtEl>
                                          <p:spTgt spid="17"/>
                                        </p:tgtEl>
                                        <p:attrNameLst>
                                          <p:attrName>ppt_x</p:attrName>
                                          <p:attrName>ppt_y</p:attrName>
                                        </p:attrNameLst>
                                      </p:cBhvr>
                                      <p:rCtr x="-25208" y="-946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560691"/>
            <a:ext cx="7848872" cy="584775"/>
          </a:xfrm>
          <a:prstGeom prst="rect">
            <a:avLst/>
          </a:prstGeom>
          <a:noFill/>
        </p:spPr>
        <p:txBody>
          <a:bodyPr wrap="square" rtlCol="0">
            <a:spAutoFit/>
          </a:bodyPr>
          <a:lstStyle/>
          <a:p>
            <a:r>
              <a:rPr lang="es-ES" sz="3200" b="1" dirty="0"/>
              <a:t>9. Software de visualización</a:t>
            </a:r>
          </a:p>
        </p:txBody>
      </p:sp>
      <p:sp>
        <p:nvSpPr>
          <p:cNvPr id="6" name="6 CuadroTexto">
            <a:extLst>
              <a:ext uri="{FF2B5EF4-FFF2-40B4-BE49-F238E27FC236}">
                <a16:creationId xmlns:a16="http://schemas.microsoft.com/office/drawing/2014/main" xmlns="" id="{C66EF1D4-4DE6-4C6C-9433-09FAB27754FB}"/>
              </a:ext>
            </a:extLst>
          </p:cNvPr>
          <p:cNvSpPr txBox="1"/>
          <p:nvPr/>
        </p:nvSpPr>
        <p:spPr>
          <a:xfrm>
            <a:off x="730384" y="1268760"/>
            <a:ext cx="3841615" cy="5909310"/>
          </a:xfrm>
          <a:prstGeom prst="rect">
            <a:avLst/>
          </a:prstGeom>
          <a:noFill/>
        </p:spPr>
        <p:txBody>
          <a:bodyPr wrap="square" rtlCol="0">
            <a:spAutoFit/>
          </a:bodyPr>
          <a:lstStyle/>
          <a:p>
            <a:r>
              <a:rPr lang="es-ES" b="1" dirty="0"/>
              <a:t>Drivers de salida:</a:t>
            </a:r>
          </a:p>
          <a:p>
            <a:endParaRPr lang="es-ES" dirty="0"/>
          </a:p>
          <a:p>
            <a:endParaRPr lang="es-ES" sz="800" dirty="0"/>
          </a:p>
          <a:p>
            <a:pPr marL="285750" indent="-285750">
              <a:buFont typeface="Arial" pitchFamily="34" charset="0"/>
              <a:buChar char="•"/>
            </a:pPr>
            <a:r>
              <a:rPr lang="es-ES" dirty="0"/>
              <a:t>Circuito que integra </a:t>
            </a:r>
            <a:r>
              <a:rPr lang="es-ES" b="1" dirty="0"/>
              <a:t>aislamiento galvánico</a:t>
            </a:r>
            <a:r>
              <a:rPr lang="es-ES" dirty="0"/>
              <a:t>. </a:t>
            </a:r>
            <a:r>
              <a:rPr lang="es-ES" dirty="0" err="1"/>
              <a:t>IGBT’s</a:t>
            </a:r>
            <a:r>
              <a:rPr lang="es-ES" dirty="0"/>
              <a:t> </a:t>
            </a:r>
            <a:r>
              <a:rPr lang="es-ES" b="1" dirty="0">
                <a:solidFill>
                  <a:schemeClr val="accent6">
                    <a:lumMod val="75000"/>
                  </a:schemeClr>
                </a:solidFill>
              </a:rPr>
              <a:t>distintas masas</a:t>
            </a:r>
            <a:r>
              <a:rPr lang="es-ES" dirty="0"/>
              <a:t>.</a:t>
            </a:r>
          </a:p>
          <a:p>
            <a:pPr marL="285750" indent="-285750">
              <a:buFont typeface="Arial" pitchFamily="34" charset="0"/>
              <a:buChar char="•"/>
            </a:pPr>
            <a:endParaRPr lang="es-ES" dirty="0"/>
          </a:p>
          <a:p>
            <a:pPr marL="285750" indent="-285750">
              <a:buFont typeface="Arial" pitchFamily="34" charset="0"/>
              <a:buChar char="•"/>
            </a:pPr>
            <a:r>
              <a:rPr lang="es-ES" dirty="0"/>
              <a:t>Selección de componentes.</a:t>
            </a:r>
          </a:p>
          <a:p>
            <a:pPr marL="285750" indent="-285750">
              <a:buFont typeface="Arial" pitchFamily="34" charset="0"/>
              <a:buChar char="•"/>
            </a:pPr>
            <a:endParaRPr lang="es-ES" dirty="0"/>
          </a:p>
          <a:p>
            <a:pPr marL="285750" indent="-285750">
              <a:buFont typeface="Arial" pitchFamily="34" charset="0"/>
              <a:buChar char="•"/>
            </a:pPr>
            <a:r>
              <a:rPr lang="es-ES" dirty="0"/>
              <a:t>Se ha llevado a cabo el dimensionamiento de radiadores y protecciones.</a:t>
            </a:r>
          </a:p>
          <a:p>
            <a:pPr marL="285750" indent="-285750">
              <a:buFont typeface="Arial" pitchFamily="34" charset="0"/>
              <a:buChar char="•"/>
            </a:pPr>
            <a:endParaRPr lang="es-ES" dirty="0"/>
          </a:p>
          <a:p>
            <a:pPr marL="285750" indent="-285750">
              <a:buFont typeface="Arial" pitchFamily="34" charset="0"/>
              <a:buChar char="•"/>
            </a:pPr>
            <a:r>
              <a:rPr lang="es-ES" dirty="0"/>
              <a:t>No se han empleado filtros en la etapa de instrumentación puesto que perderíamos el carácter transitorio de las perturbaciones.</a:t>
            </a:r>
          </a:p>
          <a:p>
            <a:pPr marL="285750" indent="-285750">
              <a:buFont typeface="Arial" pitchFamily="34" charset="0"/>
              <a:buChar char="•"/>
            </a:pPr>
            <a:endParaRPr lang="es-ES" dirty="0"/>
          </a:p>
          <a:p>
            <a:pPr marL="285750" indent="-285750">
              <a:buFont typeface="Arial" pitchFamily="34" charset="0"/>
              <a:buChar char="•"/>
            </a:pPr>
            <a:r>
              <a:rPr lang="es-ES" dirty="0"/>
              <a:t>Diseño de fuentes de alimentación.</a:t>
            </a:r>
          </a:p>
          <a:p>
            <a:pPr marL="285750" indent="-285750">
              <a:buFont typeface="Arial" pitchFamily="34" charset="0"/>
              <a:buChar char="•"/>
            </a:pPr>
            <a:endParaRPr lang="es-ES" dirty="0"/>
          </a:p>
          <a:p>
            <a:pPr marL="285750" indent="-285750">
              <a:buFont typeface="Arial" pitchFamily="34" charset="0"/>
              <a:buChar char="•"/>
            </a:pPr>
            <a:endParaRPr lang="es-ES" dirty="0"/>
          </a:p>
          <a:p>
            <a:pPr marL="285750" indent="-285750">
              <a:buFont typeface="Arial" pitchFamily="34" charset="0"/>
              <a:buChar char="•"/>
            </a:pPr>
            <a:endParaRPr lang="es-ES" dirty="0"/>
          </a:p>
        </p:txBody>
      </p:sp>
      <p:pic>
        <p:nvPicPr>
          <p:cNvPr id="10" name="Imagen 9">
            <a:extLst>
              <a:ext uri="{FF2B5EF4-FFF2-40B4-BE49-F238E27FC236}">
                <a16:creationId xmlns:a16="http://schemas.microsoft.com/office/drawing/2014/main" xmlns="" id="{CA1DBDFA-D2AF-4963-B146-EBF195F2754F}"/>
              </a:ext>
            </a:extLst>
          </p:cNvPr>
          <p:cNvPicPr>
            <a:picLocks noChangeAspect="1"/>
          </p:cNvPicPr>
          <p:nvPr/>
        </p:nvPicPr>
        <p:blipFill>
          <a:blip r:embed="rId2"/>
          <a:stretch>
            <a:fillRect/>
          </a:stretch>
        </p:blipFill>
        <p:spPr>
          <a:xfrm>
            <a:off x="5004048" y="1892420"/>
            <a:ext cx="3478374" cy="1074360"/>
          </a:xfrm>
          <a:prstGeom prst="rect">
            <a:avLst/>
          </a:prstGeom>
        </p:spPr>
      </p:pic>
      <p:pic>
        <p:nvPicPr>
          <p:cNvPr id="11" name="Imagen 10">
            <a:extLst>
              <a:ext uri="{FF2B5EF4-FFF2-40B4-BE49-F238E27FC236}">
                <a16:creationId xmlns:a16="http://schemas.microsoft.com/office/drawing/2014/main" xmlns="" id="{ECDEC8F6-C94D-40E0-8435-2E9DD672657A}"/>
              </a:ext>
            </a:extLst>
          </p:cNvPr>
          <p:cNvPicPr>
            <a:picLocks noChangeAspect="1"/>
          </p:cNvPicPr>
          <p:nvPr/>
        </p:nvPicPr>
        <p:blipFill>
          <a:blip r:embed="rId3"/>
          <a:stretch>
            <a:fillRect/>
          </a:stretch>
        </p:blipFill>
        <p:spPr>
          <a:xfrm>
            <a:off x="5004048" y="3562010"/>
            <a:ext cx="3528392" cy="2086684"/>
          </a:xfrm>
          <a:prstGeom prst="rect">
            <a:avLst/>
          </a:prstGeom>
        </p:spPr>
      </p:pic>
      <p:sp>
        <p:nvSpPr>
          <p:cNvPr id="12" name="Rectángulo 11">
            <a:extLst>
              <a:ext uri="{FF2B5EF4-FFF2-40B4-BE49-F238E27FC236}">
                <a16:creationId xmlns:a16="http://schemas.microsoft.com/office/drawing/2014/main" xmlns="" id="{4F6E4600-5109-4EDD-801E-42C68C537FA8}"/>
              </a:ext>
            </a:extLst>
          </p:cNvPr>
          <p:cNvSpPr/>
          <p:nvPr/>
        </p:nvSpPr>
        <p:spPr>
          <a:xfrm>
            <a:off x="4611243" y="5604784"/>
            <a:ext cx="1728935" cy="369332"/>
          </a:xfrm>
          <a:prstGeom prst="rect">
            <a:avLst/>
          </a:prstGeom>
        </p:spPr>
        <p:txBody>
          <a:bodyPr wrap="none">
            <a:spAutoFit/>
          </a:bodyPr>
          <a:lstStyle/>
          <a:p>
            <a:r>
              <a:rPr lang="es-ES" dirty="0"/>
              <a:t>Masa de </a:t>
            </a:r>
            <a:r>
              <a:rPr lang="es-ES" b="1" dirty="0">
                <a:solidFill>
                  <a:srgbClr val="00B050"/>
                </a:solidFill>
              </a:rPr>
              <a:t>Control</a:t>
            </a:r>
          </a:p>
        </p:txBody>
      </p:sp>
      <p:sp>
        <p:nvSpPr>
          <p:cNvPr id="13" name="Rectángulo 12">
            <a:extLst>
              <a:ext uri="{FF2B5EF4-FFF2-40B4-BE49-F238E27FC236}">
                <a16:creationId xmlns:a16="http://schemas.microsoft.com/office/drawing/2014/main" xmlns="" id="{8A9F39FE-03BF-4A67-BB23-7A2B1395E528}"/>
              </a:ext>
            </a:extLst>
          </p:cNvPr>
          <p:cNvSpPr/>
          <p:nvPr/>
        </p:nvSpPr>
        <p:spPr>
          <a:xfrm>
            <a:off x="7080573" y="5626739"/>
            <a:ext cx="1844672" cy="369332"/>
          </a:xfrm>
          <a:prstGeom prst="rect">
            <a:avLst/>
          </a:prstGeom>
        </p:spPr>
        <p:txBody>
          <a:bodyPr wrap="none">
            <a:spAutoFit/>
          </a:bodyPr>
          <a:lstStyle/>
          <a:p>
            <a:r>
              <a:rPr lang="es-ES" dirty="0"/>
              <a:t>Masa de </a:t>
            </a:r>
            <a:r>
              <a:rPr lang="es-ES" b="1" dirty="0">
                <a:solidFill>
                  <a:srgbClr val="FF0000"/>
                </a:solidFill>
              </a:rPr>
              <a:t>Potencia</a:t>
            </a:r>
          </a:p>
        </p:txBody>
      </p:sp>
      <p:cxnSp>
        <p:nvCxnSpPr>
          <p:cNvPr id="16" name="Conector recto 15">
            <a:extLst>
              <a:ext uri="{FF2B5EF4-FFF2-40B4-BE49-F238E27FC236}">
                <a16:creationId xmlns:a16="http://schemas.microsoft.com/office/drawing/2014/main" xmlns="" id="{680B6B2F-A2DC-4122-B95B-26D7B4BA5810}"/>
              </a:ext>
            </a:extLst>
          </p:cNvPr>
          <p:cNvCxnSpPr>
            <a:cxnSpLocks/>
          </p:cNvCxnSpPr>
          <p:nvPr/>
        </p:nvCxnSpPr>
        <p:spPr>
          <a:xfrm>
            <a:off x="6804248" y="3429000"/>
            <a:ext cx="0" cy="2473897"/>
          </a:xfrm>
          <a:prstGeom prst="line">
            <a:avLst/>
          </a:prstGeom>
          <a:ln w="571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19" name="Conector recto 18">
            <a:extLst>
              <a:ext uri="{FF2B5EF4-FFF2-40B4-BE49-F238E27FC236}">
                <a16:creationId xmlns:a16="http://schemas.microsoft.com/office/drawing/2014/main" xmlns="" id="{B2DE4DAA-200E-442A-AA1E-0EF2EDC9F497}"/>
              </a:ext>
            </a:extLst>
          </p:cNvPr>
          <p:cNvCxnSpPr>
            <a:cxnSpLocks/>
          </p:cNvCxnSpPr>
          <p:nvPr/>
        </p:nvCxnSpPr>
        <p:spPr>
          <a:xfrm flipH="1">
            <a:off x="4932040" y="2780928"/>
            <a:ext cx="720080" cy="360040"/>
          </a:xfrm>
          <a:prstGeom prst="line">
            <a:avLst/>
          </a:prstGeom>
          <a:ln w="57150">
            <a:solidFill>
              <a:schemeClr val="accent6">
                <a:lumMod val="75000"/>
              </a:schemeClr>
            </a:solidFill>
            <a:headEnd type="arrow"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21" name="Conector recto 20">
            <a:extLst>
              <a:ext uri="{FF2B5EF4-FFF2-40B4-BE49-F238E27FC236}">
                <a16:creationId xmlns:a16="http://schemas.microsoft.com/office/drawing/2014/main" xmlns="" id="{066178AB-2035-44EF-9D3C-CCE3A8E472D0}"/>
              </a:ext>
            </a:extLst>
          </p:cNvPr>
          <p:cNvCxnSpPr>
            <a:cxnSpLocks/>
          </p:cNvCxnSpPr>
          <p:nvPr/>
        </p:nvCxnSpPr>
        <p:spPr>
          <a:xfrm flipH="1">
            <a:off x="5938943" y="2804234"/>
            <a:ext cx="720080" cy="360040"/>
          </a:xfrm>
          <a:prstGeom prst="line">
            <a:avLst/>
          </a:prstGeom>
          <a:ln w="57150">
            <a:solidFill>
              <a:schemeClr val="accent6">
                <a:lumMod val="75000"/>
              </a:schemeClr>
            </a:solidFill>
            <a:headEnd type="arrow"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22" name="Conector recto 21">
            <a:extLst>
              <a:ext uri="{FF2B5EF4-FFF2-40B4-BE49-F238E27FC236}">
                <a16:creationId xmlns:a16="http://schemas.microsoft.com/office/drawing/2014/main" xmlns="" id="{8F2B0D38-AEC1-4D18-9A90-00B0BDCF98FD}"/>
              </a:ext>
            </a:extLst>
          </p:cNvPr>
          <p:cNvCxnSpPr>
            <a:cxnSpLocks/>
          </p:cNvCxnSpPr>
          <p:nvPr/>
        </p:nvCxnSpPr>
        <p:spPr>
          <a:xfrm flipH="1">
            <a:off x="7054425" y="2796699"/>
            <a:ext cx="720080" cy="360040"/>
          </a:xfrm>
          <a:prstGeom prst="line">
            <a:avLst/>
          </a:prstGeom>
          <a:ln w="57150">
            <a:solidFill>
              <a:schemeClr val="accent6">
                <a:lumMod val="75000"/>
              </a:schemeClr>
            </a:solidFill>
            <a:headEnd type="arrow" w="med" len="med"/>
            <a:tailEnd type="none" w="med" len="med"/>
          </a:ln>
        </p:spPr>
        <p:style>
          <a:lnRef idx="1">
            <a:schemeClr val="accent6"/>
          </a:lnRef>
          <a:fillRef idx="0">
            <a:schemeClr val="accent6"/>
          </a:fillRef>
          <a:effectRef idx="0">
            <a:schemeClr val="accent6"/>
          </a:effectRef>
          <a:fontRef idx="minor">
            <a:schemeClr val="tx1"/>
          </a:fontRef>
        </p:style>
      </p:cxnSp>
      <p:pic>
        <p:nvPicPr>
          <p:cNvPr id="14" name="Imagen 13">
            <a:extLst>
              <a:ext uri="{FF2B5EF4-FFF2-40B4-BE49-F238E27FC236}">
                <a16:creationId xmlns:a16="http://schemas.microsoft.com/office/drawing/2014/main" xmlns="" id="{A70AC8D1-329C-4909-B551-F6AF3989A6F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46235"/>
          <a:stretch/>
        </p:blipFill>
        <p:spPr>
          <a:xfrm>
            <a:off x="7596336" y="45210"/>
            <a:ext cx="1477585" cy="650383"/>
          </a:xfrm>
          <a:prstGeom prst="rect">
            <a:avLst/>
          </a:prstGeom>
        </p:spPr>
      </p:pic>
    </p:spTree>
    <p:extLst>
      <p:ext uri="{BB962C8B-B14F-4D97-AF65-F5344CB8AC3E}">
        <p14:creationId xmlns:p14="http://schemas.microsoft.com/office/powerpoint/2010/main" val="2163781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560691"/>
            <a:ext cx="7848872" cy="584775"/>
          </a:xfrm>
          <a:prstGeom prst="rect">
            <a:avLst/>
          </a:prstGeom>
          <a:noFill/>
        </p:spPr>
        <p:txBody>
          <a:bodyPr wrap="square" rtlCol="0">
            <a:spAutoFit/>
          </a:bodyPr>
          <a:lstStyle/>
          <a:p>
            <a:r>
              <a:rPr lang="es-ES" sz="3200" b="1" dirty="0"/>
              <a:t>10. Simulaciones con PSIM</a:t>
            </a:r>
          </a:p>
        </p:txBody>
      </p:sp>
      <p:pic>
        <p:nvPicPr>
          <p:cNvPr id="5" name="Imagen 4" descr="Imagen que contiene texto, mapa&#10;&#10;Descripción generada con confianza muy alta">
            <a:extLst>
              <a:ext uri="{FF2B5EF4-FFF2-40B4-BE49-F238E27FC236}">
                <a16:creationId xmlns:a16="http://schemas.microsoft.com/office/drawing/2014/main" xmlns="" id="{001D88F8-FA85-4C66-9C6E-4A140F8CE3A6}"/>
              </a:ext>
            </a:extLst>
          </p:cNvPr>
          <p:cNvPicPr>
            <a:picLocks noChangeAspect="1"/>
          </p:cNvPicPr>
          <p:nvPr/>
        </p:nvPicPr>
        <p:blipFill rotWithShape="1">
          <a:blip r:embed="rId2">
            <a:extLst>
              <a:ext uri="{28A0092B-C50C-407E-A947-70E740481C1C}">
                <a14:useLocalDpi xmlns:a14="http://schemas.microsoft.com/office/drawing/2010/main" val="0"/>
              </a:ext>
            </a:extLst>
          </a:blip>
          <a:srcRect t="3778" b="51743"/>
          <a:stretch/>
        </p:blipFill>
        <p:spPr>
          <a:xfrm>
            <a:off x="467544" y="1988840"/>
            <a:ext cx="8496944" cy="1795112"/>
          </a:xfrm>
          <a:prstGeom prst="rect">
            <a:avLst/>
          </a:prstGeom>
        </p:spPr>
      </p:pic>
      <p:pic>
        <p:nvPicPr>
          <p:cNvPr id="6" name="Imagen 5" descr="Imagen que contiene texto, mapa&#10;&#10;Descripción generada con confianza muy alta">
            <a:extLst>
              <a:ext uri="{FF2B5EF4-FFF2-40B4-BE49-F238E27FC236}">
                <a16:creationId xmlns:a16="http://schemas.microsoft.com/office/drawing/2014/main" xmlns="" id="{F6D7DFC4-57E7-4FC3-A863-69DCDDC331CA}"/>
              </a:ext>
            </a:extLst>
          </p:cNvPr>
          <p:cNvPicPr>
            <a:picLocks noChangeAspect="1"/>
          </p:cNvPicPr>
          <p:nvPr/>
        </p:nvPicPr>
        <p:blipFill rotWithShape="1">
          <a:blip r:embed="rId2">
            <a:extLst>
              <a:ext uri="{28A0092B-C50C-407E-A947-70E740481C1C}">
                <a14:useLocalDpi xmlns:a14="http://schemas.microsoft.com/office/drawing/2010/main" val="0"/>
              </a:ext>
            </a:extLst>
          </a:blip>
          <a:srcRect l="4237" t="51743"/>
          <a:stretch/>
        </p:blipFill>
        <p:spPr>
          <a:xfrm>
            <a:off x="647564" y="4077072"/>
            <a:ext cx="8136904" cy="1947585"/>
          </a:xfrm>
          <a:prstGeom prst="rect">
            <a:avLst/>
          </a:prstGeom>
        </p:spPr>
      </p:pic>
      <p:sp>
        <p:nvSpPr>
          <p:cNvPr id="2" name="Rectángulo 1">
            <a:extLst>
              <a:ext uri="{FF2B5EF4-FFF2-40B4-BE49-F238E27FC236}">
                <a16:creationId xmlns:a16="http://schemas.microsoft.com/office/drawing/2014/main" xmlns="" id="{6A84D07B-2715-43BF-B44C-6B1493EE8AAA}"/>
              </a:ext>
            </a:extLst>
          </p:cNvPr>
          <p:cNvSpPr/>
          <p:nvPr/>
        </p:nvSpPr>
        <p:spPr>
          <a:xfrm>
            <a:off x="179512" y="1245923"/>
            <a:ext cx="5226239" cy="369332"/>
          </a:xfrm>
          <a:prstGeom prst="rect">
            <a:avLst/>
          </a:prstGeom>
        </p:spPr>
        <p:txBody>
          <a:bodyPr wrap="none">
            <a:spAutoFit/>
          </a:bodyPr>
          <a:lstStyle/>
          <a:p>
            <a:pPr marL="342900" indent="-342900">
              <a:buFont typeface="Arial" panose="020B0604020202020204" pitchFamily="34" charset="0"/>
              <a:buChar char="•"/>
            </a:pPr>
            <a:r>
              <a:rPr lang="es-ES" dirty="0"/>
              <a:t>Comportamiento ante subida y bajada de tensión:</a:t>
            </a:r>
          </a:p>
        </p:txBody>
      </p:sp>
      <p:sp>
        <p:nvSpPr>
          <p:cNvPr id="7" name="Rectángulo 6">
            <a:extLst>
              <a:ext uri="{FF2B5EF4-FFF2-40B4-BE49-F238E27FC236}">
                <a16:creationId xmlns:a16="http://schemas.microsoft.com/office/drawing/2014/main" xmlns="" id="{104C9904-E738-4C5E-9344-24EE9834FFC3}"/>
              </a:ext>
            </a:extLst>
          </p:cNvPr>
          <p:cNvSpPr/>
          <p:nvPr/>
        </p:nvSpPr>
        <p:spPr>
          <a:xfrm>
            <a:off x="5796136" y="584203"/>
            <a:ext cx="3096344" cy="1323439"/>
          </a:xfrm>
          <a:prstGeom prst="rect">
            <a:avLst/>
          </a:prstGeom>
        </p:spPr>
        <p:txBody>
          <a:bodyPr wrap="square">
            <a:spAutoFit/>
          </a:bodyPr>
          <a:lstStyle/>
          <a:p>
            <a:r>
              <a:rPr lang="es-ES" sz="2000" b="1" dirty="0"/>
              <a:t>Modos de funcionamiento:</a:t>
            </a:r>
          </a:p>
          <a:p>
            <a:pPr marL="342900" indent="-342900">
              <a:buFont typeface="Arial" panose="020B0604020202020204" pitchFamily="34" charset="0"/>
              <a:buChar char="•"/>
            </a:pPr>
            <a:r>
              <a:rPr lang="es-ES" sz="2000" dirty="0"/>
              <a:t>Carga de la bobina</a:t>
            </a:r>
          </a:p>
          <a:p>
            <a:pPr marL="342900" indent="-342900">
              <a:buFont typeface="Arial" panose="020B0604020202020204" pitchFamily="34" charset="0"/>
              <a:buChar char="•"/>
            </a:pPr>
            <a:r>
              <a:rPr lang="es-ES" sz="2000" dirty="0"/>
              <a:t>Stand-</a:t>
            </a:r>
            <a:r>
              <a:rPr lang="es-ES" sz="2000" dirty="0" err="1"/>
              <a:t>by</a:t>
            </a:r>
            <a:endParaRPr lang="es-ES" sz="2000" dirty="0"/>
          </a:p>
          <a:p>
            <a:pPr marL="342900" indent="-342900">
              <a:buFont typeface="Arial" panose="020B0604020202020204" pitchFamily="34" charset="0"/>
              <a:buChar char="•"/>
            </a:pPr>
            <a:r>
              <a:rPr lang="es-ES" sz="2000" dirty="0"/>
              <a:t>Descarga de la bobina</a:t>
            </a:r>
          </a:p>
        </p:txBody>
      </p:sp>
      <p:sp>
        <p:nvSpPr>
          <p:cNvPr id="9" name="Rectángulo 8">
            <a:extLst>
              <a:ext uri="{FF2B5EF4-FFF2-40B4-BE49-F238E27FC236}">
                <a16:creationId xmlns:a16="http://schemas.microsoft.com/office/drawing/2014/main" xmlns="" id="{54AC8FC8-CC90-4A90-B012-60E73A41DA42}"/>
              </a:ext>
            </a:extLst>
          </p:cNvPr>
          <p:cNvSpPr/>
          <p:nvPr/>
        </p:nvSpPr>
        <p:spPr>
          <a:xfrm>
            <a:off x="600351" y="4243769"/>
            <a:ext cx="2880320" cy="369332"/>
          </a:xfrm>
          <a:prstGeom prst="rect">
            <a:avLst/>
          </a:prstGeom>
        </p:spPr>
        <p:txBody>
          <a:bodyPr wrap="square">
            <a:spAutoFit/>
          </a:bodyPr>
          <a:lstStyle/>
          <a:p>
            <a:pPr marL="285750" indent="-285750">
              <a:buFont typeface="Wingdings" panose="05000000000000000000" pitchFamily="2" charset="2"/>
              <a:buChar char="Ø"/>
            </a:pPr>
            <a:r>
              <a:rPr lang="es-ES" b="1" dirty="0">
                <a:solidFill>
                  <a:srgbClr val="FF0000"/>
                </a:solidFill>
              </a:rPr>
              <a:t>TENSIÓN MICROGRID: </a:t>
            </a:r>
          </a:p>
        </p:txBody>
      </p:sp>
      <p:sp>
        <p:nvSpPr>
          <p:cNvPr id="10" name="Rectángulo 9">
            <a:extLst>
              <a:ext uri="{FF2B5EF4-FFF2-40B4-BE49-F238E27FC236}">
                <a16:creationId xmlns:a16="http://schemas.microsoft.com/office/drawing/2014/main" xmlns="" id="{A7037D02-5BE6-4A4B-863C-C18041EC86A5}"/>
              </a:ext>
            </a:extLst>
          </p:cNvPr>
          <p:cNvSpPr/>
          <p:nvPr/>
        </p:nvSpPr>
        <p:spPr>
          <a:xfrm>
            <a:off x="899592" y="2007042"/>
            <a:ext cx="3240360" cy="369332"/>
          </a:xfrm>
          <a:prstGeom prst="rect">
            <a:avLst/>
          </a:prstGeom>
        </p:spPr>
        <p:txBody>
          <a:bodyPr wrap="square">
            <a:spAutoFit/>
          </a:bodyPr>
          <a:lstStyle/>
          <a:p>
            <a:pPr marL="285750" indent="-285750">
              <a:buFont typeface="Wingdings" panose="05000000000000000000" pitchFamily="2" charset="2"/>
              <a:buChar char="Ø"/>
            </a:pPr>
            <a:r>
              <a:rPr lang="es-ES" b="1" dirty="0">
                <a:solidFill>
                  <a:srgbClr val="FF0000"/>
                </a:solidFill>
              </a:rPr>
              <a:t>CORRIENTE EN LA BOBINA: </a:t>
            </a:r>
          </a:p>
        </p:txBody>
      </p:sp>
      <p:cxnSp>
        <p:nvCxnSpPr>
          <p:cNvPr id="12" name="Conector recto de flecha 11">
            <a:extLst>
              <a:ext uri="{FF2B5EF4-FFF2-40B4-BE49-F238E27FC236}">
                <a16:creationId xmlns:a16="http://schemas.microsoft.com/office/drawing/2014/main" xmlns="" id="{27F6C7ED-FFBC-4BF3-B941-88502E90BFFD}"/>
              </a:ext>
            </a:extLst>
          </p:cNvPr>
          <p:cNvCxnSpPr>
            <a:cxnSpLocks/>
          </p:cNvCxnSpPr>
          <p:nvPr/>
        </p:nvCxnSpPr>
        <p:spPr>
          <a:xfrm flipH="1">
            <a:off x="3329611" y="4655760"/>
            <a:ext cx="254908" cy="483116"/>
          </a:xfrm>
          <a:prstGeom prst="straightConnector1">
            <a:avLst/>
          </a:pr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Rectángulo 13">
            <a:extLst>
              <a:ext uri="{FF2B5EF4-FFF2-40B4-BE49-F238E27FC236}">
                <a16:creationId xmlns:a16="http://schemas.microsoft.com/office/drawing/2014/main" xmlns="" id="{A45A9D6E-8DFA-42A7-83EA-F16959BB0739}"/>
              </a:ext>
            </a:extLst>
          </p:cNvPr>
          <p:cNvSpPr/>
          <p:nvPr/>
        </p:nvSpPr>
        <p:spPr>
          <a:xfrm>
            <a:off x="3480671" y="4428435"/>
            <a:ext cx="2880320" cy="307777"/>
          </a:xfrm>
          <a:prstGeom prst="rect">
            <a:avLst/>
          </a:prstGeom>
          <a:ln>
            <a:noFill/>
          </a:ln>
        </p:spPr>
        <p:txBody>
          <a:bodyPr wrap="square">
            <a:spAutoFit/>
          </a:bodyPr>
          <a:lstStyle/>
          <a:p>
            <a:r>
              <a:rPr lang="es-ES" sz="1400" i="1" dirty="0">
                <a:solidFill>
                  <a:srgbClr val="00B050"/>
                </a:solidFill>
              </a:rPr>
              <a:t>Ante caída de tensión</a:t>
            </a:r>
            <a:endParaRPr lang="es-ES" i="1" dirty="0">
              <a:solidFill>
                <a:srgbClr val="00B050"/>
              </a:solidFill>
            </a:endParaRPr>
          </a:p>
        </p:txBody>
      </p:sp>
      <p:cxnSp>
        <p:nvCxnSpPr>
          <p:cNvPr id="15" name="Conector recto de flecha 14">
            <a:extLst>
              <a:ext uri="{FF2B5EF4-FFF2-40B4-BE49-F238E27FC236}">
                <a16:creationId xmlns:a16="http://schemas.microsoft.com/office/drawing/2014/main" xmlns="" id="{DF3B49B8-1E8F-440C-9B5E-888BB5BFD80E}"/>
              </a:ext>
            </a:extLst>
          </p:cNvPr>
          <p:cNvCxnSpPr>
            <a:cxnSpLocks/>
          </p:cNvCxnSpPr>
          <p:nvPr/>
        </p:nvCxnSpPr>
        <p:spPr>
          <a:xfrm flipH="1">
            <a:off x="3534080" y="2436990"/>
            <a:ext cx="254908" cy="483116"/>
          </a:xfrm>
          <a:prstGeom prst="straightConnector1">
            <a:avLst/>
          </a:pr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Rectángulo 15">
            <a:extLst>
              <a:ext uri="{FF2B5EF4-FFF2-40B4-BE49-F238E27FC236}">
                <a16:creationId xmlns:a16="http://schemas.microsoft.com/office/drawing/2014/main" xmlns="" id="{AA24330E-19B1-4DEA-B8E0-1F1E203BB04F}"/>
              </a:ext>
            </a:extLst>
          </p:cNvPr>
          <p:cNvSpPr/>
          <p:nvPr/>
        </p:nvSpPr>
        <p:spPr>
          <a:xfrm>
            <a:off x="1511660" y="2883372"/>
            <a:ext cx="2016224" cy="523220"/>
          </a:xfrm>
          <a:prstGeom prst="rect">
            <a:avLst/>
          </a:prstGeom>
          <a:ln>
            <a:noFill/>
          </a:ln>
        </p:spPr>
        <p:txBody>
          <a:bodyPr wrap="square">
            <a:spAutoFit/>
          </a:bodyPr>
          <a:lstStyle/>
          <a:p>
            <a:r>
              <a:rPr lang="es-ES" sz="1400" i="1" dirty="0">
                <a:solidFill>
                  <a:srgbClr val="00B050"/>
                </a:solidFill>
              </a:rPr>
              <a:t>Descarga de corriente de la bobina en la microgrid</a:t>
            </a:r>
            <a:endParaRPr lang="es-ES" i="1" dirty="0">
              <a:solidFill>
                <a:srgbClr val="00B050"/>
              </a:solidFill>
            </a:endParaRPr>
          </a:p>
        </p:txBody>
      </p:sp>
      <p:cxnSp>
        <p:nvCxnSpPr>
          <p:cNvPr id="17" name="Conector recto de flecha 16">
            <a:extLst>
              <a:ext uri="{FF2B5EF4-FFF2-40B4-BE49-F238E27FC236}">
                <a16:creationId xmlns:a16="http://schemas.microsoft.com/office/drawing/2014/main" xmlns="" id="{47C9A33C-8DFC-4596-9173-84CC3EC8D548}"/>
              </a:ext>
            </a:extLst>
          </p:cNvPr>
          <p:cNvCxnSpPr>
            <a:cxnSpLocks/>
          </p:cNvCxnSpPr>
          <p:nvPr/>
        </p:nvCxnSpPr>
        <p:spPr>
          <a:xfrm flipH="1">
            <a:off x="6354247" y="4428435"/>
            <a:ext cx="438792" cy="322498"/>
          </a:xfrm>
          <a:prstGeom prst="straightConnector1">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Rectángulo 17">
            <a:extLst>
              <a:ext uri="{FF2B5EF4-FFF2-40B4-BE49-F238E27FC236}">
                <a16:creationId xmlns:a16="http://schemas.microsoft.com/office/drawing/2014/main" xmlns="" id="{712307F7-2C8D-4DEF-B900-0DF83773699C}"/>
              </a:ext>
            </a:extLst>
          </p:cNvPr>
          <p:cNvSpPr/>
          <p:nvPr/>
        </p:nvSpPr>
        <p:spPr>
          <a:xfrm>
            <a:off x="6717673" y="4180238"/>
            <a:ext cx="2880320" cy="307777"/>
          </a:xfrm>
          <a:prstGeom prst="rect">
            <a:avLst/>
          </a:prstGeom>
          <a:ln>
            <a:noFill/>
          </a:ln>
        </p:spPr>
        <p:txBody>
          <a:bodyPr wrap="square">
            <a:spAutoFit/>
          </a:bodyPr>
          <a:lstStyle/>
          <a:p>
            <a:r>
              <a:rPr lang="es-ES" sz="1400" i="1" dirty="0">
                <a:solidFill>
                  <a:schemeClr val="accent6">
                    <a:lumMod val="75000"/>
                  </a:schemeClr>
                </a:solidFill>
              </a:rPr>
              <a:t>Ante subida de tensión</a:t>
            </a:r>
            <a:endParaRPr lang="es-ES" i="1" dirty="0">
              <a:solidFill>
                <a:schemeClr val="accent6">
                  <a:lumMod val="75000"/>
                </a:schemeClr>
              </a:solidFill>
            </a:endParaRPr>
          </a:p>
        </p:txBody>
      </p:sp>
      <p:cxnSp>
        <p:nvCxnSpPr>
          <p:cNvPr id="19" name="Conector recto de flecha 18">
            <a:extLst>
              <a:ext uri="{FF2B5EF4-FFF2-40B4-BE49-F238E27FC236}">
                <a16:creationId xmlns:a16="http://schemas.microsoft.com/office/drawing/2014/main" xmlns="" id="{29AB7A20-EE9F-4D12-B810-22050236E5FC}"/>
              </a:ext>
            </a:extLst>
          </p:cNvPr>
          <p:cNvCxnSpPr>
            <a:cxnSpLocks/>
          </p:cNvCxnSpPr>
          <p:nvPr/>
        </p:nvCxnSpPr>
        <p:spPr>
          <a:xfrm flipH="1" flipV="1">
            <a:off x="6516216" y="2385126"/>
            <a:ext cx="500698" cy="512859"/>
          </a:xfrm>
          <a:prstGeom prst="straightConnector1">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Rectángulo 19">
            <a:extLst>
              <a:ext uri="{FF2B5EF4-FFF2-40B4-BE49-F238E27FC236}">
                <a16:creationId xmlns:a16="http://schemas.microsoft.com/office/drawing/2014/main" xmlns="" id="{F4654BAA-FD20-46ED-B973-561776C6DF4D}"/>
              </a:ext>
            </a:extLst>
          </p:cNvPr>
          <p:cNvSpPr/>
          <p:nvPr/>
        </p:nvSpPr>
        <p:spPr>
          <a:xfrm>
            <a:off x="6209982" y="2972965"/>
            <a:ext cx="2016224" cy="523220"/>
          </a:xfrm>
          <a:prstGeom prst="rect">
            <a:avLst/>
          </a:prstGeom>
          <a:ln>
            <a:noFill/>
          </a:ln>
        </p:spPr>
        <p:txBody>
          <a:bodyPr wrap="square">
            <a:spAutoFit/>
          </a:bodyPr>
          <a:lstStyle/>
          <a:p>
            <a:r>
              <a:rPr lang="es-ES" sz="1400" i="1" dirty="0">
                <a:solidFill>
                  <a:schemeClr val="accent6">
                    <a:lumMod val="75000"/>
                  </a:schemeClr>
                </a:solidFill>
              </a:rPr>
              <a:t>Carga de corriente de la </a:t>
            </a:r>
            <a:r>
              <a:rPr lang="es-ES" sz="1400" i="1" dirty="0" err="1">
                <a:solidFill>
                  <a:schemeClr val="accent6">
                    <a:lumMod val="75000"/>
                  </a:schemeClr>
                </a:solidFill>
              </a:rPr>
              <a:t>la</a:t>
            </a:r>
            <a:r>
              <a:rPr lang="es-ES" sz="1400" i="1" dirty="0">
                <a:solidFill>
                  <a:schemeClr val="accent6">
                    <a:lumMod val="75000"/>
                  </a:schemeClr>
                </a:solidFill>
              </a:rPr>
              <a:t> microgrid en la bobina</a:t>
            </a:r>
            <a:endParaRPr lang="es-ES" i="1" dirty="0">
              <a:solidFill>
                <a:schemeClr val="accent6">
                  <a:lumMod val="75000"/>
                </a:schemeClr>
              </a:solidFill>
            </a:endParaRPr>
          </a:p>
        </p:txBody>
      </p:sp>
      <p:pic>
        <p:nvPicPr>
          <p:cNvPr id="21" name="Imagen 20">
            <a:extLst>
              <a:ext uri="{FF2B5EF4-FFF2-40B4-BE49-F238E27FC236}">
                <a16:creationId xmlns:a16="http://schemas.microsoft.com/office/drawing/2014/main" xmlns="" id="{F2D35D9F-08C0-4213-81BB-DCB7B58DF67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6235"/>
          <a:stretch/>
        </p:blipFill>
        <p:spPr>
          <a:xfrm>
            <a:off x="8135321" y="45702"/>
            <a:ext cx="1008112" cy="443737"/>
          </a:xfrm>
          <a:prstGeom prst="rect">
            <a:avLst/>
          </a:prstGeom>
        </p:spPr>
      </p:pic>
    </p:spTree>
    <p:extLst>
      <p:ext uri="{BB962C8B-B14F-4D97-AF65-F5344CB8AC3E}">
        <p14:creationId xmlns:p14="http://schemas.microsoft.com/office/powerpoint/2010/main" val="3164483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99"/>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999"/>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999"/>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999"/>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499"/>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8" grpId="0"/>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560691"/>
            <a:ext cx="7848872" cy="584775"/>
          </a:xfrm>
          <a:prstGeom prst="rect">
            <a:avLst/>
          </a:prstGeom>
          <a:noFill/>
        </p:spPr>
        <p:txBody>
          <a:bodyPr wrap="square" rtlCol="0">
            <a:spAutoFit/>
          </a:bodyPr>
          <a:lstStyle/>
          <a:p>
            <a:r>
              <a:rPr lang="es-ES" sz="3200" b="1" dirty="0"/>
              <a:t>10. Simulaciones con PSIM</a:t>
            </a:r>
          </a:p>
        </p:txBody>
      </p:sp>
      <p:pic>
        <p:nvPicPr>
          <p:cNvPr id="8" name="Imagen 7" descr="Imagen que contiene captura de pantalla&#10;&#10;Descripción generada con confianza alta">
            <a:extLst>
              <a:ext uri="{FF2B5EF4-FFF2-40B4-BE49-F238E27FC236}">
                <a16:creationId xmlns:a16="http://schemas.microsoft.com/office/drawing/2014/main" xmlns="" id="{AF9B8192-7DAF-47BF-A0B6-6CC945282F0C}"/>
              </a:ext>
            </a:extLst>
          </p:cNvPr>
          <p:cNvPicPr>
            <a:picLocks noChangeAspect="1"/>
          </p:cNvPicPr>
          <p:nvPr/>
        </p:nvPicPr>
        <p:blipFill rotWithShape="1">
          <a:blip r:embed="rId2">
            <a:extLst>
              <a:ext uri="{28A0092B-C50C-407E-A947-70E740481C1C}">
                <a14:useLocalDpi xmlns:a14="http://schemas.microsoft.com/office/drawing/2010/main" val="0"/>
              </a:ext>
            </a:extLst>
          </a:blip>
          <a:srcRect t="6089" b="51911"/>
          <a:stretch/>
        </p:blipFill>
        <p:spPr>
          <a:xfrm>
            <a:off x="467544" y="2325782"/>
            <a:ext cx="8511020" cy="1509372"/>
          </a:xfrm>
          <a:prstGeom prst="rect">
            <a:avLst/>
          </a:prstGeom>
        </p:spPr>
      </p:pic>
      <p:sp>
        <p:nvSpPr>
          <p:cNvPr id="5" name="Rectángulo 4">
            <a:extLst>
              <a:ext uri="{FF2B5EF4-FFF2-40B4-BE49-F238E27FC236}">
                <a16:creationId xmlns:a16="http://schemas.microsoft.com/office/drawing/2014/main" xmlns="" id="{AC38DE5B-4968-4257-BF98-FF02EEC52510}"/>
              </a:ext>
            </a:extLst>
          </p:cNvPr>
          <p:cNvSpPr/>
          <p:nvPr/>
        </p:nvSpPr>
        <p:spPr>
          <a:xfrm>
            <a:off x="251520" y="1412776"/>
            <a:ext cx="6280309" cy="369332"/>
          </a:xfrm>
          <a:prstGeom prst="rect">
            <a:avLst/>
          </a:prstGeom>
        </p:spPr>
        <p:txBody>
          <a:bodyPr wrap="none">
            <a:spAutoFit/>
          </a:bodyPr>
          <a:lstStyle/>
          <a:p>
            <a:pPr marL="342900" indent="-342900">
              <a:buFont typeface="Arial" panose="020B0604020202020204" pitchFamily="34" charset="0"/>
              <a:buChar char="•"/>
            </a:pPr>
            <a:r>
              <a:rPr lang="es-ES" dirty="0"/>
              <a:t>En el modo stand-</a:t>
            </a:r>
            <a:r>
              <a:rPr lang="es-ES" dirty="0" err="1"/>
              <a:t>by</a:t>
            </a:r>
            <a:r>
              <a:rPr lang="es-ES" dirty="0"/>
              <a:t> la bobina se desconecta de la Microgrid:</a:t>
            </a:r>
          </a:p>
        </p:txBody>
      </p:sp>
      <p:pic>
        <p:nvPicPr>
          <p:cNvPr id="6" name="Imagen 5" descr="Imagen que contiene captura de pantalla&#10;&#10;Descripción generada con confianza alta">
            <a:extLst>
              <a:ext uri="{FF2B5EF4-FFF2-40B4-BE49-F238E27FC236}">
                <a16:creationId xmlns:a16="http://schemas.microsoft.com/office/drawing/2014/main" xmlns="" id="{1D0D516B-CB90-4C7F-ABF1-A68AAA287C50}"/>
              </a:ext>
            </a:extLst>
          </p:cNvPr>
          <p:cNvPicPr>
            <a:picLocks noChangeAspect="1"/>
          </p:cNvPicPr>
          <p:nvPr/>
        </p:nvPicPr>
        <p:blipFill rotWithShape="1">
          <a:blip r:embed="rId2">
            <a:extLst>
              <a:ext uri="{28A0092B-C50C-407E-A947-70E740481C1C}">
                <a14:useLocalDpi xmlns:a14="http://schemas.microsoft.com/office/drawing/2010/main" val="0"/>
              </a:ext>
            </a:extLst>
          </a:blip>
          <a:srcRect t="54222" b="2694"/>
          <a:stretch/>
        </p:blipFill>
        <p:spPr>
          <a:xfrm>
            <a:off x="467544" y="4387986"/>
            <a:ext cx="8511020" cy="1548329"/>
          </a:xfrm>
          <a:prstGeom prst="rect">
            <a:avLst/>
          </a:prstGeom>
        </p:spPr>
      </p:pic>
      <p:sp>
        <p:nvSpPr>
          <p:cNvPr id="9" name="Rectángulo 8">
            <a:extLst>
              <a:ext uri="{FF2B5EF4-FFF2-40B4-BE49-F238E27FC236}">
                <a16:creationId xmlns:a16="http://schemas.microsoft.com/office/drawing/2014/main" xmlns="" id="{AF709DD7-A992-4A0B-BA81-0690A37B5407}"/>
              </a:ext>
            </a:extLst>
          </p:cNvPr>
          <p:cNvSpPr/>
          <p:nvPr/>
        </p:nvSpPr>
        <p:spPr>
          <a:xfrm>
            <a:off x="539552" y="1965609"/>
            <a:ext cx="7488832" cy="369332"/>
          </a:xfrm>
          <a:prstGeom prst="rect">
            <a:avLst/>
          </a:prstGeom>
        </p:spPr>
        <p:txBody>
          <a:bodyPr wrap="square">
            <a:spAutoFit/>
          </a:bodyPr>
          <a:lstStyle/>
          <a:p>
            <a:pPr marL="285750" indent="-285750">
              <a:buFont typeface="Wingdings" panose="05000000000000000000" pitchFamily="2" charset="2"/>
              <a:buChar char="Ø"/>
            </a:pPr>
            <a:r>
              <a:rPr lang="es-ES" b="1" dirty="0">
                <a:solidFill>
                  <a:srgbClr val="FF0000"/>
                </a:solidFill>
              </a:rPr>
              <a:t>CORRIENTES POR EL SISTEMA SMES: </a:t>
            </a:r>
          </a:p>
        </p:txBody>
      </p:sp>
      <p:sp>
        <p:nvSpPr>
          <p:cNvPr id="10" name="Rectángulo 9">
            <a:extLst>
              <a:ext uri="{FF2B5EF4-FFF2-40B4-BE49-F238E27FC236}">
                <a16:creationId xmlns:a16="http://schemas.microsoft.com/office/drawing/2014/main" xmlns="" id="{4AB8F740-D606-4E83-8C51-DA4BE393B574}"/>
              </a:ext>
            </a:extLst>
          </p:cNvPr>
          <p:cNvSpPr/>
          <p:nvPr/>
        </p:nvSpPr>
        <p:spPr>
          <a:xfrm>
            <a:off x="561973" y="4020399"/>
            <a:ext cx="5472608" cy="369332"/>
          </a:xfrm>
          <a:prstGeom prst="rect">
            <a:avLst/>
          </a:prstGeom>
        </p:spPr>
        <p:txBody>
          <a:bodyPr wrap="square">
            <a:spAutoFit/>
          </a:bodyPr>
          <a:lstStyle/>
          <a:p>
            <a:pPr marL="285750" indent="-285750">
              <a:buFont typeface="Wingdings" panose="05000000000000000000" pitchFamily="2" charset="2"/>
              <a:buChar char="Ø"/>
            </a:pPr>
            <a:r>
              <a:rPr lang="es-ES" b="1" dirty="0">
                <a:solidFill>
                  <a:srgbClr val="FF0000"/>
                </a:solidFill>
              </a:rPr>
              <a:t>CORRIENTE EN LA BOBINA: </a:t>
            </a:r>
          </a:p>
        </p:txBody>
      </p:sp>
      <p:cxnSp>
        <p:nvCxnSpPr>
          <p:cNvPr id="11" name="Conector recto de flecha 10">
            <a:extLst>
              <a:ext uri="{FF2B5EF4-FFF2-40B4-BE49-F238E27FC236}">
                <a16:creationId xmlns:a16="http://schemas.microsoft.com/office/drawing/2014/main" xmlns="" id="{31B3C2AD-CBE9-4479-8DAD-ECBDC8A45401}"/>
              </a:ext>
            </a:extLst>
          </p:cNvPr>
          <p:cNvCxnSpPr>
            <a:cxnSpLocks/>
          </p:cNvCxnSpPr>
          <p:nvPr/>
        </p:nvCxnSpPr>
        <p:spPr>
          <a:xfrm flipH="1" flipV="1">
            <a:off x="5004048" y="4757318"/>
            <a:ext cx="354584" cy="579047"/>
          </a:xfrm>
          <a:prstGeom prst="straightConnector1">
            <a:avLst/>
          </a:prstGeom>
          <a:ln w="571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Rectángulo 11">
            <a:extLst>
              <a:ext uri="{FF2B5EF4-FFF2-40B4-BE49-F238E27FC236}">
                <a16:creationId xmlns:a16="http://schemas.microsoft.com/office/drawing/2014/main" xmlns="" id="{2931E685-D85E-4EA3-B2B6-C9B792A5F5B2}"/>
              </a:ext>
            </a:extLst>
          </p:cNvPr>
          <p:cNvSpPr/>
          <p:nvPr/>
        </p:nvSpPr>
        <p:spPr>
          <a:xfrm>
            <a:off x="5487713" y="5058934"/>
            <a:ext cx="2088232" cy="523220"/>
          </a:xfrm>
          <a:prstGeom prst="rect">
            <a:avLst/>
          </a:prstGeom>
          <a:ln>
            <a:noFill/>
          </a:ln>
        </p:spPr>
        <p:txBody>
          <a:bodyPr wrap="square">
            <a:spAutoFit/>
          </a:bodyPr>
          <a:lstStyle/>
          <a:p>
            <a:r>
              <a:rPr lang="es-ES" sz="1400" b="1" i="1" dirty="0">
                <a:solidFill>
                  <a:srgbClr val="00B0F0"/>
                </a:solidFill>
              </a:rPr>
              <a:t>La corriente debiera permanecer constante</a:t>
            </a:r>
            <a:endParaRPr lang="es-ES" b="1" i="1" dirty="0">
              <a:solidFill>
                <a:srgbClr val="00B0F0"/>
              </a:solidFill>
            </a:endParaRPr>
          </a:p>
        </p:txBody>
      </p:sp>
      <p:cxnSp>
        <p:nvCxnSpPr>
          <p:cNvPr id="13" name="Conector recto de flecha 12">
            <a:extLst>
              <a:ext uri="{FF2B5EF4-FFF2-40B4-BE49-F238E27FC236}">
                <a16:creationId xmlns:a16="http://schemas.microsoft.com/office/drawing/2014/main" xmlns="" id="{D21C84C7-9653-4C7F-AE3B-E1295AA47C03}"/>
              </a:ext>
            </a:extLst>
          </p:cNvPr>
          <p:cNvCxnSpPr>
            <a:cxnSpLocks/>
          </p:cNvCxnSpPr>
          <p:nvPr/>
        </p:nvCxnSpPr>
        <p:spPr>
          <a:xfrm flipH="1" flipV="1">
            <a:off x="4463988" y="3164399"/>
            <a:ext cx="434928" cy="420747"/>
          </a:xfrm>
          <a:prstGeom prst="straightConnector1">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Rectángulo 13">
            <a:extLst>
              <a:ext uri="{FF2B5EF4-FFF2-40B4-BE49-F238E27FC236}">
                <a16:creationId xmlns:a16="http://schemas.microsoft.com/office/drawing/2014/main" xmlns="" id="{DBA0F85F-CE47-4D2C-A1F0-1AA5E182A507}"/>
              </a:ext>
            </a:extLst>
          </p:cNvPr>
          <p:cNvSpPr/>
          <p:nvPr/>
        </p:nvSpPr>
        <p:spPr>
          <a:xfrm>
            <a:off x="3707904" y="2575137"/>
            <a:ext cx="1872208" cy="523220"/>
          </a:xfrm>
          <a:prstGeom prst="rect">
            <a:avLst/>
          </a:prstGeom>
          <a:ln>
            <a:noFill/>
          </a:ln>
        </p:spPr>
        <p:txBody>
          <a:bodyPr wrap="square">
            <a:spAutoFit/>
          </a:bodyPr>
          <a:lstStyle/>
          <a:p>
            <a:pPr algn="ctr"/>
            <a:r>
              <a:rPr lang="es-ES" sz="1400" b="1" i="1" dirty="0">
                <a:solidFill>
                  <a:schemeClr val="accent6">
                    <a:lumMod val="75000"/>
                  </a:schemeClr>
                </a:solidFill>
              </a:rPr>
              <a:t>Desconexión de la microgrid</a:t>
            </a:r>
            <a:endParaRPr lang="es-ES" b="1" i="1" dirty="0">
              <a:solidFill>
                <a:schemeClr val="accent6">
                  <a:lumMod val="75000"/>
                </a:schemeClr>
              </a:solidFill>
            </a:endParaRPr>
          </a:p>
        </p:txBody>
      </p:sp>
      <p:cxnSp>
        <p:nvCxnSpPr>
          <p:cNvPr id="15" name="Conector recto de flecha 14">
            <a:extLst>
              <a:ext uri="{FF2B5EF4-FFF2-40B4-BE49-F238E27FC236}">
                <a16:creationId xmlns:a16="http://schemas.microsoft.com/office/drawing/2014/main" xmlns="" id="{59B0ABFB-C588-474D-B156-0BC702F0D35A}"/>
              </a:ext>
            </a:extLst>
          </p:cNvPr>
          <p:cNvCxnSpPr>
            <a:cxnSpLocks/>
          </p:cNvCxnSpPr>
          <p:nvPr/>
        </p:nvCxnSpPr>
        <p:spPr>
          <a:xfrm flipH="1" flipV="1">
            <a:off x="3817280" y="4619339"/>
            <a:ext cx="1797471" cy="72008"/>
          </a:xfrm>
          <a:prstGeom prst="straightConnector1">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Rectángulo 18">
            <a:extLst>
              <a:ext uri="{FF2B5EF4-FFF2-40B4-BE49-F238E27FC236}">
                <a16:creationId xmlns:a16="http://schemas.microsoft.com/office/drawing/2014/main" xmlns="" id="{CA94714D-325B-405D-B57C-9846F1574B38}"/>
              </a:ext>
            </a:extLst>
          </p:cNvPr>
          <p:cNvSpPr/>
          <p:nvPr/>
        </p:nvSpPr>
        <p:spPr>
          <a:xfrm>
            <a:off x="899592" y="6051624"/>
            <a:ext cx="7656391" cy="369332"/>
          </a:xfrm>
          <a:prstGeom prst="rect">
            <a:avLst/>
          </a:prstGeom>
        </p:spPr>
        <p:txBody>
          <a:bodyPr wrap="none">
            <a:spAutoFit/>
          </a:bodyPr>
          <a:lstStyle/>
          <a:p>
            <a:pPr marL="342900" indent="-342900">
              <a:buFont typeface="Arial" panose="020B0604020202020204" pitchFamily="34" charset="0"/>
              <a:buChar char="•"/>
            </a:pPr>
            <a:r>
              <a:rPr lang="es-ES" dirty="0"/>
              <a:t>El simulador PSIM </a:t>
            </a:r>
            <a:r>
              <a:rPr lang="es-ES" b="1" dirty="0"/>
              <a:t>no</a:t>
            </a:r>
            <a:r>
              <a:rPr lang="es-ES" dirty="0"/>
              <a:t> permite llevar a cabo modelos de superconductividad:</a:t>
            </a:r>
          </a:p>
        </p:txBody>
      </p:sp>
      <p:pic>
        <p:nvPicPr>
          <p:cNvPr id="16" name="Imagen 15">
            <a:extLst>
              <a:ext uri="{FF2B5EF4-FFF2-40B4-BE49-F238E27FC236}">
                <a16:creationId xmlns:a16="http://schemas.microsoft.com/office/drawing/2014/main" xmlns="" id="{7B10FF5A-13DA-40C4-8727-2F43D5A30D7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6235"/>
          <a:stretch/>
        </p:blipFill>
        <p:spPr>
          <a:xfrm>
            <a:off x="7596336" y="45210"/>
            <a:ext cx="1477585" cy="650383"/>
          </a:xfrm>
          <a:prstGeom prst="rect">
            <a:avLst/>
          </a:prstGeom>
        </p:spPr>
      </p:pic>
    </p:spTree>
    <p:extLst>
      <p:ext uri="{BB962C8B-B14F-4D97-AF65-F5344CB8AC3E}">
        <p14:creationId xmlns:p14="http://schemas.microsoft.com/office/powerpoint/2010/main" val="2949797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99"/>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999"/>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999"/>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999"/>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9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560691"/>
            <a:ext cx="7848872" cy="584775"/>
          </a:xfrm>
          <a:prstGeom prst="rect">
            <a:avLst/>
          </a:prstGeom>
          <a:noFill/>
        </p:spPr>
        <p:txBody>
          <a:bodyPr wrap="square" rtlCol="0">
            <a:spAutoFit/>
          </a:bodyPr>
          <a:lstStyle/>
          <a:p>
            <a:r>
              <a:rPr lang="es-ES" sz="3200" b="1" dirty="0"/>
              <a:t>10. Simulaciones con PSIM</a:t>
            </a:r>
          </a:p>
        </p:txBody>
      </p:sp>
      <p:sp>
        <p:nvSpPr>
          <p:cNvPr id="9" name="Rectángulo 8">
            <a:extLst>
              <a:ext uri="{FF2B5EF4-FFF2-40B4-BE49-F238E27FC236}">
                <a16:creationId xmlns:a16="http://schemas.microsoft.com/office/drawing/2014/main" xmlns="" id="{AF709DD7-A992-4A0B-BA81-0690A37B5407}"/>
              </a:ext>
            </a:extLst>
          </p:cNvPr>
          <p:cNvSpPr/>
          <p:nvPr/>
        </p:nvSpPr>
        <p:spPr>
          <a:xfrm>
            <a:off x="521608" y="2226087"/>
            <a:ext cx="5472608" cy="369332"/>
          </a:xfrm>
          <a:prstGeom prst="rect">
            <a:avLst/>
          </a:prstGeom>
        </p:spPr>
        <p:txBody>
          <a:bodyPr wrap="square">
            <a:spAutoFit/>
          </a:bodyPr>
          <a:lstStyle/>
          <a:p>
            <a:pPr marL="285750" indent="-285750">
              <a:buFont typeface="Wingdings" panose="05000000000000000000" pitchFamily="2" charset="2"/>
              <a:buChar char="Ø"/>
            </a:pPr>
            <a:r>
              <a:rPr lang="es-ES" b="1" dirty="0">
                <a:solidFill>
                  <a:srgbClr val="FF0000"/>
                </a:solidFill>
              </a:rPr>
              <a:t>TENSIÓN DE MICROGRID </a:t>
            </a:r>
            <a:r>
              <a:rPr lang="es-ES" b="1" dirty="0"/>
              <a:t>SIN</a:t>
            </a:r>
            <a:r>
              <a:rPr lang="es-ES" b="1" dirty="0">
                <a:solidFill>
                  <a:srgbClr val="FF0000"/>
                </a:solidFill>
              </a:rPr>
              <a:t> SISTEMA SMES: </a:t>
            </a:r>
          </a:p>
        </p:txBody>
      </p:sp>
      <p:sp>
        <p:nvSpPr>
          <p:cNvPr id="10" name="Rectángulo 9">
            <a:extLst>
              <a:ext uri="{FF2B5EF4-FFF2-40B4-BE49-F238E27FC236}">
                <a16:creationId xmlns:a16="http://schemas.microsoft.com/office/drawing/2014/main" xmlns="" id="{4AB8F740-D606-4E83-8C51-DA4BE393B574}"/>
              </a:ext>
            </a:extLst>
          </p:cNvPr>
          <p:cNvSpPr/>
          <p:nvPr/>
        </p:nvSpPr>
        <p:spPr>
          <a:xfrm>
            <a:off x="544029" y="4280877"/>
            <a:ext cx="5472608" cy="369332"/>
          </a:xfrm>
          <a:prstGeom prst="rect">
            <a:avLst/>
          </a:prstGeom>
        </p:spPr>
        <p:txBody>
          <a:bodyPr wrap="square">
            <a:spAutoFit/>
          </a:bodyPr>
          <a:lstStyle/>
          <a:p>
            <a:pPr marL="285750" indent="-285750">
              <a:buFont typeface="Wingdings" panose="05000000000000000000" pitchFamily="2" charset="2"/>
              <a:buChar char="Ø"/>
            </a:pPr>
            <a:r>
              <a:rPr lang="es-ES" b="1" dirty="0">
                <a:solidFill>
                  <a:srgbClr val="FF0000"/>
                </a:solidFill>
              </a:rPr>
              <a:t>TENSIÓN DE MICROGRID </a:t>
            </a:r>
            <a:r>
              <a:rPr lang="es-ES" b="1" dirty="0"/>
              <a:t>CON</a:t>
            </a:r>
            <a:r>
              <a:rPr lang="es-ES" b="1" dirty="0">
                <a:solidFill>
                  <a:srgbClr val="FF0000"/>
                </a:solidFill>
              </a:rPr>
              <a:t> SISTEMA SMES: </a:t>
            </a:r>
          </a:p>
        </p:txBody>
      </p:sp>
      <p:sp>
        <p:nvSpPr>
          <p:cNvPr id="19" name="Rectángulo 18">
            <a:extLst>
              <a:ext uri="{FF2B5EF4-FFF2-40B4-BE49-F238E27FC236}">
                <a16:creationId xmlns:a16="http://schemas.microsoft.com/office/drawing/2014/main" xmlns="" id="{CA94714D-325B-405D-B57C-9846F1574B38}"/>
              </a:ext>
            </a:extLst>
          </p:cNvPr>
          <p:cNvSpPr/>
          <p:nvPr/>
        </p:nvSpPr>
        <p:spPr>
          <a:xfrm>
            <a:off x="383493" y="1424350"/>
            <a:ext cx="5784725" cy="369332"/>
          </a:xfrm>
          <a:prstGeom prst="rect">
            <a:avLst/>
          </a:prstGeom>
        </p:spPr>
        <p:txBody>
          <a:bodyPr wrap="none">
            <a:spAutoFit/>
          </a:bodyPr>
          <a:lstStyle/>
          <a:p>
            <a:pPr marL="342900" indent="-342900">
              <a:buFont typeface="Arial" panose="020B0604020202020204" pitchFamily="34" charset="0"/>
              <a:buChar char="•"/>
            </a:pPr>
            <a:r>
              <a:rPr lang="es-ES" dirty="0"/>
              <a:t>Vemos como es el efecto ante pequeñas perturbaciones</a:t>
            </a:r>
          </a:p>
        </p:txBody>
      </p:sp>
      <p:pic>
        <p:nvPicPr>
          <p:cNvPr id="2" name="Imagen 1">
            <a:extLst>
              <a:ext uri="{FF2B5EF4-FFF2-40B4-BE49-F238E27FC236}">
                <a16:creationId xmlns:a16="http://schemas.microsoft.com/office/drawing/2014/main" xmlns="" id="{8D89131E-3017-444F-8F1D-4B3F6D52E765}"/>
              </a:ext>
            </a:extLst>
          </p:cNvPr>
          <p:cNvPicPr>
            <a:picLocks noChangeAspect="1"/>
          </p:cNvPicPr>
          <p:nvPr/>
        </p:nvPicPr>
        <p:blipFill rotWithShape="1">
          <a:blip r:embed="rId2"/>
          <a:srcRect l="7475" t="-27" r="8264" b="49721"/>
          <a:stretch/>
        </p:blipFill>
        <p:spPr>
          <a:xfrm>
            <a:off x="809640" y="2622568"/>
            <a:ext cx="7704856" cy="1471541"/>
          </a:xfrm>
          <a:prstGeom prst="rect">
            <a:avLst/>
          </a:prstGeom>
        </p:spPr>
      </p:pic>
      <p:pic>
        <p:nvPicPr>
          <p:cNvPr id="16" name="Imagen 15">
            <a:extLst>
              <a:ext uri="{FF2B5EF4-FFF2-40B4-BE49-F238E27FC236}">
                <a16:creationId xmlns:a16="http://schemas.microsoft.com/office/drawing/2014/main" xmlns="" id="{47438818-2903-4394-8D1B-600DF2E07C87}"/>
              </a:ext>
            </a:extLst>
          </p:cNvPr>
          <p:cNvPicPr>
            <a:picLocks noChangeAspect="1"/>
          </p:cNvPicPr>
          <p:nvPr/>
        </p:nvPicPr>
        <p:blipFill rotWithShape="1">
          <a:blip r:embed="rId2"/>
          <a:srcRect l="7475" t="57507" r="8264"/>
          <a:stretch/>
        </p:blipFill>
        <p:spPr>
          <a:xfrm>
            <a:off x="809640" y="4725144"/>
            <a:ext cx="7704856" cy="1243014"/>
          </a:xfrm>
          <a:prstGeom prst="rect">
            <a:avLst/>
          </a:prstGeom>
        </p:spPr>
      </p:pic>
      <p:cxnSp>
        <p:nvCxnSpPr>
          <p:cNvPr id="11" name="Conector recto de flecha 10">
            <a:extLst>
              <a:ext uri="{FF2B5EF4-FFF2-40B4-BE49-F238E27FC236}">
                <a16:creationId xmlns:a16="http://schemas.microsoft.com/office/drawing/2014/main" xmlns="" id="{31B3C2AD-CBE9-4479-8DAD-ECBDC8A45401}"/>
              </a:ext>
            </a:extLst>
          </p:cNvPr>
          <p:cNvCxnSpPr>
            <a:cxnSpLocks/>
          </p:cNvCxnSpPr>
          <p:nvPr/>
        </p:nvCxnSpPr>
        <p:spPr>
          <a:xfrm flipH="1" flipV="1">
            <a:off x="6588224" y="3904027"/>
            <a:ext cx="354584" cy="579047"/>
          </a:xfrm>
          <a:prstGeom prst="straightConnector1">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xmlns="" id="{DA2E7444-1AC4-4958-B074-9E79188D9553}"/>
              </a:ext>
            </a:extLst>
          </p:cNvPr>
          <p:cNvCxnSpPr>
            <a:cxnSpLocks/>
          </p:cNvCxnSpPr>
          <p:nvPr/>
        </p:nvCxnSpPr>
        <p:spPr>
          <a:xfrm flipH="1" flipV="1">
            <a:off x="6513885" y="5850607"/>
            <a:ext cx="354584" cy="579047"/>
          </a:xfrm>
          <a:prstGeom prst="straightConnector1">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2" name="Imagen 11">
            <a:extLst>
              <a:ext uri="{FF2B5EF4-FFF2-40B4-BE49-F238E27FC236}">
                <a16:creationId xmlns:a16="http://schemas.microsoft.com/office/drawing/2014/main" xmlns="" id="{19BDFA0A-202A-4151-9268-6163CE7ED38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6235"/>
          <a:stretch/>
        </p:blipFill>
        <p:spPr>
          <a:xfrm>
            <a:off x="7596336" y="45210"/>
            <a:ext cx="1477585" cy="650383"/>
          </a:xfrm>
          <a:prstGeom prst="rect">
            <a:avLst/>
          </a:prstGeom>
        </p:spPr>
      </p:pic>
    </p:spTree>
    <p:extLst>
      <p:ext uri="{BB962C8B-B14F-4D97-AF65-F5344CB8AC3E}">
        <p14:creationId xmlns:p14="http://schemas.microsoft.com/office/powerpoint/2010/main" val="3358761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999"/>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999"/>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740521"/>
            <a:ext cx="8784976" cy="584775"/>
          </a:xfrm>
          <a:prstGeom prst="rect">
            <a:avLst/>
          </a:prstGeom>
          <a:noFill/>
        </p:spPr>
        <p:txBody>
          <a:bodyPr wrap="square" rtlCol="0">
            <a:spAutoFit/>
          </a:bodyPr>
          <a:lstStyle/>
          <a:p>
            <a:r>
              <a:rPr lang="es-ES" sz="3200" b="1" dirty="0"/>
              <a:t>7. Estudio de Compatibilidad Electromagnética</a:t>
            </a:r>
          </a:p>
        </p:txBody>
      </p:sp>
      <p:pic>
        <p:nvPicPr>
          <p:cNvPr id="7170" name="Picture 2" descr="C:\Users\Tecnica2\Desktop\Compatibilidad_electromagnetic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2636912"/>
            <a:ext cx="3366594" cy="1979879"/>
          </a:xfrm>
          <a:prstGeom prst="rect">
            <a:avLst/>
          </a:prstGeom>
          <a:noFill/>
          <a:extLst>
            <a:ext uri="{909E8E84-426E-40DD-AFC4-6F175D3DCCD1}">
              <a14:hiddenFill xmlns:a14="http://schemas.microsoft.com/office/drawing/2010/main">
                <a:solidFill>
                  <a:srgbClr val="FFFFFF"/>
                </a:solidFill>
              </a14:hiddenFill>
            </a:ext>
          </a:extLst>
        </p:spPr>
      </p:pic>
      <p:sp>
        <p:nvSpPr>
          <p:cNvPr id="5" name="4 CuadroTexto"/>
          <p:cNvSpPr txBox="1"/>
          <p:nvPr/>
        </p:nvSpPr>
        <p:spPr>
          <a:xfrm>
            <a:off x="755576" y="2195690"/>
            <a:ext cx="4176464" cy="3139321"/>
          </a:xfrm>
          <a:prstGeom prst="rect">
            <a:avLst/>
          </a:prstGeom>
          <a:noFill/>
        </p:spPr>
        <p:txBody>
          <a:bodyPr wrap="square" rtlCol="0">
            <a:spAutoFit/>
          </a:bodyPr>
          <a:lstStyle/>
          <a:p>
            <a:pPr marL="285750" indent="-285750" algn="just">
              <a:buFont typeface="Arial" pitchFamily="34" charset="0"/>
              <a:buChar char="•"/>
            </a:pPr>
            <a:r>
              <a:rPr lang="es-ES" dirty="0"/>
              <a:t>Conducidas</a:t>
            </a:r>
          </a:p>
          <a:p>
            <a:pPr marL="742950" lvl="1" indent="-285750" algn="just">
              <a:buFont typeface="Arial" pitchFamily="34" charset="0"/>
              <a:buChar char="•"/>
            </a:pPr>
            <a:r>
              <a:rPr lang="es-ES" dirty="0"/>
              <a:t>Debidas a conexión de un elemento no lineal a la red.</a:t>
            </a:r>
          </a:p>
          <a:p>
            <a:pPr marL="742950" lvl="1" indent="-285750" algn="just">
              <a:buFont typeface="Arial" pitchFamily="34" charset="0"/>
              <a:buChar char="•"/>
            </a:pPr>
            <a:endParaRPr lang="es-ES" dirty="0"/>
          </a:p>
          <a:p>
            <a:pPr marL="285750" indent="-285750" algn="just">
              <a:buFont typeface="Arial" pitchFamily="34" charset="0"/>
              <a:buChar char="•"/>
            </a:pPr>
            <a:r>
              <a:rPr lang="es-ES" dirty="0"/>
              <a:t>Radiadas</a:t>
            </a:r>
          </a:p>
          <a:p>
            <a:pPr marL="742950" lvl="1" indent="-285750" algn="just">
              <a:buFont typeface="Arial" pitchFamily="34" charset="0"/>
              <a:buChar char="•"/>
            </a:pPr>
            <a:r>
              <a:rPr lang="es-ES" dirty="0"/>
              <a:t>Debidas a campos magnéticos de la bobina.</a:t>
            </a:r>
          </a:p>
          <a:p>
            <a:pPr marL="742950" lvl="1" indent="-285750" algn="just">
              <a:buFont typeface="Arial" pitchFamily="34" charset="0"/>
              <a:buChar char="•"/>
            </a:pPr>
            <a:r>
              <a:rPr lang="es-ES" dirty="0"/>
              <a:t>Conmutación de alta frecuencia, 5 kHz, poca influencia.</a:t>
            </a:r>
          </a:p>
          <a:p>
            <a:pPr marL="742950" lvl="1" indent="-285750" algn="just">
              <a:buFont typeface="Arial" pitchFamily="34" charset="0"/>
              <a:buChar char="•"/>
            </a:pPr>
            <a:r>
              <a:rPr lang="es-ES" dirty="0"/>
              <a:t>Bobina se encuentra apantallada</a:t>
            </a:r>
          </a:p>
          <a:p>
            <a:pPr lvl="1"/>
            <a:endParaRPr lang="es-ES" dirty="0"/>
          </a:p>
        </p:txBody>
      </p:sp>
      <p:sp>
        <p:nvSpPr>
          <p:cNvPr id="7" name="Rectángulo 6">
            <a:extLst>
              <a:ext uri="{FF2B5EF4-FFF2-40B4-BE49-F238E27FC236}">
                <a16:creationId xmlns:a16="http://schemas.microsoft.com/office/drawing/2014/main" xmlns="" id="{DE067EF4-4DFE-4D81-B638-45A0808386F6}"/>
              </a:ext>
            </a:extLst>
          </p:cNvPr>
          <p:cNvSpPr/>
          <p:nvPr/>
        </p:nvSpPr>
        <p:spPr>
          <a:xfrm>
            <a:off x="1619672" y="5294894"/>
            <a:ext cx="5904656" cy="646331"/>
          </a:xfrm>
          <a:prstGeom prst="rect">
            <a:avLst/>
          </a:prstGeom>
        </p:spPr>
        <p:txBody>
          <a:bodyPr wrap="square">
            <a:spAutoFit/>
          </a:bodyPr>
          <a:lstStyle/>
          <a:p>
            <a:r>
              <a:rPr lang="es-ES" dirty="0"/>
              <a:t>Se ha llevado a cabo un desarrollo de Fourier para comprobar el la inyección de armónicos en la red.</a:t>
            </a:r>
          </a:p>
        </p:txBody>
      </p:sp>
      <p:sp>
        <p:nvSpPr>
          <p:cNvPr id="2" name="1 Rectángulo"/>
          <p:cNvSpPr/>
          <p:nvPr/>
        </p:nvSpPr>
        <p:spPr>
          <a:xfrm>
            <a:off x="971600" y="1588150"/>
            <a:ext cx="7200800" cy="369332"/>
          </a:xfrm>
          <a:prstGeom prst="rect">
            <a:avLst/>
          </a:prstGeom>
        </p:spPr>
        <p:txBody>
          <a:bodyPr wrap="square">
            <a:spAutoFit/>
          </a:bodyPr>
          <a:lstStyle/>
          <a:p>
            <a:r>
              <a:rPr lang="es-ES" b="1" dirty="0"/>
              <a:t>7.1 Estudio de los tipos de perturbación por medio de transmisión:</a:t>
            </a:r>
          </a:p>
        </p:txBody>
      </p:sp>
      <p:pic>
        <p:nvPicPr>
          <p:cNvPr id="8" name="Imagen 7">
            <a:extLst>
              <a:ext uri="{FF2B5EF4-FFF2-40B4-BE49-F238E27FC236}">
                <a16:creationId xmlns:a16="http://schemas.microsoft.com/office/drawing/2014/main" xmlns="" id="{8304339A-53A9-495B-B306-DDD9AE05828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6235"/>
          <a:stretch/>
        </p:blipFill>
        <p:spPr>
          <a:xfrm>
            <a:off x="7596336" y="45210"/>
            <a:ext cx="1477585" cy="650383"/>
          </a:xfrm>
          <a:prstGeom prst="rect">
            <a:avLst/>
          </a:prstGeom>
        </p:spPr>
      </p:pic>
    </p:spTree>
    <p:extLst>
      <p:ext uri="{BB962C8B-B14F-4D97-AF65-F5344CB8AC3E}">
        <p14:creationId xmlns:p14="http://schemas.microsoft.com/office/powerpoint/2010/main" val="1605436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685688"/>
            <a:ext cx="8784976" cy="584775"/>
          </a:xfrm>
          <a:prstGeom prst="rect">
            <a:avLst/>
          </a:prstGeom>
          <a:noFill/>
        </p:spPr>
        <p:txBody>
          <a:bodyPr wrap="square" rtlCol="0">
            <a:spAutoFit/>
          </a:bodyPr>
          <a:lstStyle/>
          <a:p>
            <a:r>
              <a:rPr lang="es-ES" sz="3200" b="1" dirty="0"/>
              <a:t>7. Estudio de Compatibilidad Electromagnética</a:t>
            </a:r>
          </a:p>
        </p:txBody>
      </p:sp>
      <p:sp>
        <p:nvSpPr>
          <p:cNvPr id="7" name="Rectángulo 6">
            <a:extLst>
              <a:ext uri="{FF2B5EF4-FFF2-40B4-BE49-F238E27FC236}">
                <a16:creationId xmlns:a16="http://schemas.microsoft.com/office/drawing/2014/main" xmlns="" id="{DE067EF4-4DFE-4D81-B638-45A0808386F6}"/>
              </a:ext>
            </a:extLst>
          </p:cNvPr>
          <p:cNvSpPr/>
          <p:nvPr/>
        </p:nvSpPr>
        <p:spPr>
          <a:xfrm>
            <a:off x="1668901" y="1313833"/>
            <a:ext cx="5904656" cy="646331"/>
          </a:xfrm>
          <a:prstGeom prst="rect">
            <a:avLst/>
          </a:prstGeom>
        </p:spPr>
        <p:txBody>
          <a:bodyPr wrap="square">
            <a:spAutoFit/>
          </a:bodyPr>
          <a:lstStyle/>
          <a:p>
            <a:pPr algn="ctr"/>
            <a:r>
              <a:rPr lang="es-ES" dirty="0"/>
              <a:t>Se ha llevado a cabo un desarrollo de Fourier para comprobar el la inyección de armónicos en la red.</a:t>
            </a:r>
          </a:p>
        </p:txBody>
      </p:sp>
      <p:sp>
        <p:nvSpPr>
          <p:cNvPr id="6" name="Rectángulo 5">
            <a:extLst>
              <a:ext uri="{FF2B5EF4-FFF2-40B4-BE49-F238E27FC236}">
                <a16:creationId xmlns:a16="http://schemas.microsoft.com/office/drawing/2014/main" xmlns="" id="{FBD3623A-E8EC-41DD-8A7F-1D23F19F12BB}"/>
              </a:ext>
            </a:extLst>
          </p:cNvPr>
          <p:cNvSpPr/>
          <p:nvPr/>
        </p:nvSpPr>
        <p:spPr>
          <a:xfrm>
            <a:off x="575556" y="5802980"/>
            <a:ext cx="8136904" cy="369332"/>
          </a:xfrm>
          <a:prstGeom prst="rect">
            <a:avLst/>
          </a:prstGeom>
          <a:ln w="12700">
            <a:solidFill>
              <a:schemeClr val="tx1"/>
            </a:solidFill>
          </a:ln>
        </p:spPr>
        <p:txBody>
          <a:bodyPr wrap="square">
            <a:spAutoFit/>
          </a:bodyPr>
          <a:lstStyle/>
          <a:p>
            <a:pPr algn="ctr"/>
            <a:r>
              <a:rPr lang="es-ES" dirty="0"/>
              <a:t>Cumple con el Informe Técnico de la Comisión Electrotécnica Internacional </a:t>
            </a:r>
            <a:r>
              <a:rPr lang="es-ES" b="1" dirty="0"/>
              <a:t>6100</a:t>
            </a:r>
            <a:r>
              <a:rPr lang="es-ES" dirty="0"/>
              <a:t>.</a:t>
            </a:r>
          </a:p>
        </p:txBody>
      </p:sp>
      <p:pic>
        <p:nvPicPr>
          <p:cNvPr id="3" name="Imagen 2" descr="Imagen que contiene mapa, texto&#10;&#10;Descripción generada con confianza muy alta">
            <a:extLst>
              <a:ext uri="{FF2B5EF4-FFF2-40B4-BE49-F238E27FC236}">
                <a16:creationId xmlns:a16="http://schemas.microsoft.com/office/drawing/2014/main" xmlns="" id="{3AF36DC1-0D7D-41BE-BDB9-32D82FB8E833}"/>
              </a:ext>
            </a:extLst>
          </p:cNvPr>
          <p:cNvPicPr>
            <a:picLocks noChangeAspect="1"/>
          </p:cNvPicPr>
          <p:nvPr/>
        </p:nvPicPr>
        <p:blipFill rotWithShape="1">
          <a:blip r:embed="rId2">
            <a:extLst>
              <a:ext uri="{28A0092B-C50C-407E-A947-70E740481C1C}">
                <a14:useLocalDpi xmlns:a14="http://schemas.microsoft.com/office/drawing/2010/main" val="0"/>
              </a:ext>
            </a:extLst>
          </a:blip>
          <a:srcRect l="1" r="534" b="51370"/>
          <a:stretch/>
        </p:blipFill>
        <p:spPr>
          <a:xfrm>
            <a:off x="207269" y="2415583"/>
            <a:ext cx="8729459" cy="2808312"/>
          </a:xfrm>
          <a:prstGeom prst="rect">
            <a:avLst/>
          </a:prstGeom>
        </p:spPr>
      </p:pic>
      <p:sp>
        <p:nvSpPr>
          <p:cNvPr id="9" name="Rectángulo 8">
            <a:extLst>
              <a:ext uri="{FF2B5EF4-FFF2-40B4-BE49-F238E27FC236}">
                <a16:creationId xmlns:a16="http://schemas.microsoft.com/office/drawing/2014/main" xmlns="" id="{5A000CEB-5D94-405F-AA09-94BACA15E955}"/>
              </a:ext>
            </a:extLst>
          </p:cNvPr>
          <p:cNvSpPr/>
          <p:nvPr/>
        </p:nvSpPr>
        <p:spPr>
          <a:xfrm>
            <a:off x="207270" y="1975145"/>
            <a:ext cx="5472608" cy="369332"/>
          </a:xfrm>
          <a:prstGeom prst="rect">
            <a:avLst/>
          </a:prstGeom>
        </p:spPr>
        <p:txBody>
          <a:bodyPr wrap="square">
            <a:spAutoFit/>
          </a:bodyPr>
          <a:lstStyle/>
          <a:p>
            <a:pPr marL="285750" indent="-285750">
              <a:buFont typeface="Wingdings" panose="05000000000000000000" pitchFamily="2" charset="2"/>
              <a:buChar char="Ø"/>
            </a:pPr>
            <a:r>
              <a:rPr lang="es-ES" b="1" dirty="0">
                <a:solidFill>
                  <a:srgbClr val="FF0000"/>
                </a:solidFill>
              </a:rPr>
              <a:t>FFT de la CORRIENTE INYECTADA EN LA RED: </a:t>
            </a:r>
          </a:p>
        </p:txBody>
      </p:sp>
      <p:cxnSp>
        <p:nvCxnSpPr>
          <p:cNvPr id="10" name="Conector recto de flecha 9">
            <a:extLst>
              <a:ext uri="{FF2B5EF4-FFF2-40B4-BE49-F238E27FC236}">
                <a16:creationId xmlns:a16="http://schemas.microsoft.com/office/drawing/2014/main" xmlns="" id="{22B16C2A-3DE8-406F-8DB6-946B4059CCD8}"/>
              </a:ext>
            </a:extLst>
          </p:cNvPr>
          <p:cNvCxnSpPr>
            <a:cxnSpLocks/>
          </p:cNvCxnSpPr>
          <p:nvPr/>
        </p:nvCxnSpPr>
        <p:spPr>
          <a:xfrm flipH="1" flipV="1">
            <a:off x="1668901" y="2996952"/>
            <a:ext cx="487494" cy="116336"/>
          </a:xfrm>
          <a:prstGeom prst="straightConnector1">
            <a:avLst/>
          </a:prstGeom>
          <a:ln w="571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Rectángulo 10">
            <a:extLst>
              <a:ext uri="{FF2B5EF4-FFF2-40B4-BE49-F238E27FC236}">
                <a16:creationId xmlns:a16="http://schemas.microsoft.com/office/drawing/2014/main" xmlns="" id="{C9A6430D-76AD-46A2-8BFA-1B554591DC7D}"/>
              </a:ext>
            </a:extLst>
          </p:cNvPr>
          <p:cNvSpPr/>
          <p:nvPr/>
        </p:nvSpPr>
        <p:spPr>
          <a:xfrm>
            <a:off x="2195736" y="2889869"/>
            <a:ext cx="2880320" cy="307777"/>
          </a:xfrm>
          <a:prstGeom prst="rect">
            <a:avLst/>
          </a:prstGeom>
          <a:ln>
            <a:noFill/>
          </a:ln>
        </p:spPr>
        <p:txBody>
          <a:bodyPr wrap="square">
            <a:spAutoFit/>
          </a:bodyPr>
          <a:lstStyle/>
          <a:p>
            <a:r>
              <a:rPr lang="es-ES" sz="1400" i="1" dirty="0">
                <a:solidFill>
                  <a:srgbClr val="0070C0"/>
                </a:solidFill>
              </a:rPr>
              <a:t>Corriente Fundamental (50Hz)</a:t>
            </a:r>
            <a:endParaRPr lang="es-ES" i="1" dirty="0">
              <a:solidFill>
                <a:srgbClr val="0070C0"/>
              </a:solidFill>
            </a:endParaRPr>
          </a:p>
        </p:txBody>
      </p:sp>
      <p:sp>
        <p:nvSpPr>
          <p:cNvPr id="12" name="Rectángulo 11">
            <a:extLst>
              <a:ext uri="{FF2B5EF4-FFF2-40B4-BE49-F238E27FC236}">
                <a16:creationId xmlns:a16="http://schemas.microsoft.com/office/drawing/2014/main" xmlns="" id="{79D31831-932D-4845-B9E4-E2D5B51A667A}"/>
              </a:ext>
            </a:extLst>
          </p:cNvPr>
          <p:cNvSpPr/>
          <p:nvPr/>
        </p:nvSpPr>
        <p:spPr>
          <a:xfrm>
            <a:off x="3214967" y="3451666"/>
            <a:ext cx="1800200" cy="307777"/>
          </a:xfrm>
          <a:prstGeom prst="rect">
            <a:avLst/>
          </a:prstGeom>
          <a:ln>
            <a:noFill/>
          </a:ln>
        </p:spPr>
        <p:txBody>
          <a:bodyPr wrap="square">
            <a:spAutoFit/>
          </a:bodyPr>
          <a:lstStyle/>
          <a:p>
            <a:r>
              <a:rPr lang="es-ES" sz="1400" i="1" dirty="0">
                <a:solidFill>
                  <a:srgbClr val="00B050"/>
                </a:solidFill>
              </a:rPr>
              <a:t>1º Armónico (150Hz)</a:t>
            </a:r>
            <a:endParaRPr lang="es-ES" i="1" dirty="0">
              <a:solidFill>
                <a:srgbClr val="00B050"/>
              </a:solidFill>
            </a:endParaRPr>
          </a:p>
        </p:txBody>
      </p:sp>
      <p:cxnSp>
        <p:nvCxnSpPr>
          <p:cNvPr id="13" name="Conector recto de flecha 12">
            <a:extLst>
              <a:ext uri="{FF2B5EF4-FFF2-40B4-BE49-F238E27FC236}">
                <a16:creationId xmlns:a16="http://schemas.microsoft.com/office/drawing/2014/main" xmlns="" id="{8E444CE1-032A-47EE-9399-32B278368DC0}"/>
              </a:ext>
            </a:extLst>
          </p:cNvPr>
          <p:cNvCxnSpPr>
            <a:cxnSpLocks/>
          </p:cNvCxnSpPr>
          <p:nvPr/>
        </p:nvCxnSpPr>
        <p:spPr>
          <a:xfrm flipH="1">
            <a:off x="2856629" y="3758484"/>
            <a:ext cx="478410" cy="1115356"/>
          </a:xfrm>
          <a:prstGeom prst="straightConnector1">
            <a:avLst/>
          </a:pr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Rectángulo 13">
            <a:extLst>
              <a:ext uri="{FF2B5EF4-FFF2-40B4-BE49-F238E27FC236}">
                <a16:creationId xmlns:a16="http://schemas.microsoft.com/office/drawing/2014/main" xmlns="" id="{5D559E7C-27F0-4166-95D6-FA74484C76F6}"/>
              </a:ext>
            </a:extLst>
          </p:cNvPr>
          <p:cNvSpPr/>
          <p:nvPr/>
        </p:nvSpPr>
        <p:spPr>
          <a:xfrm>
            <a:off x="4571998" y="3856036"/>
            <a:ext cx="1800200" cy="307777"/>
          </a:xfrm>
          <a:prstGeom prst="rect">
            <a:avLst/>
          </a:prstGeom>
          <a:ln>
            <a:noFill/>
          </a:ln>
        </p:spPr>
        <p:txBody>
          <a:bodyPr wrap="square">
            <a:spAutoFit/>
          </a:bodyPr>
          <a:lstStyle/>
          <a:p>
            <a:r>
              <a:rPr lang="es-ES" sz="1400" i="1" dirty="0">
                <a:solidFill>
                  <a:schemeClr val="accent6">
                    <a:lumMod val="75000"/>
                  </a:schemeClr>
                </a:solidFill>
              </a:rPr>
              <a:t>2º Armónico (300Hz)</a:t>
            </a:r>
            <a:endParaRPr lang="es-ES" i="1" dirty="0">
              <a:solidFill>
                <a:schemeClr val="accent6">
                  <a:lumMod val="75000"/>
                </a:schemeClr>
              </a:solidFill>
            </a:endParaRPr>
          </a:p>
        </p:txBody>
      </p:sp>
      <p:cxnSp>
        <p:nvCxnSpPr>
          <p:cNvPr id="15" name="Conector recto de flecha 14">
            <a:extLst>
              <a:ext uri="{FF2B5EF4-FFF2-40B4-BE49-F238E27FC236}">
                <a16:creationId xmlns:a16="http://schemas.microsoft.com/office/drawing/2014/main" xmlns="" id="{18093FE7-BD1C-41E3-99D7-133C5AA658C6}"/>
              </a:ext>
            </a:extLst>
          </p:cNvPr>
          <p:cNvCxnSpPr>
            <a:cxnSpLocks/>
          </p:cNvCxnSpPr>
          <p:nvPr/>
        </p:nvCxnSpPr>
        <p:spPr>
          <a:xfrm flipH="1">
            <a:off x="4201247" y="4114935"/>
            <a:ext cx="538330" cy="745752"/>
          </a:xfrm>
          <a:prstGeom prst="straightConnector1">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xmlns="" id="{BE6CF564-4DC3-4621-B632-468DBAAFFA77}"/>
              </a:ext>
            </a:extLst>
          </p:cNvPr>
          <p:cNvCxnSpPr>
            <a:cxnSpLocks/>
          </p:cNvCxnSpPr>
          <p:nvPr/>
        </p:nvCxnSpPr>
        <p:spPr>
          <a:xfrm flipH="1">
            <a:off x="5364086" y="4576486"/>
            <a:ext cx="216024" cy="322691"/>
          </a:xfrm>
          <a:prstGeom prst="straightConnector1">
            <a:avLst/>
          </a:prstGeom>
          <a:ln w="57150">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6" name="Imagen 15">
            <a:extLst>
              <a:ext uri="{FF2B5EF4-FFF2-40B4-BE49-F238E27FC236}">
                <a16:creationId xmlns:a16="http://schemas.microsoft.com/office/drawing/2014/main" xmlns="" id="{B2363BAF-F85A-44E1-8D4E-6D85514C8D1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6235"/>
          <a:stretch/>
        </p:blipFill>
        <p:spPr>
          <a:xfrm>
            <a:off x="7596336" y="45210"/>
            <a:ext cx="1477585" cy="650383"/>
          </a:xfrm>
          <a:prstGeom prst="rect">
            <a:avLst/>
          </a:prstGeom>
        </p:spPr>
      </p:pic>
      <p:cxnSp>
        <p:nvCxnSpPr>
          <p:cNvPr id="17" name="Conector recto de flecha 16">
            <a:extLst>
              <a:ext uri="{FF2B5EF4-FFF2-40B4-BE49-F238E27FC236}">
                <a16:creationId xmlns:a16="http://schemas.microsoft.com/office/drawing/2014/main" xmlns="" id="{7EE2B48C-DB34-4683-BB57-359340ADF820}"/>
              </a:ext>
            </a:extLst>
          </p:cNvPr>
          <p:cNvCxnSpPr>
            <a:cxnSpLocks/>
          </p:cNvCxnSpPr>
          <p:nvPr/>
        </p:nvCxnSpPr>
        <p:spPr>
          <a:xfrm>
            <a:off x="1547664" y="3010880"/>
            <a:ext cx="0" cy="2093380"/>
          </a:xfrm>
          <a:prstGeom prst="straightConnector1">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xmlns="" id="{B07A9262-1C14-4C8F-8321-77E8E3C1594F}"/>
              </a:ext>
            </a:extLst>
          </p:cNvPr>
          <p:cNvCxnSpPr>
            <a:cxnSpLocks/>
          </p:cNvCxnSpPr>
          <p:nvPr/>
        </p:nvCxnSpPr>
        <p:spPr>
          <a:xfrm>
            <a:off x="4115067" y="4950371"/>
            <a:ext cx="0" cy="153889"/>
          </a:xfrm>
          <a:prstGeom prst="straightConnector1">
            <a:avLst/>
          </a:prstGeom>
          <a:ln w="571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xmlns="" id="{9519C2F1-7249-41C4-8CDB-BE112C009942}"/>
              </a:ext>
            </a:extLst>
          </p:cNvPr>
          <p:cNvCxnSpPr>
            <a:cxnSpLocks/>
          </p:cNvCxnSpPr>
          <p:nvPr/>
        </p:nvCxnSpPr>
        <p:spPr>
          <a:xfrm>
            <a:off x="2843808" y="4900614"/>
            <a:ext cx="0" cy="203646"/>
          </a:xfrm>
          <a:prstGeom prst="straightConnector1">
            <a:avLst/>
          </a:prstGeom>
          <a:ln w="5715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xmlns="" id="{A1516AC4-F208-4366-B4B4-B78C9E2F5159}"/>
              </a:ext>
            </a:extLst>
          </p:cNvPr>
          <p:cNvCxnSpPr>
            <a:cxnSpLocks/>
          </p:cNvCxnSpPr>
          <p:nvPr/>
        </p:nvCxnSpPr>
        <p:spPr>
          <a:xfrm>
            <a:off x="5292080" y="5013176"/>
            <a:ext cx="0" cy="91084"/>
          </a:xfrm>
          <a:prstGeom prst="straightConnector1">
            <a:avLst/>
          </a:prstGeom>
          <a:ln w="57150">
            <a:solidFill>
              <a:srgbClr val="7030A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xmlns="" id="{52AE0E04-E597-4CC3-99D9-D510CFB3A3E6}"/>
              </a:ext>
            </a:extLst>
          </p:cNvPr>
          <p:cNvCxnSpPr>
            <a:cxnSpLocks/>
          </p:cNvCxnSpPr>
          <p:nvPr/>
        </p:nvCxnSpPr>
        <p:spPr>
          <a:xfrm>
            <a:off x="6012160" y="5013176"/>
            <a:ext cx="0" cy="91084"/>
          </a:xfrm>
          <a:prstGeom prst="straightConnector1">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Conector recto de flecha 23">
            <a:extLst>
              <a:ext uri="{FF2B5EF4-FFF2-40B4-BE49-F238E27FC236}">
                <a16:creationId xmlns:a16="http://schemas.microsoft.com/office/drawing/2014/main" xmlns="" id="{F80C1457-1AFD-489E-8D22-0FE3EB1EFA72}"/>
              </a:ext>
            </a:extLst>
          </p:cNvPr>
          <p:cNvCxnSpPr>
            <a:cxnSpLocks/>
          </p:cNvCxnSpPr>
          <p:nvPr/>
        </p:nvCxnSpPr>
        <p:spPr>
          <a:xfrm>
            <a:off x="6948264" y="5013176"/>
            <a:ext cx="0" cy="91084"/>
          </a:xfrm>
          <a:prstGeom prst="straightConnector1">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Conector recto 24">
            <a:extLst>
              <a:ext uri="{FF2B5EF4-FFF2-40B4-BE49-F238E27FC236}">
                <a16:creationId xmlns:a16="http://schemas.microsoft.com/office/drawing/2014/main" xmlns="" id="{51A1F500-138E-4583-AB5B-DA0FA53C8732}"/>
              </a:ext>
            </a:extLst>
          </p:cNvPr>
          <p:cNvCxnSpPr>
            <a:cxnSpLocks/>
          </p:cNvCxnSpPr>
          <p:nvPr/>
        </p:nvCxnSpPr>
        <p:spPr>
          <a:xfrm>
            <a:off x="575556" y="2707421"/>
            <a:ext cx="0" cy="24118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xmlns="" id="{3F041751-0704-488B-B9CE-015AC451B37C}"/>
              </a:ext>
            </a:extLst>
          </p:cNvPr>
          <p:cNvCxnSpPr>
            <a:cxnSpLocks/>
          </p:cNvCxnSpPr>
          <p:nvPr/>
        </p:nvCxnSpPr>
        <p:spPr>
          <a:xfrm>
            <a:off x="575556" y="5119241"/>
            <a:ext cx="824491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4424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999"/>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999"/>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999"/>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999"/>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999"/>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999"/>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999"/>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999"/>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999"/>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999"/>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999"/>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999"/>
                                          </p:stCondLst>
                                        </p:cTn>
                                        <p:tgtEl>
                                          <p:spTgt spid="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999"/>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3"/>
                                        </p:tgtEl>
                                      </p:cBhvr>
                                    </p:animEffect>
                                    <p:set>
                                      <p:cBhvr>
                                        <p:cTn id="35"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67544" y="217864"/>
            <a:ext cx="8784976" cy="584775"/>
          </a:xfrm>
          <a:prstGeom prst="rect">
            <a:avLst/>
          </a:prstGeom>
          <a:noFill/>
        </p:spPr>
        <p:txBody>
          <a:bodyPr wrap="square" rtlCol="0">
            <a:spAutoFit/>
          </a:bodyPr>
          <a:lstStyle/>
          <a:p>
            <a:r>
              <a:rPr lang="es-ES" sz="3200" b="1" dirty="0"/>
              <a:t>10. Viabilidad Económica  </a:t>
            </a:r>
          </a:p>
        </p:txBody>
      </p:sp>
      <p:sp>
        <p:nvSpPr>
          <p:cNvPr id="3" name="2 CuadroTexto"/>
          <p:cNvSpPr txBox="1"/>
          <p:nvPr/>
        </p:nvSpPr>
        <p:spPr>
          <a:xfrm>
            <a:off x="899592" y="853308"/>
            <a:ext cx="8784976" cy="461665"/>
          </a:xfrm>
          <a:prstGeom prst="rect">
            <a:avLst/>
          </a:prstGeom>
          <a:noFill/>
        </p:spPr>
        <p:txBody>
          <a:bodyPr wrap="square" rtlCol="0">
            <a:spAutoFit/>
          </a:bodyPr>
          <a:lstStyle/>
          <a:p>
            <a:r>
              <a:rPr lang="es-ES" sz="2400" dirty="0"/>
              <a:t>10.1 Análisis DAFO</a:t>
            </a:r>
          </a:p>
        </p:txBody>
      </p:sp>
      <p:pic>
        <p:nvPicPr>
          <p:cNvPr id="7" name="Imagen 6">
            <a:extLst>
              <a:ext uri="{FF2B5EF4-FFF2-40B4-BE49-F238E27FC236}">
                <a16:creationId xmlns:a16="http://schemas.microsoft.com/office/drawing/2014/main" xmlns="" id="{D0CFB725-2396-45AF-BCA1-933BADD65D95}"/>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880" b="89987" l="6805" r="89959">
                        <a14:foregroundMark x1="51286" y1="28838" x2="54772" y2="41389"/>
                        <a14:foregroundMark x1="59751" y1="62216" x2="52614" y2="77971"/>
                        <a14:foregroundMark x1="45062" y1="53271" x2="63983" y2="53138"/>
                        <a14:foregroundMark x1="64813" y1="53271" x2="67469" y2="52603"/>
                        <a14:foregroundMark x1="67054" y1="53805" x2="87054" y2="53138"/>
                        <a14:foregroundMark x1="67054" y1="52603" x2="87054" y2="52203"/>
                        <a14:foregroundMark x1="34108" y1="53004" x2="6805" y2="52737"/>
                        <a14:foregroundMark x1="26639" y1="53805" x2="6805" y2="53538"/>
                        <a14:foregroundMark x1="39004" y1="42590" x2="39004" y2="42590"/>
                        <a14:foregroundMark x1="43983" y1="48598" x2="36432" y2="31375"/>
                        <a14:foregroundMark x1="43817" y1="22296" x2="27718" y2="48732"/>
                        <a14:foregroundMark x1="29295" y1="58077" x2="43900" y2="80641"/>
                        <a14:foregroundMark x1="51784" y1="24833" x2="65643" y2="49399"/>
                        <a14:foregroundMark x1="61079" y1="48865" x2="48714" y2="51268"/>
                        <a14:foregroundMark x1="48714" y1="51268" x2="48548" y2="22029"/>
                        <a14:foregroundMark x1="48714" y1="21629" x2="65394" y2="42323"/>
                      </a14:backgroundRemoval>
                    </a14:imgEffect>
                  </a14:imgLayer>
                </a14:imgProps>
              </a:ext>
            </a:extLst>
          </a:blip>
          <a:srcRect l="6221" t="18080" r="12648" b="12602"/>
          <a:stretch/>
        </p:blipFill>
        <p:spPr>
          <a:xfrm>
            <a:off x="974765" y="2092916"/>
            <a:ext cx="7010618" cy="3723208"/>
          </a:xfrm>
          <a:prstGeom prst="rect">
            <a:avLst/>
          </a:prstGeom>
        </p:spPr>
      </p:pic>
      <p:sp>
        <p:nvSpPr>
          <p:cNvPr id="5" name="4 CuadroTexto"/>
          <p:cNvSpPr txBox="1"/>
          <p:nvPr/>
        </p:nvSpPr>
        <p:spPr>
          <a:xfrm>
            <a:off x="3717170" y="1333304"/>
            <a:ext cx="1872208" cy="400110"/>
          </a:xfrm>
          <a:prstGeom prst="rect">
            <a:avLst/>
          </a:prstGeom>
          <a:noFill/>
        </p:spPr>
        <p:txBody>
          <a:bodyPr wrap="square" rtlCol="0">
            <a:spAutoFit/>
          </a:bodyPr>
          <a:lstStyle/>
          <a:p>
            <a:r>
              <a:rPr lang="es-ES" sz="2000" b="1" dirty="0"/>
              <a:t>Análisis Interno</a:t>
            </a:r>
          </a:p>
        </p:txBody>
      </p:sp>
      <p:sp>
        <p:nvSpPr>
          <p:cNvPr id="6" name="5 CuadroTexto"/>
          <p:cNvSpPr txBox="1"/>
          <p:nvPr/>
        </p:nvSpPr>
        <p:spPr>
          <a:xfrm>
            <a:off x="3652790" y="6028053"/>
            <a:ext cx="1872208" cy="400110"/>
          </a:xfrm>
          <a:prstGeom prst="rect">
            <a:avLst/>
          </a:prstGeom>
          <a:noFill/>
        </p:spPr>
        <p:txBody>
          <a:bodyPr wrap="square" rtlCol="0">
            <a:spAutoFit/>
          </a:bodyPr>
          <a:lstStyle/>
          <a:p>
            <a:r>
              <a:rPr lang="es-ES" sz="2000" b="1" dirty="0"/>
              <a:t>Análisis Externo</a:t>
            </a:r>
          </a:p>
        </p:txBody>
      </p:sp>
      <p:sp>
        <p:nvSpPr>
          <p:cNvPr id="8" name="7 CuadroTexto"/>
          <p:cNvSpPr txBox="1"/>
          <p:nvPr/>
        </p:nvSpPr>
        <p:spPr>
          <a:xfrm>
            <a:off x="883628" y="1679610"/>
            <a:ext cx="2179779" cy="1323439"/>
          </a:xfrm>
          <a:prstGeom prst="rect">
            <a:avLst/>
          </a:prstGeom>
          <a:noFill/>
        </p:spPr>
        <p:txBody>
          <a:bodyPr wrap="square" rtlCol="0">
            <a:spAutoFit/>
          </a:bodyPr>
          <a:lstStyle/>
          <a:p>
            <a:pPr marL="342900" indent="-342900">
              <a:buFontTx/>
              <a:buChar char="-"/>
            </a:pPr>
            <a:r>
              <a:rPr lang="es-ES" sz="1600" dirty="0"/>
              <a:t>Coste elevado</a:t>
            </a:r>
          </a:p>
          <a:p>
            <a:pPr marL="342900" indent="-342900">
              <a:buFontTx/>
              <a:buChar char="-"/>
            </a:pPr>
            <a:r>
              <a:rPr lang="es-ES" sz="1600" dirty="0"/>
              <a:t>Dificultades técnicas</a:t>
            </a:r>
          </a:p>
          <a:p>
            <a:pPr marL="342900" indent="-342900">
              <a:buFontTx/>
              <a:buChar char="-"/>
            </a:pPr>
            <a:r>
              <a:rPr lang="es-ES" sz="1600" dirty="0"/>
              <a:t>Volumen y peso del dispositivo.</a:t>
            </a:r>
          </a:p>
        </p:txBody>
      </p:sp>
      <p:sp>
        <p:nvSpPr>
          <p:cNvPr id="9" name="8 CuadroTexto"/>
          <p:cNvSpPr txBox="1"/>
          <p:nvPr/>
        </p:nvSpPr>
        <p:spPr>
          <a:xfrm>
            <a:off x="5984349" y="5000516"/>
            <a:ext cx="3066323" cy="1631216"/>
          </a:xfrm>
          <a:prstGeom prst="rect">
            <a:avLst/>
          </a:prstGeom>
          <a:noFill/>
        </p:spPr>
        <p:txBody>
          <a:bodyPr wrap="square" rtlCol="0">
            <a:spAutoFit/>
          </a:bodyPr>
          <a:lstStyle/>
          <a:p>
            <a:pPr marL="342900" indent="-342900">
              <a:buFontTx/>
              <a:buChar char="-"/>
            </a:pPr>
            <a:r>
              <a:rPr lang="es-ES" sz="1600" dirty="0"/>
              <a:t>Apuesta por la superconductividad.</a:t>
            </a:r>
          </a:p>
          <a:p>
            <a:pPr marL="342900" indent="-342900">
              <a:buFontTx/>
              <a:buChar char="-"/>
            </a:pPr>
            <a:r>
              <a:rPr lang="es-ES" sz="1600" dirty="0"/>
              <a:t>Gran rendimiento</a:t>
            </a:r>
          </a:p>
          <a:p>
            <a:pPr marL="342900" indent="-342900">
              <a:buFontTx/>
              <a:buChar char="-"/>
            </a:pPr>
            <a:r>
              <a:rPr lang="es-ES" sz="1600" dirty="0"/>
              <a:t>Infinidad de cargas y descargas</a:t>
            </a:r>
          </a:p>
          <a:p>
            <a:pPr marL="342900" indent="-342900">
              <a:buFontTx/>
              <a:buChar char="-"/>
            </a:pPr>
            <a:r>
              <a:rPr lang="es-ES" sz="1600" dirty="0"/>
              <a:t>Tecnología innovadora (I+D).</a:t>
            </a:r>
          </a:p>
          <a:p>
            <a:pPr marL="342900" indent="-342900">
              <a:buFontTx/>
              <a:buChar char="-"/>
            </a:pPr>
            <a:endParaRPr lang="es-ES" sz="2000" b="1" dirty="0"/>
          </a:p>
        </p:txBody>
      </p:sp>
      <p:sp>
        <p:nvSpPr>
          <p:cNvPr id="10" name="9 CuadroTexto"/>
          <p:cNvSpPr txBox="1"/>
          <p:nvPr/>
        </p:nvSpPr>
        <p:spPr>
          <a:xfrm>
            <a:off x="770553" y="4795131"/>
            <a:ext cx="2806535" cy="2123658"/>
          </a:xfrm>
          <a:prstGeom prst="rect">
            <a:avLst/>
          </a:prstGeom>
          <a:noFill/>
        </p:spPr>
        <p:txBody>
          <a:bodyPr wrap="square" rtlCol="0">
            <a:spAutoFit/>
          </a:bodyPr>
          <a:lstStyle/>
          <a:p>
            <a:pPr marL="342900" indent="-342900">
              <a:buFontTx/>
              <a:buChar char="-"/>
            </a:pPr>
            <a:r>
              <a:rPr lang="es-ES" sz="1600" dirty="0"/>
              <a:t>Rechazo inicial de la tecnología</a:t>
            </a:r>
          </a:p>
          <a:p>
            <a:pPr marL="342900" indent="-342900">
              <a:buFontTx/>
              <a:buChar char="-"/>
            </a:pPr>
            <a:r>
              <a:rPr lang="es-ES" sz="1600" dirty="0"/>
              <a:t>Costes de refrigeración elevados</a:t>
            </a:r>
          </a:p>
          <a:p>
            <a:pPr marL="342900" indent="-342900">
              <a:buFontTx/>
              <a:buChar char="-"/>
            </a:pPr>
            <a:r>
              <a:rPr lang="es-ES" sz="1600" dirty="0"/>
              <a:t>Creciente aumento de la competencia.</a:t>
            </a:r>
          </a:p>
          <a:p>
            <a:endParaRPr lang="es-ES" sz="1600" dirty="0"/>
          </a:p>
          <a:p>
            <a:pPr marL="342900" indent="-342900">
              <a:buFontTx/>
              <a:buChar char="-"/>
            </a:pPr>
            <a:endParaRPr lang="es-ES" sz="2000" b="1" dirty="0"/>
          </a:p>
        </p:txBody>
      </p:sp>
      <p:sp>
        <p:nvSpPr>
          <p:cNvPr id="11" name="10 CuadroTexto"/>
          <p:cNvSpPr txBox="1"/>
          <p:nvPr/>
        </p:nvSpPr>
        <p:spPr>
          <a:xfrm>
            <a:off x="5902852" y="1533359"/>
            <a:ext cx="3059832" cy="1877437"/>
          </a:xfrm>
          <a:prstGeom prst="rect">
            <a:avLst/>
          </a:prstGeom>
          <a:noFill/>
        </p:spPr>
        <p:txBody>
          <a:bodyPr wrap="square" rtlCol="0">
            <a:spAutoFit/>
          </a:bodyPr>
          <a:lstStyle/>
          <a:p>
            <a:pPr marL="342900" indent="-342900">
              <a:buFontTx/>
              <a:buChar char="-"/>
            </a:pPr>
            <a:r>
              <a:rPr lang="es-ES" sz="1600" dirty="0"/>
              <a:t>Apuesta por las energías renovables.</a:t>
            </a:r>
          </a:p>
          <a:p>
            <a:pPr marL="342900" indent="-342900">
              <a:buFontTx/>
              <a:buChar char="-"/>
            </a:pPr>
            <a:r>
              <a:rPr lang="es-ES" sz="1600" dirty="0"/>
              <a:t>Lugar de consumo próximo al de generación.</a:t>
            </a:r>
          </a:p>
          <a:p>
            <a:pPr marL="342900" indent="-342900">
              <a:buFontTx/>
              <a:buChar char="-"/>
            </a:pPr>
            <a:r>
              <a:rPr lang="es-ES" sz="1600" dirty="0"/>
              <a:t>Carácter Modular: Facilidad de reparaciones o sustituciones.</a:t>
            </a:r>
          </a:p>
          <a:p>
            <a:pPr marL="342900" indent="-342900">
              <a:buFontTx/>
              <a:buChar char="-"/>
            </a:pPr>
            <a:endParaRPr lang="es-ES" sz="2000" b="1" dirty="0"/>
          </a:p>
        </p:txBody>
      </p:sp>
      <p:pic>
        <p:nvPicPr>
          <p:cNvPr id="12" name="Imagen 11">
            <a:extLst>
              <a:ext uri="{FF2B5EF4-FFF2-40B4-BE49-F238E27FC236}">
                <a16:creationId xmlns:a16="http://schemas.microsoft.com/office/drawing/2014/main" xmlns="" id="{89DDE2CD-9AB3-4A57-A8CC-70BC7D8C2B0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46235"/>
          <a:stretch/>
        </p:blipFill>
        <p:spPr>
          <a:xfrm>
            <a:off x="7596336" y="45210"/>
            <a:ext cx="1477585" cy="650383"/>
          </a:xfrm>
          <a:prstGeom prst="rect">
            <a:avLst/>
          </a:prstGeom>
        </p:spPr>
      </p:pic>
    </p:spTree>
    <p:extLst>
      <p:ext uri="{BB962C8B-B14F-4D97-AF65-F5344CB8AC3E}">
        <p14:creationId xmlns:p14="http://schemas.microsoft.com/office/powerpoint/2010/main" val="3082580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359700"/>
            <a:ext cx="2232248" cy="792088"/>
          </a:xfrm>
        </p:spPr>
        <p:txBody>
          <a:bodyPr>
            <a:normAutofit/>
          </a:bodyPr>
          <a:lstStyle/>
          <a:p>
            <a:r>
              <a:rPr lang="es-ES" b="1" dirty="0">
                <a:effectLst>
                  <a:outerShdw blurRad="38100" dist="38100" dir="2700000" algn="tl">
                    <a:srgbClr val="000000">
                      <a:alpha val="43137"/>
                    </a:srgbClr>
                  </a:outerShdw>
                </a:effectLst>
              </a:rPr>
              <a:t>ÍNDICE:</a:t>
            </a:r>
          </a:p>
        </p:txBody>
      </p:sp>
      <p:sp>
        <p:nvSpPr>
          <p:cNvPr id="4" name="3 CuadroTexto"/>
          <p:cNvSpPr txBox="1"/>
          <p:nvPr/>
        </p:nvSpPr>
        <p:spPr>
          <a:xfrm>
            <a:off x="611560" y="1268760"/>
            <a:ext cx="7848872" cy="4154984"/>
          </a:xfrm>
          <a:prstGeom prst="rect">
            <a:avLst/>
          </a:prstGeom>
          <a:noFill/>
        </p:spPr>
        <p:txBody>
          <a:bodyPr wrap="square" rtlCol="0">
            <a:spAutoFit/>
          </a:bodyPr>
          <a:lstStyle/>
          <a:p>
            <a:pPr marL="514350" indent="-514350">
              <a:buAutoNum type="arabicPeriod"/>
            </a:pPr>
            <a:r>
              <a:rPr lang="es-ES" sz="2400" b="1" dirty="0"/>
              <a:t>Descripción del proyecto</a:t>
            </a:r>
          </a:p>
          <a:p>
            <a:pPr marL="514350" indent="-514350">
              <a:buAutoNum type="arabicPeriod"/>
            </a:pPr>
            <a:r>
              <a:rPr lang="es-ES" sz="2400" b="1" dirty="0" smtClean="0"/>
              <a:t>Problemática a abordar</a:t>
            </a:r>
          </a:p>
          <a:p>
            <a:pPr marL="514350" indent="-514350">
              <a:buAutoNum type="arabicPeriod"/>
            </a:pPr>
            <a:r>
              <a:rPr lang="es-ES" sz="2400" b="1" dirty="0" smtClean="0"/>
              <a:t>Posibles soluciones </a:t>
            </a:r>
          </a:p>
          <a:p>
            <a:pPr marL="514350" indent="-514350">
              <a:buFontTx/>
              <a:buAutoNum type="arabicPeriod"/>
            </a:pPr>
            <a:r>
              <a:rPr lang="es-ES" sz="2400" b="1" dirty="0"/>
              <a:t>Introducción a tecnología Bluetooth </a:t>
            </a:r>
            <a:r>
              <a:rPr lang="es-ES" sz="2400" b="1" dirty="0" err="1"/>
              <a:t>low</a:t>
            </a:r>
            <a:r>
              <a:rPr lang="es-ES" sz="2400" b="1" dirty="0"/>
              <a:t> </a:t>
            </a:r>
            <a:r>
              <a:rPr lang="es-ES" sz="2400" b="1" dirty="0" err="1" smtClean="0"/>
              <a:t>energy</a:t>
            </a:r>
            <a:r>
              <a:rPr lang="es-ES" sz="2400" b="1" dirty="0" smtClean="0"/>
              <a:t> - BLE</a:t>
            </a:r>
            <a:endParaRPr lang="es-ES" sz="2400" b="1" dirty="0"/>
          </a:p>
          <a:p>
            <a:pPr marL="514350" indent="-514350">
              <a:buFontTx/>
              <a:buAutoNum type="arabicPeriod"/>
            </a:pPr>
            <a:r>
              <a:rPr lang="es-ES" sz="2400" b="1" dirty="0" err="1" smtClean="0"/>
              <a:t>Beacon</a:t>
            </a:r>
            <a:r>
              <a:rPr lang="es-ES" sz="2400" b="1" dirty="0" smtClean="0"/>
              <a:t> </a:t>
            </a:r>
            <a:r>
              <a:rPr lang="es-ES" sz="2400" b="1" dirty="0" err="1" smtClean="0"/>
              <a:t>Mode</a:t>
            </a:r>
            <a:endParaRPr lang="es-ES" sz="2400" b="1" dirty="0" smtClean="0"/>
          </a:p>
          <a:p>
            <a:pPr marL="514350" indent="-514350">
              <a:buFontTx/>
              <a:buAutoNum type="arabicPeriod"/>
            </a:pPr>
            <a:r>
              <a:rPr lang="es-ES" sz="2400" b="1" dirty="0" smtClean="0"/>
              <a:t>Diseño de hardware:  </a:t>
            </a:r>
            <a:r>
              <a:rPr lang="es-ES" sz="2400" b="1" dirty="0" err="1" smtClean="0"/>
              <a:t>PCBs</a:t>
            </a:r>
            <a:endParaRPr lang="es-ES" sz="2400" b="1" dirty="0" smtClean="0"/>
          </a:p>
          <a:p>
            <a:pPr marL="514350" indent="-514350">
              <a:buFontTx/>
              <a:buAutoNum type="arabicPeriod"/>
            </a:pPr>
            <a:r>
              <a:rPr lang="es-ES" sz="2400" b="1" dirty="0" smtClean="0"/>
              <a:t>Diseño de producto: Impresión 3d</a:t>
            </a:r>
          </a:p>
          <a:p>
            <a:pPr marL="514350" indent="-514350">
              <a:buAutoNum type="arabicPeriod"/>
            </a:pPr>
            <a:r>
              <a:rPr lang="es-ES" sz="2400" b="1" dirty="0" smtClean="0"/>
              <a:t>Diseño de Firmware: Algoritmos de posicionamiento.</a:t>
            </a:r>
          </a:p>
          <a:p>
            <a:pPr marL="514350" indent="-514350">
              <a:buAutoNum type="arabicPeriod"/>
            </a:pPr>
            <a:r>
              <a:rPr lang="es-ES" sz="2400" b="1" dirty="0" smtClean="0"/>
              <a:t>Acondicionamiento y ubicación de equipos</a:t>
            </a:r>
            <a:endParaRPr lang="es-ES" sz="2400" b="1" dirty="0"/>
          </a:p>
          <a:p>
            <a:pPr marL="514350" indent="-514350">
              <a:buAutoNum type="arabicPeriod"/>
            </a:pPr>
            <a:r>
              <a:rPr lang="es-ES" sz="2400" b="1" dirty="0" smtClean="0"/>
              <a:t>Software de visualización</a:t>
            </a:r>
            <a:endParaRPr lang="es-ES" sz="2400" b="1" dirty="0"/>
          </a:p>
          <a:p>
            <a:pPr marL="514350" indent="-514350">
              <a:buAutoNum type="arabicPeriod"/>
            </a:pPr>
            <a:r>
              <a:rPr lang="es-ES" sz="2400" b="1" dirty="0" smtClean="0"/>
              <a:t>Viabilidad </a:t>
            </a:r>
            <a:r>
              <a:rPr lang="es-ES" sz="2400" b="1" dirty="0"/>
              <a:t>Económica</a:t>
            </a:r>
          </a:p>
        </p:txBody>
      </p:sp>
      <p:sp>
        <p:nvSpPr>
          <p:cNvPr id="6" name="Rectángulo 2">
            <a:extLst>
              <a:ext uri="{FF2B5EF4-FFF2-40B4-BE49-F238E27FC236}">
                <a16:creationId xmlns:a16="http://schemas.microsoft.com/office/drawing/2014/main" xmlns="" id="{0BE0E366-9D0D-4467-8CDC-30CA2DD8D4DF}"/>
              </a:ext>
            </a:extLst>
          </p:cNvPr>
          <p:cNvSpPr/>
          <p:nvPr/>
        </p:nvSpPr>
        <p:spPr>
          <a:xfrm>
            <a:off x="7168379" y="129511"/>
            <a:ext cx="2016224" cy="369332"/>
          </a:xfrm>
          <a:prstGeom prst="rect">
            <a:avLst/>
          </a:prstGeom>
        </p:spPr>
        <p:txBody>
          <a:bodyPr wrap="square">
            <a:spAutoFit/>
          </a:bodyPr>
          <a:lstStyle/>
          <a:p>
            <a:r>
              <a:rPr lang="es-ES" dirty="0" smtClean="0"/>
              <a:t>Rubén Arce - 2021</a:t>
            </a:r>
            <a:endParaRPr lang="es-ES" dirty="0"/>
          </a:p>
        </p:txBody>
      </p:sp>
    </p:spTree>
    <p:extLst>
      <p:ext uri="{BB962C8B-B14F-4D97-AF65-F5344CB8AC3E}">
        <p14:creationId xmlns:p14="http://schemas.microsoft.com/office/powerpoint/2010/main" val="17603129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560691"/>
            <a:ext cx="8784976" cy="584775"/>
          </a:xfrm>
          <a:prstGeom prst="rect">
            <a:avLst/>
          </a:prstGeom>
          <a:noFill/>
        </p:spPr>
        <p:txBody>
          <a:bodyPr wrap="square" rtlCol="0">
            <a:spAutoFit/>
          </a:bodyPr>
          <a:lstStyle/>
          <a:p>
            <a:r>
              <a:rPr lang="es-ES" sz="3200" b="1" dirty="0"/>
              <a:t>10. Viabilidad Económica  </a:t>
            </a:r>
          </a:p>
        </p:txBody>
      </p:sp>
      <p:sp>
        <p:nvSpPr>
          <p:cNvPr id="3" name="2 CuadroTexto"/>
          <p:cNvSpPr txBox="1"/>
          <p:nvPr/>
        </p:nvSpPr>
        <p:spPr>
          <a:xfrm>
            <a:off x="899592" y="1145466"/>
            <a:ext cx="8784976" cy="461665"/>
          </a:xfrm>
          <a:prstGeom prst="rect">
            <a:avLst/>
          </a:prstGeom>
          <a:noFill/>
        </p:spPr>
        <p:txBody>
          <a:bodyPr wrap="square" rtlCol="0">
            <a:spAutoFit/>
          </a:bodyPr>
          <a:lstStyle/>
          <a:p>
            <a:r>
              <a:rPr lang="es-ES" sz="2400" dirty="0"/>
              <a:t>10.2 Presupuesto y pliego de condiciones</a:t>
            </a:r>
          </a:p>
        </p:txBody>
      </p:sp>
      <p:sp>
        <p:nvSpPr>
          <p:cNvPr id="18" name="Rectángulo 17">
            <a:extLst>
              <a:ext uri="{FF2B5EF4-FFF2-40B4-BE49-F238E27FC236}">
                <a16:creationId xmlns:a16="http://schemas.microsoft.com/office/drawing/2014/main" xmlns="" id="{D775EA33-DAC1-4518-8D58-02820AA349AA}"/>
              </a:ext>
            </a:extLst>
          </p:cNvPr>
          <p:cNvSpPr/>
          <p:nvPr/>
        </p:nvSpPr>
        <p:spPr>
          <a:xfrm>
            <a:off x="683568" y="1844824"/>
            <a:ext cx="7200800" cy="2031325"/>
          </a:xfrm>
          <a:prstGeom prst="rect">
            <a:avLst/>
          </a:prstGeom>
        </p:spPr>
        <p:txBody>
          <a:bodyPr wrap="square">
            <a:spAutoFit/>
          </a:bodyPr>
          <a:lstStyle/>
          <a:p>
            <a:pPr marL="285750" indent="-285750">
              <a:buFont typeface="Arial" panose="020B0604020202020204" pitchFamily="34" charset="0"/>
              <a:buChar char="•"/>
            </a:pPr>
            <a:r>
              <a:rPr lang="es-ES" dirty="0"/>
              <a:t>Llevado a cabo un </a:t>
            </a:r>
            <a:r>
              <a:rPr lang="es-ES" b="1" dirty="0"/>
              <a:t>anejo de justificación de precios</a:t>
            </a:r>
            <a:r>
              <a:rPr lang="es-ES" dirty="0"/>
              <a:t>.</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Se han conformado presupuesto ejecución material y por contrata.</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Finalmente, en el </a:t>
            </a:r>
            <a:r>
              <a:rPr lang="es-ES" b="1" dirty="0"/>
              <a:t>documento 4: Presupuesto </a:t>
            </a:r>
            <a:r>
              <a:rPr lang="es-ES" dirty="0"/>
              <a:t>se recoge el presupuesto total que asciende a:</a:t>
            </a:r>
          </a:p>
          <a:p>
            <a:endParaRPr lang="es-ES" dirty="0"/>
          </a:p>
        </p:txBody>
      </p:sp>
      <p:graphicFrame>
        <p:nvGraphicFramePr>
          <p:cNvPr id="5" name="Tabla 4">
            <a:extLst>
              <a:ext uri="{FF2B5EF4-FFF2-40B4-BE49-F238E27FC236}">
                <a16:creationId xmlns:a16="http://schemas.microsoft.com/office/drawing/2014/main" xmlns="" id="{8BC96207-110C-4171-B56D-057F99DFD16E}"/>
              </a:ext>
            </a:extLst>
          </p:cNvPr>
          <p:cNvGraphicFramePr>
            <a:graphicFrameLocks noGrp="1"/>
          </p:cNvGraphicFramePr>
          <p:nvPr>
            <p:extLst>
              <p:ext uri="{D42A27DB-BD31-4B8C-83A1-F6EECF244321}">
                <p14:modId xmlns:p14="http://schemas.microsoft.com/office/powerpoint/2010/main" val="1889413265"/>
              </p:ext>
            </p:extLst>
          </p:nvPr>
        </p:nvGraphicFramePr>
        <p:xfrm>
          <a:off x="1619672" y="3863573"/>
          <a:ext cx="6099606" cy="1304925"/>
        </p:xfrm>
        <a:graphic>
          <a:graphicData uri="http://schemas.openxmlformats.org/drawingml/2006/table">
            <a:tbl>
              <a:tblPr firstRow="1" firstCol="1" bandRow="1"/>
              <a:tblGrid>
                <a:gridCol w="4195429">
                  <a:extLst>
                    <a:ext uri="{9D8B030D-6E8A-4147-A177-3AD203B41FA5}">
                      <a16:colId xmlns:a16="http://schemas.microsoft.com/office/drawing/2014/main" xmlns="" val="2684423833"/>
                    </a:ext>
                  </a:extLst>
                </a:gridCol>
                <a:gridCol w="1904177">
                  <a:extLst>
                    <a:ext uri="{9D8B030D-6E8A-4147-A177-3AD203B41FA5}">
                      <a16:colId xmlns:a16="http://schemas.microsoft.com/office/drawing/2014/main" xmlns="" val="2247483752"/>
                    </a:ext>
                  </a:extLst>
                </a:gridCol>
              </a:tblGrid>
              <a:tr h="276225">
                <a:tc gridSpan="2">
                  <a:txBody>
                    <a:bodyPr/>
                    <a:lstStyle/>
                    <a:p>
                      <a:pPr algn="ctr">
                        <a:lnSpc>
                          <a:spcPct val="125000"/>
                        </a:lnSpc>
                        <a:spcAft>
                          <a:spcPts val="0"/>
                        </a:spcAft>
                      </a:pPr>
                      <a:r>
                        <a:rPr lang="es-ES" sz="1600" b="1" dirty="0">
                          <a:effectLst/>
                          <a:latin typeface="Times New Roman" panose="02020603050405020304" pitchFamily="18" charset="0"/>
                          <a:ea typeface="Calibri" panose="020F0502020204030204" pitchFamily="34" charset="0"/>
                          <a:cs typeface="Times New Roman" panose="02020603050405020304" pitchFamily="18" charset="0"/>
                        </a:rPr>
                        <a:t>PRESUPUESTO TOTAL</a:t>
                      </a:r>
                      <a:endParaRPr lang="es-E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es-ES"/>
                    </a:p>
                  </a:txBody>
                  <a:tcPr/>
                </a:tc>
                <a:extLst>
                  <a:ext uri="{0D108BD9-81ED-4DB2-BD59-A6C34878D82A}">
                    <a16:rowId xmlns:a16="http://schemas.microsoft.com/office/drawing/2014/main" xmlns="" val="3697457646"/>
                  </a:ext>
                </a:extLst>
              </a:tr>
              <a:tr h="390525">
                <a:tc>
                  <a:txBody>
                    <a:bodyPr/>
                    <a:lstStyle/>
                    <a:p>
                      <a:pPr algn="ctr">
                        <a:lnSpc>
                          <a:spcPct val="125000"/>
                        </a:lnSpc>
                        <a:spcAft>
                          <a:spcPts val="0"/>
                        </a:spcAft>
                      </a:pPr>
                      <a:r>
                        <a:rPr lang="es-ES" sz="1600" dirty="0">
                          <a:effectLst/>
                          <a:latin typeface="Times New Roman" panose="02020603050405020304" pitchFamily="18" charset="0"/>
                          <a:ea typeface="Calibri" panose="020F0502020204030204" pitchFamily="34" charset="0"/>
                          <a:cs typeface="Times New Roman" panose="02020603050405020304" pitchFamily="18" charset="0"/>
                        </a:rPr>
                        <a:t>Presupuesto de ejecución por contrata</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25000"/>
                        </a:lnSpc>
                        <a:spcAft>
                          <a:spcPts val="0"/>
                        </a:spcAft>
                      </a:pPr>
                      <a:r>
                        <a:rPr lang="es-ES" sz="1600" dirty="0">
                          <a:effectLst/>
                          <a:latin typeface="Times New Roman" panose="02020603050405020304" pitchFamily="18" charset="0"/>
                          <a:ea typeface="Calibri" panose="020F0502020204030204" pitchFamily="34" charset="0"/>
                          <a:cs typeface="Times New Roman" panose="02020603050405020304" pitchFamily="18" charset="0"/>
                        </a:rPr>
                        <a:t>443.093,10 €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2511477571"/>
                  </a:ext>
                </a:extLst>
              </a:tr>
              <a:tr h="200025">
                <a:tc>
                  <a:txBody>
                    <a:bodyPr/>
                    <a:lstStyle/>
                    <a:p>
                      <a:pPr algn="ctr">
                        <a:lnSpc>
                          <a:spcPct val="125000"/>
                        </a:lnSpc>
                        <a:spcAft>
                          <a:spcPts val="0"/>
                        </a:spcAft>
                      </a:pPr>
                      <a:r>
                        <a:rPr lang="es-ES" sz="1600" dirty="0">
                          <a:effectLst/>
                          <a:latin typeface="Times New Roman" panose="02020603050405020304" pitchFamily="18" charset="0"/>
                          <a:ea typeface="Calibri" panose="020F0502020204030204" pitchFamily="34" charset="0"/>
                          <a:cs typeface="Times New Roman" panose="02020603050405020304" pitchFamily="18" charset="0"/>
                        </a:rPr>
                        <a:t>Impuesto sobre el valor añadido – I.V.A. (21%)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25000"/>
                        </a:lnSpc>
                        <a:spcAft>
                          <a:spcPts val="0"/>
                        </a:spcAft>
                      </a:pPr>
                      <a:r>
                        <a:rPr lang="es-ES" sz="1600" dirty="0">
                          <a:effectLst/>
                          <a:latin typeface="Times New Roman" panose="02020603050405020304" pitchFamily="18" charset="0"/>
                          <a:ea typeface="Calibri" panose="020F0502020204030204" pitchFamily="34" charset="0"/>
                          <a:cs typeface="Times New Roman" panose="02020603050405020304" pitchFamily="18" charset="0"/>
                        </a:rPr>
                        <a:t>93.049,55 €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892154110"/>
                  </a:ext>
                </a:extLst>
              </a:tr>
              <a:tr h="200025">
                <a:tc>
                  <a:txBody>
                    <a:bodyPr/>
                    <a:lstStyle/>
                    <a:p>
                      <a:pPr algn="ctr">
                        <a:lnSpc>
                          <a:spcPct val="125000"/>
                        </a:lnSpc>
                        <a:spcAft>
                          <a:spcPts val="0"/>
                        </a:spcAft>
                      </a:pPr>
                      <a:r>
                        <a:rPr lang="es-ES" sz="1600" b="1" dirty="0">
                          <a:effectLst/>
                          <a:latin typeface="Times New Roman" panose="02020603050405020304" pitchFamily="18" charset="0"/>
                          <a:ea typeface="Calibri" panose="020F0502020204030204" pitchFamily="34" charset="0"/>
                          <a:cs typeface="Times New Roman" panose="02020603050405020304" pitchFamily="18" charset="0"/>
                        </a:rPr>
                        <a:t>Total presupuesto total</a:t>
                      </a:r>
                      <a:endParaRPr lang="es-E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25000"/>
                        </a:lnSpc>
                        <a:spcAft>
                          <a:spcPts val="0"/>
                        </a:spcAft>
                      </a:pPr>
                      <a:r>
                        <a:rPr lang="es-ES" sz="1600" b="1" dirty="0">
                          <a:effectLst/>
                          <a:latin typeface="Times New Roman" panose="02020603050405020304" pitchFamily="18" charset="0"/>
                          <a:ea typeface="Calibri" panose="020F0502020204030204" pitchFamily="34" charset="0"/>
                          <a:cs typeface="Times New Roman" panose="02020603050405020304" pitchFamily="18" charset="0"/>
                        </a:rPr>
                        <a:t>536.142,65 €</a:t>
                      </a:r>
                      <a:endParaRPr lang="es-E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1109181608"/>
                  </a:ext>
                </a:extLst>
              </a:tr>
            </a:tbl>
          </a:graphicData>
        </a:graphic>
      </p:graphicFrame>
      <p:sp>
        <p:nvSpPr>
          <p:cNvPr id="2" name="Rectángulo 1">
            <a:extLst>
              <a:ext uri="{FF2B5EF4-FFF2-40B4-BE49-F238E27FC236}">
                <a16:creationId xmlns:a16="http://schemas.microsoft.com/office/drawing/2014/main" xmlns="" id="{9027B4A5-334C-4E19-A2D6-91C0C328C1DC}"/>
              </a:ext>
            </a:extLst>
          </p:cNvPr>
          <p:cNvSpPr/>
          <p:nvPr/>
        </p:nvSpPr>
        <p:spPr>
          <a:xfrm>
            <a:off x="467544" y="5353183"/>
            <a:ext cx="8208912" cy="646331"/>
          </a:xfrm>
          <a:prstGeom prst="rect">
            <a:avLst/>
          </a:prstGeom>
        </p:spPr>
        <p:txBody>
          <a:bodyPr wrap="square">
            <a:spAutoFit/>
          </a:bodyPr>
          <a:lstStyle/>
          <a:p>
            <a:pPr marL="285750" indent="-285750">
              <a:buFont typeface="Arial" panose="020B0604020202020204" pitchFamily="34" charset="0"/>
              <a:buChar char="•"/>
            </a:pPr>
            <a:r>
              <a:rPr lang="es-ES" dirty="0"/>
              <a:t>Por último se ha recogido toda la normativa que afecta al proyecto y se ha expuesto y clasificado en campos dentro del </a:t>
            </a:r>
            <a:r>
              <a:rPr lang="es-ES" b="1" dirty="0"/>
              <a:t>documento 3: Pliego de condiciones</a:t>
            </a:r>
          </a:p>
        </p:txBody>
      </p:sp>
      <p:pic>
        <p:nvPicPr>
          <p:cNvPr id="7" name="Imagen 6">
            <a:extLst>
              <a:ext uri="{FF2B5EF4-FFF2-40B4-BE49-F238E27FC236}">
                <a16:creationId xmlns:a16="http://schemas.microsoft.com/office/drawing/2014/main" xmlns="" id="{C74346E7-5408-4FAC-8E1E-ECFBDCB57B9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46235"/>
          <a:stretch/>
        </p:blipFill>
        <p:spPr>
          <a:xfrm>
            <a:off x="7596336" y="45210"/>
            <a:ext cx="1477585" cy="650383"/>
          </a:xfrm>
          <a:prstGeom prst="rect">
            <a:avLst/>
          </a:prstGeom>
        </p:spPr>
      </p:pic>
    </p:spTree>
    <p:extLst>
      <p:ext uri="{BB962C8B-B14F-4D97-AF65-F5344CB8AC3E}">
        <p14:creationId xmlns:p14="http://schemas.microsoft.com/office/powerpoint/2010/main" val="1629424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560691"/>
            <a:ext cx="8784976" cy="584775"/>
          </a:xfrm>
          <a:prstGeom prst="rect">
            <a:avLst/>
          </a:prstGeom>
          <a:noFill/>
        </p:spPr>
        <p:txBody>
          <a:bodyPr wrap="square" rtlCol="0">
            <a:spAutoFit/>
          </a:bodyPr>
          <a:lstStyle/>
          <a:p>
            <a:r>
              <a:rPr lang="es-ES" sz="3200" b="1" dirty="0"/>
              <a:t>10. Viabilidad Económica  </a:t>
            </a:r>
          </a:p>
        </p:txBody>
      </p:sp>
      <p:sp>
        <p:nvSpPr>
          <p:cNvPr id="3" name="2 CuadroTexto"/>
          <p:cNvSpPr txBox="1"/>
          <p:nvPr/>
        </p:nvSpPr>
        <p:spPr>
          <a:xfrm>
            <a:off x="899592" y="1145466"/>
            <a:ext cx="8784976" cy="461665"/>
          </a:xfrm>
          <a:prstGeom prst="rect">
            <a:avLst/>
          </a:prstGeom>
          <a:noFill/>
        </p:spPr>
        <p:txBody>
          <a:bodyPr wrap="square" rtlCol="0">
            <a:spAutoFit/>
          </a:bodyPr>
          <a:lstStyle/>
          <a:p>
            <a:r>
              <a:rPr lang="es-ES" sz="2400" dirty="0"/>
              <a:t>10.3 Flujos de Caja VAN y TIR</a:t>
            </a:r>
          </a:p>
        </p:txBody>
      </p:sp>
      <p:pic>
        <p:nvPicPr>
          <p:cNvPr id="11" name="Imagen 10">
            <a:extLst>
              <a:ext uri="{FF2B5EF4-FFF2-40B4-BE49-F238E27FC236}">
                <a16:creationId xmlns:a16="http://schemas.microsoft.com/office/drawing/2014/main" xmlns="" id="{B8238CE3-B400-44D6-BFBC-D9B47F5D3162}"/>
              </a:ext>
            </a:extLst>
          </p:cNvPr>
          <p:cNvPicPr>
            <a:picLocks noChangeAspect="1"/>
          </p:cNvPicPr>
          <p:nvPr/>
        </p:nvPicPr>
        <p:blipFill rotWithShape="1">
          <a:blip r:embed="rId2"/>
          <a:srcRect r="1907"/>
          <a:stretch/>
        </p:blipFill>
        <p:spPr>
          <a:xfrm>
            <a:off x="539553" y="3951138"/>
            <a:ext cx="4176464" cy="2124075"/>
          </a:xfrm>
          <a:prstGeom prst="rect">
            <a:avLst/>
          </a:prstGeom>
        </p:spPr>
      </p:pic>
      <mc:AlternateContent xmlns:mc="http://schemas.openxmlformats.org/markup-compatibility/2006" xmlns:a14="http://schemas.microsoft.com/office/drawing/2010/main">
        <mc:Choice Requires="a14">
          <p:sp>
            <p:nvSpPr>
              <p:cNvPr id="12" name="Rectángulo 11">
                <a:extLst>
                  <a:ext uri="{FF2B5EF4-FFF2-40B4-BE49-F238E27FC236}">
                    <a16:creationId xmlns:a16="http://schemas.microsoft.com/office/drawing/2014/main" xmlns="" id="{B3BB6880-438F-4E0B-8EF3-CCBFBE3F80F0}"/>
                  </a:ext>
                </a:extLst>
              </p:cNvPr>
              <p:cNvSpPr/>
              <p:nvPr/>
            </p:nvSpPr>
            <p:spPr>
              <a:xfrm>
                <a:off x="5952717" y="5013176"/>
                <a:ext cx="233269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1" i="1">
                          <a:latin typeface="Cambria Math" panose="02040503050406030204" pitchFamily="18" charset="0"/>
                        </a:rPr>
                        <m:t>𝑽𝑨𝑵</m:t>
                      </m:r>
                      <m:r>
                        <a:rPr lang="es-ES" b="0" i="0">
                          <a:latin typeface="Cambria Math" panose="02040503050406030204" pitchFamily="18" charset="0"/>
                        </a:rPr>
                        <m:t>=163.050,18 €</m:t>
                      </m:r>
                    </m:oMath>
                  </m:oMathPara>
                </a14:m>
                <a:endParaRPr lang="es-ES" dirty="0"/>
              </a:p>
            </p:txBody>
          </p:sp>
        </mc:Choice>
        <mc:Fallback xmlns="">
          <p:sp>
            <p:nvSpPr>
              <p:cNvPr id="12" name="Rectángulo 11">
                <a:extLst>
                  <a:ext uri="{FF2B5EF4-FFF2-40B4-BE49-F238E27FC236}">
                    <a16:creationId xmlns:a16="http://schemas.microsoft.com/office/drawing/2014/main" id="{B3BB6880-438F-4E0B-8EF3-CCBFBE3F80F0}"/>
                  </a:ext>
                </a:extLst>
              </p:cNvPr>
              <p:cNvSpPr>
                <a:spLocks noRot="1" noChangeAspect="1" noMove="1" noResize="1" noEditPoints="1" noAdjustHandles="1" noChangeArrowheads="1" noChangeShapeType="1" noTextEdit="1"/>
              </p:cNvSpPr>
              <p:nvPr/>
            </p:nvSpPr>
            <p:spPr>
              <a:xfrm>
                <a:off x="5952717" y="5013176"/>
                <a:ext cx="2332690" cy="369332"/>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3" name="Rectángulo 12">
                <a:extLst>
                  <a:ext uri="{FF2B5EF4-FFF2-40B4-BE49-F238E27FC236}">
                    <a16:creationId xmlns:a16="http://schemas.microsoft.com/office/drawing/2014/main" xmlns="" id="{8A19AC22-3528-45B3-B9D4-9FC85EBB5794}"/>
                  </a:ext>
                </a:extLst>
              </p:cNvPr>
              <p:cNvSpPr/>
              <p:nvPr/>
            </p:nvSpPr>
            <p:spPr>
              <a:xfrm>
                <a:off x="5952717" y="4247693"/>
                <a:ext cx="16337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1" i="1">
                          <a:latin typeface="Cambria Math" panose="02040503050406030204" pitchFamily="18" charset="0"/>
                        </a:rPr>
                        <m:t>𝑻𝑰𝑹</m:t>
                      </m:r>
                      <m:r>
                        <a:rPr lang="es-ES" b="0" i="0">
                          <a:latin typeface="Cambria Math" panose="02040503050406030204" pitchFamily="18" charset="0"/>
                        </a:rPr>
                        <m:t>=9,02 %</m:t>
                      </m:r>
                    </m:oMath>
                  </m:oMathPara>
                </a14:m>
                <a:endParaRPr lang="es-ES" dirty="0"/>
              </a:p>
            </p:txBody>
          </p:sp>
        </mc:Choice>
        <mc:Fallback xmlns="">
          <p:sp>
            <p:nvSpPr>
              <p:cNvPr id="13" name="Rectángulo 12">
                <a:extLst>
                  <a:ext uri="{FF2B5EF4-FFF2-40B4-BE49-F238E27FC236}">
                    <a16:creationId xmlns:a16="http://schemas.microsoft.com/office/drawing/2014/main" id="{8A19AC22-3528-45B3-B9D4-9FC85EBB5794}"/>
                  </a:ext>
                </a:extLst>
              </p:cNvPr>
              <p:cNvSpPr>
                <a:spLocks noRot="1" noChangeAspect="1" noMove="1" noResize="1" noEditPoints="1" noAdjustHandles="1" noChangeArrowheads="1" noChangeShapeType="1" noTextEdit="1"/>
              </p:cNvSpPr>
              <p:nvPr/>
            </p:nvSpPr>
            <p:spPr>
              <a:xfrm>
                <a:off x="5952717" y="4247693"/>
                <a:ext cx="1633781" cy="369332"/>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5" name="Rectángulo 14">
                <a:extLst>
                  <a:ext uri="{FF2B5EF4-FFF2-40B4-BE49-F238E27FC236}">
                    <a16:creationId xmlns:a16="http://schemas.microsoft.com/office/drawing/2014/main" xmlns="" id="{D8A3A8DC-99F9-4C6F-8709-AE29305A71AA}"/>
                  </a:ext>
                </a:extLst>
              </p:cNvPr>
              <p:cNvSpPr/>
              <p:nvPr/>
            </p:nvSpPr>
            <p:spPr>
              <a:xfrm>
                <a:off x="5912685" y="5764117"/>
                <a:ext cx="170431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𝑷𝑹</m:t>
                      </m:r>
                      <m:r>
                        <a:rPr lang="es-ES" b="0" i="0">
                          <a:latin typeface="Cambria Math" panose="02040503050406030204" pitchFamily="18" charset="0"/>
                        </a:rPr>
                        <m:t> =</m:t>
                      </m:r>
                      <m:r>
                        <a:rPr lang="es-ES" b="0" i="0" smtClean="0">
                          <a:latin typeface="Cambria Math"/>
                        </a:rPr>
                        <m:t>4</m:t>
                      </m:r>
                      <m:r>
                        <a:rPr lang="es-ES" b="0" i="0">
                          <a:latin typeface="Cambria Math" panose="02040503050406030204" pitchFamily="18" charset="0"/>
                        </a:rPr>
                        <m:t> </m:t>
                      </m:r>
                      <m:r>
                        <m:rPr>
                          <m:sty m:val="p"/>
                        </m:rPr>
                        <a:rPr lang="es-ES" b="0" i="0" smtClean="0">
                          <a:latin typeface="Cambria Math" panose="02040503050406030204" pitchFamily="18" charset="0"/>
                        </a:rPr>
                        <m:t>meses</m:t>
                      </m:r>
                    </m:oMath>
                  </m:oMathPara>
                </a14:m>
                <a:endParaRPr lang="es-ES" dirty="0"/>
              </a:p>
            </p:txBody>
          </p:sp>
        </mc:Choice>
        <mc:Fallback xmlns="">
          <p:sp>
            <p:nvSpPr>
              <p:cNvPr id="15" name="Rectángulo 14">
                <a:extLst>
                  <a:ext uri="{FF2B5EF4-FFF2-40B4-BE49-F238E27FC236}">
                    <a16:creationId xmlns:a16="http://schemas.microsoft.com/office/drawing/2014/main" xmlns:a14="http://schemas.microsoft.com/office/drawing/2010/main" xmlns="" id="{D8A3A8DC-99F9-4C6F-8709-AE29305A71AA}"/>
                  </a:ext>
                </a:extLst>
              </p:cNvPr>
              <p:cNvSpPr>
                <a:spLocks noRot="1" noChangeAspect="1" noMove="1" noResize="1" noEditPoints="1" noAdjustHandles="1" noChangeArrowheads="1" noChangeShapeType="1" noTextEdit="1"/>
              </p:cNvSpPr>
              <p:nvPr/>
            </p:nvSpPr>
            <p:spPr>
              <a:xfrm>
                <a:off x="5912685" y="5764117"/>
                <a:ext cx="1704313" cy="369332"/>
              </a:xfrm>
              <a:prstGeom prst="rect">
                <a:avLst/>
              </a:prstGeom>
              <a:blipFill rotWithShape="1">
                <a:blip r:embed="rId5"/>
                <a:stretch>
                  <a:fillRect/>
                </a:stretch>
              </a:blipFill>
            </p:spPr>
            <p:txBody>
              <a:bodyPr/>
              <a:lstStyle/>
              <a:p>
                <a:r>
                  <a:rPr lang="es-ES">
                    <a:noFill/>
                  </a:rPr>
                  <a:t> </a:t>
                </a:r>
              </a:p>
            </p:txBody>
          </p:sp>
        </mc:Fallback>
      </mc:AlternateContent>
      <p:sp>
        <p:nvSpPr>
          <p:cNvPr id="16" name="Rectángulo 15">
            <a:extLst>
              <a:ext uri="{FF2B5EF4-FFF2-40B4-BE49-F238E27FC236}">
                <a16:creationId xmlns:a16="http://schemas.microsoft.com/office/drawing/2014/main" xmlns="" id="{530FF3E9-35D3-4491-988D-EC17B2244D6C}"/>
              </a:ext>
            </a:extLst>
          </p:cNvPr>
          <p:cNvSpPr/>
          <p:nvPr/>
        </p:nvSpPr>
        <p:spPr>
          <a:xfrm>
            <a:off x="5045522" y="3810609"/>
            <a:ext cx="4075796" cy="2031325"/>
          </a:xfrm>
          <a:prstGeom prst="rect">
            <a:avLst/>
          </a:prstGeom>
        </p:spPr>
        <p:txBody>
          <a:bodyPr wrap="none">
            <a:spAutoFit/>
          </a:bodyPr>
          <a:lstStyle/>
          <a:p>
            <a:r>
              <a:rPr lang="es-ES" dirty="0">
                <a:latin typeface="+mj-lt"/>
                <a:ea typeface="Calibri" panose="020F0502020204030204" pitchFamily="34" charset="0"/>
              </a:rPr>
              <a:t>Cálculo del valor actual neto:</a:t>
            </a:r>
          </a:p>
          <a:p>
            <a:endParaRPr lang="es-ES" dirty="0">
              <a:latin typeface="+mj-lt"/>
              <a:ea typeface="Calibri" panose="020F0502020204030204" pitchFamily="34" charset="0"/>
            </a:endParaRPr>
          </a:p>
          <a:p>
            <a:endParaRPr lang="es-ES" dirty="0">
              <a:latin typeface="+mj-lt"/>
              <a:ea typeface="Calibri" panose="020F0502020204030204" pitchFamily="34" charset="0"/>
            </a:endParaRPr>
          </a:p>
          <a:p>
            <a:r>
              <a:rPr lang="es-ES" dirty="0">
                <a:latin typeface="+mj-lt"/>
                <a:ea typeface="Calibri" panose="020F0502020204030204" pitchFamily="34" charset="0"/>
              </a:rPr>
              <a:t>Cálculo de la tasa interna de rentabilidad:</a:t>
            </a:r>
          </a:p>
          <a:p>
            <a:endParaRPr lang="es-ES" dirty="0">
              <a:latin typeface="+mj-lt"/>
              <a:ea typeface="Calibri" panose="020F0502020204030204" pitchFamily="34" charset="0"/>
            </a:endParaRPr>
          </a:p>
          <a:p>
            <a:endParaRPr lang="es-ES" dirty="0">
              <a:latin typeface="+mj-lt"/>
              <a:ea typeface="Calibri" panose="020F0502020204030204" pitchFamily="34" charset="0"/>
            </a:endParaRPr>
          </a:p>
          <a:p>
            <a:r>
              <a:rPr lang="es-ES" dirty="0">
                <a:latin typeface="+mj-lt"/>
                <a:ea typeface="Calibri" panose="020F0502020204030204" pitchFamily="34" charset="0"/>
              </a:rPr>
              <a:t>Plazo de retorno de la inversión</a:t>
            </a:r>
            <a:r>
              <a:rPr lang="es-ES" dirty="0">
                <a:latin typeface="Times New Roman" panose="02020603050405020304" pitchFamily="18" charset="0"/>
                <a:ea typeface="Calibri" panose="020F0502020204030204" pitchFamily="34" charset="0"/>
              </a:rPr>
              <a:t>:</a:t>
            </a:r>
            <a:endParaRPr lang="es-ES" dirty="0"/>
          </a:p>
        </p:txBody>
      </p:sp>
      <p:pic>
        <p:nvPicPr>
          <p:cNvPr id="17" name="Imagen 16">
            <a:extLst>
              <a:ext uri="{FF2B5EF4-FFF2-40B4-BE49-F238E27FC236}">
                <a16:creationId xmlns:a16="http://schemas.microsoft.com/office/drawing/2014/main" xmlns="" id="{0758AE09-CE8F-4B8D-BC8B-A4797C55AD4D}"/>
              </a:ext>
            </a:extLst>
          </p:cNvPr>
          <p:cNvPicPr/>
          <p:nvPr/>
        </p:nvPicPr>
        <p:blipFill>
          <a:blip r:embed="rId6"/>
          <a:stretch>
            <a:fillRect/>
          </a:stretch>
        </p:blipFill>
        <p:spPr>
          <a:xfrm>
            <a:off x="4583380" y="1756138"/>
            <a:ext cx="3921636" cy="1745127"/>
          </a:xfrm>
          <a:prstGeom prst="rect">
            <a:avLst/>
          </a:prstGeom>
        </p:spPr>
      </p:pic>
      <p:sp>
        <p:nvSpPr>
          <p:cNvPr id="18" name="Rectángulo 17">
            <a:extLst>
              <a:ext uri="{FF2B5EF4-FFF2-40B4-BE49-F238E27FC236}">
                <a16:creationId xmlns:a16="http://schemas.microsoft.com/office/drawing/2014/main" xmlns="" id="{D775EA33-DAC1-4518-8D58-02820AA349AA}"/>
              </a:ext>
            </a:extLst>
          </p:cNvPr>
          <p:cNvSpPr/>
          <p:nvPr/>
        </p:nvSpPr>
        <p:spPr>
          <a:xfrm>
            <a:off x="683568" y="1975756"/>
            <a:ext cx="3054747" cy="1477328"/>
          </a:xfrm>
          <a:prstGeom prst="rect">
            <a:avLst/>
          </a:prstGeom>
        </p:spPr>
        <p:txBody>
          <a:bodyPr wrap="none">
            <a:spAutoFit/>
          </a:bodyPr>
          <a:lstStyle/>
          <a:p>
            <a:pPr marL="285750" indent="-285750">
              <a:buFont typeface="Arial" panose="020B0604020202020204" pitchFamily="34" charset="0"/>
              <a:buChar char="•"/>
            </a:pPr>
            <a:r>
              <a:rPr lang="es-ES" dirty="0"/>
              <a:t>Análisis de las necesidades</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Vida Tecnológica</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Estudio de rentabilidad </a:t>
            </a:r>
          </a:p>
        </p:txBody>
      </p:sp>
      <p:pic>
        <p:nvPicPr>
          <p:cNvPr id="14" name="Imagen 13">
            <a:extLst>
              <a:ext uri="{FF2B5EF4-FFF2-40B4-BE49-F238E27FC236}">
                <a16:creationId xmlns:a16="http://schemas.microsoft.com/office/drawing/2014/main" xmlns="" id="{1F53E1EE-A406-47E0-8A45-0C6540776C18}"/>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r="46235"/>
          <a:stretch/>
        </p:blipFill>
        <p:spPr>
          <a:xfrm>
            <a:off x="7596336" y="45210"/>
            <a:ext cx="1477585" cy="650383"/>
          </a:xfrm>
          <a:prstGeom prst="rect">
            <a:avLst/>
          </a:prstGeom>
        </p:spPr>
      </p:pic>
    </p:spTree>
    <p:extLst>
      <p:ext uri="{BB962C8B-B14F-4D97-AF65-F5344CB8AC3E}">
        <p14:creationId xmlns:p14="http://schemas.microsoft.com/office/powerpoint/2010/main" val="1680879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75556" y="921351"/>
            <a:ext cx="7992888" cy="2952328"/>
          </a:xfrm>
        </p:spPr>
        <p:txBody>
          <a:bodyPr>
            <a:normAutofit/>
          </a:bodyPr>
          <a:lstStyle/>
          <a:p>
            <a:r>
              <a:rPr lang="es-ES" b="1" dirty="0">
                <a:effectLst>
                  <a:outerShdw blurRad="38100" dist="38100" dir="2700000" algn="tl">
                    <a:srgbClr val="000000">
                      <a:alpha val="43137"/>
                    </a:srgbClr>
                  </a:outerShdw>
                </a:effectLst>
              </a:rPr>
              <a:t>Gracias por su atención</a:t>
            </a:r>
          </a:p>
        </p:txBody>
      </p:sp>
      <p:sp>
        <p:nvSpPr>
          <p:cNvPr id="4" name="3 CuadroTexto"/>
          <p:cNvSpPr txBox="1"/>
          <p:nvPr/>
        </p:nvSpPr>
        <p:spPr>
          <a:xfrm>
            <a:off x="2915816" y="5056147"/>
            <a:ext cx="5940152" cy="1015663"/>
          </a:xfrm>
          <a:prstGeom prst="rect">
            <a:avLst/>
          </a:prstGeom>
          <a:noFill/>
        </p:spPr>
        <p:txBody>
          <a:bodyPr wrap="square" rtlCol="0">
            <a:spAutoFit/>
          </a:bodyPr>
          <a:lstStyle/>
          <a:p>
            <a:pPr algn="r"/>
            <a:r>
              <a:rPr lang="es-ES" sz="3200" b="1" dirty="0"/>
              <a:t>Rubén </a:t>
            </a:r>
            <a:r>
              <a:rPr lang="es-ES" sz="3200" b="1" dirty="0" smtClean="0"/>
              <a:t>Arce Domingo</a:t>
            </a:r>
            <a:endParaRPr lang="es-ES" sz="3200" b="1" dirty="0"/>
          </a:p>
          <a:p>
            <a:pPr algn="r"/>
            <a:r>
              <a:rPr lang="es-ES" sz="2800" dirty="0" smtClean="0"/>
              <a:t>Master en automatización y robótica</a:t>
            </a:r>
            <a:endParaRPr lang="es-ES" sz="2800" dirty="0"/>
          </a:p>
        </p:txBody>
      </p:sp>
      <p:sp>
        <p:nvSpPr>
          <p:cNvPr id="5" name="4 CuadroTexto"/>
          <p:cNvSpPr txBox="1"/>
          <p:nvPr/>
        </p:nvSpPr>
        <p:spPr>
          <a:xfrm>
            <a:off x="395536" y="5625534"/>
            <a:ext cx="4176464" cy="892552"/>
          </a:xfrm>
          <a:prstGeom prst="rect">
            <a:avLst/>
          </a:prstGeom>
          <a:noFill/>
        </p:spPr>
        <p:txBody>
          <a:bodyPr wrap="square" rtlCol="0">
            <a:spAutoFit/>
          </a:bodyPr>
          <a:lstStyle/>
          <a:p>
            <a:r>
              <a:rPr lang="es-ES" sz="2400" dirty="0" smtClean="0"/>
              <a:t>Febrero 2021</a:t>
            </a:r>
            <a:endParaRPr lang="es-ES" sz="2400" dirty="0"/>
          </a:p>
          <a:p>
            <a:pPr algn="r"/>
            <a:endParaRPr lang="es-ES" sz="2800" dirty="0"/>
          </a:p>
        </p:txBody>
      </p:sp>
    </p:spTree>
    <p:extLst>
      <p:ext uri="{BB962C8B-B14F-4D97-AF65-F5344CB8AC3E}">
        <p14:creationId xmlns:p14="http://schemas.microsoft.com/office/powerpoint/2010/main" val="1701061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560691"/>
            <a:ext cx="7848872" cy="584775"/>
          </a:xfrm>
          <a:prstGeom prst="rect">
            <a:avLst/>
          </a:prstGeom>
          <a:noFill/>
        </p:spPr>
        <p:txBody>
          <a:bodyPr wrap="square" rtlCol="0">
            <a:spAutoFit/>
          </a:bodyPr>
          <a:lstStyle/>
          <a:p>
            <a:pPr marL="514350" indent="-514350">
              <a:buAutoNum type="arabicPeriod"/>
            </a:pPr>
            <a:r>
              <a:rPr lang="es-ES" sz="3200" b="1" dirty="0"/>
              <a:t>Descripción del proyecto</a:t>
            </a:r>
          </a:p>
        </p:txBody>
      </p:sp>
      <p:sp>
        <p:nvSpPr>
          <p:cNvPr id="5" name="1 CuadroTexto">
            <a:extLst>
              <a:ext uri="{FF2B5EF4-FFF2-40B4-BE49-F238E27FC236}">
                <a16:creationId xmlns:a16="http://schemas.microsoft.com/office/drawing/2014/main" xmlns="" id="{D0D40EDD-D18F-4471-9EF8-45D9E30C7F71}"/>
              </a:ext>
            </a:extLst>
          </p:cNvPr>
          <p:cNvSpPr txBox="1"/>
          <p:nvPr/>
        </p:nvSpPr>
        <p:spPr>
          <a:xfrm>
            <a:off x="683569" y="1844824"/>
            <a:ext cx="4536503" cy="3693319"/>
          </a:xfrm>
          <a:prstGeom prst="rect">
            <a:avLst/>
          </a:prstGeom>
          <a:noFill/>
        </p:spPr>
        <p:txBody>
          <a:bodyPr wrap="square" rtlCol="0">
            <a:spAutoFit/>
          </a:bodyPr>
          <a:lstStyle/>
          <a:p>
            <a:pPr algn="just"/>
            <a:r>
              <a:rPr lang="es-ES" b="1" dirty="0"/>
              <a:t>Objetivo:</a:t>
            </a:r>
          </a:p>
          <a:p>
            <a:pPr marL="285750" indent="-285750" algn="just">
              <a:buFont typeface="Arial" panose="020B0604020202020204" pitchFamily="34" charset="0"/>
              <a:buChar char="•"/>
            </a:pPr>
            <a:r>
              <a:rPr lang="es-ES" dirty="0"/>
              <a:t>Diseñar un sistema </a:t>
            </a:r>
            <a:r>
              <a:rPr lang="es-ES" dirty="0" smtClean="0"/>
              <a:t>capaz </a:t>
            </a:r>
            <a:r>
              <a:rPr lang="es-ES" dirty="0" smtClean="0"/>
              <a:t>de posicionar un objeto o persona en un espacio interior cerrado.</a:t>
            </a:r>
          </a:p>
          <a:p>
            <a:pPr marL="285750" indent="-285750" algn="just">
              <a:buFont typeface="Arial" panose="020B0604020202020204" pitchFamily="34" charset="0"/>
              <a:buChar char="•"/>
            </a:pPr>
            <a:r>
              <a:rPr lang="es-ES" dirty="0" smtClean="0"/>
              <a:t>Herramienta de visualización intuitiva y que ofrezca información de todos los equipos instalados.</a:t>
            </a:r>
          </a:p>
          <a:p>
            <a:pPr marL="285750" indent="-285750" algn="just">
              <a:buFont typeface="Arial" panose="020B0604020202020204" pitchFamily="34" charset="0"/>
              <a:buChar char="•"/>
            </a:pPr>
            <a:r>
              <a:rPr lang="es-ES" dirty="0" smtClean="0"/>
              <a:t>Detección de </a:t>
            </a:r>
            <a:r>
              <a:rPr lang="es-ES" dirty="0" smtClean="0"/>
              <a:t>fallos en los equipos así como lejanía de los mismos en tiempo real.</a:t>
            </a:r>
          </a:p>
          <a:p>
            <a:pPr marL="285750" indent="-285750" algn="just">
              <a:buFont typeface="Arial" panose="020B0604020202020204" pitchFamily="34" charset="0"/>
              <a:buChar char="•"/>
            </a:pPr>
            <a:r>
              <a:rPr lang="es-ES" dirty="0" smtClean="0"/>
              <a:t>Fácil </a:t>
            </a:r>
            <a:r>
              <a:rPr lang="es-ES" dirty="0" smtClean="0"/>
              <a:t>instalación para un usuario no técnico.</a:t>
            </a:r>
            <a:r>
              <a:rPr lang="es-ES" dirty="0"/>
              <a:t> </a:t>
            </a:r>
            <a:endParaRPr lang="es-ES" dirty="0" smtClean="0"/>
          </a:p>
          <a:p>
            <a:pPr marL="285750" indent="-285750" algn="just">
              <a:buFont typeface="Arial" panose="020B0604020202020204" pitchFamily="34" charset="0"/>
              <a:buChar char="•"/>
            </a:pPr>
            <a:r>
              <a:rPr lang="es-ES" dirty="0" smtClean="0"/>
              <a:t>Precio </a:t>
            </a:r>
            <a:r>
              <a:rPr lang="es-ES" dirty="0"/>
              <a:t>competitivo.</a:t>
            </a:r>
          </a:p>
          <a:p>
            <a:pPr marL="285750" indent="-285750" algn="just">
              <a:buFont typeface="Arial" panose="020B0604020202020204" pitchFamily="34" charset="0"/>
              <a:buChar char="•"/>
            </a:pPr>
            <a:endParaRPr lang="es-ES" dirty="0"/>
          </a:p>
          <a:p>
            <a:endParaRPr lang="es-ES" dirty="0"/>
          </a:p>
        </p:txBody>
      </p:sp>
      <p:graphicFrame>
        <p:nvGraphicFramePr>
          <p:cNvPr id="2" name="1 Diagrama"/>
          <p:cNvGraphicFramePr/>
          <p:nvPr>
            <p:extLst>
              <p:ext uri="{D42A27DB-BD31-4B8C-83A1-F6EECF244321}">
                <p14:modId xmlns:p14="http://schemas.microsoft.com/office/powerpoint/2010/main" val="1156448290"/>
              </p:ext>
            </p:extLst>
          </p:nvPr>
        </p:nvGraphicFramePr>
        <p:xfrm>
          <a:off x="4788024" y="1412776"/>
          <a:ext cx="3912096" cy="41202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ángulo 2">
            <a:extLst>
              <a:ext uri="{FF2B5EF4-FFF2-40B4-BE49-F238E27FC236}">
                <a16:creationId xmlns:a16="http://schemas.microsoft.com/office/drawing/2014/main" xmlns="" id="{0BE0E366-9D0D-4467-8CDC-30CA2DD8D4DF}"/>
              </a:ext>
            </a:extLst>
          </p:cNvPr>
          <p:cNvSpPr/>
          <p:nvPr/>
        </p:nvSpPr>
        <p:spPr>
          <a:xfrm>
            <a:off x="7168379" y="129511"/>
            <a:ext cx="2016224" cy="369332"/>
          </a:xfrm>
          <a:prstGeom prst="rect">
            <a:avLst/>
          </a:prstGeom>
        </p:spPr>
        <p:txBody>
          <a:bodyPr wrap="square">
            <a:spAutoFit/>
          </a:bodyPr>
          <a:lstStyle/>
          <a:p>
            <a:r>
              <a:rPr lang="es-ES" dirty="0" smtClean="0"/>
              <a:t>Rubén Arce - 2021</a:t>
            </a:r>
            <a:endParaRPr lang="es-ES" dirty="0"/>
          </a:p>
        </p:txBody>
      </p:sp>
    </p:spTree>
    <p:extLst>
      <p:ext uri="{BB962C8B-B14F-4D97-AF65-F5344CB8AC3E}">
        <p14:creationId xmlns:p14="http://schemas.microsoft.com/office/powerpoint/2010/main" val="3135801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561151"/>
            <a:ext cx="7848872" cy="1077218"/>
          </a:xfrm>
          <a:prstGeom prst="rect">
            <a:avLst/>
          </a:prstGeom>
          <a:noFill/>
        </p:spPr>
        <p:txBody>
          <a:bodyPr wrap="square" rtlCol="0">
            <a:spAutoFit/>
          </a:bodyPr>
          <a:lstStyle/>
          <a:p>
            <a:r>
              <a:rPr lang="es-ES" sz="3200" b="1" dirty="0"/>
              <a:t>2. Problemática a abordar</a:t>
            </a:r>
          </a:p>
          <a:p>
            <a:endParaRPr lang="es-ES" sz="3200" b="1" dirty="0"/>
          </a:p>
        </p:txBody>
      </p:sp>
      <p:sp>
        <p:nvSpPr>
          <p:cNvPr id="2" name="1 CuadroTexto"/>
          <p:cNvSpPr txBox="1"/>
          <p:nvPr/>
        </p:nvSpPr>
        <p:spPr>
          <a:xfrm>
            <a:off x="539552" y="1384900"/>
            <a:ext cx="5328592" cy="2308324"/>
          </a:xfrm>
          <a:prstGeom prst="rect">
            <a:avLst/>
          </a:prstGeom>
          <a:noFill/>
        </p:spPr>
        <p:txBody>
          <a:bodyPr wrap="square" rtlCol="0">
            <a:spAutoFit/>
          </a:bodyPr>
          <a:lstStyle/>
          <a:p>
            <a:pPr marL="342900" indent="-342900" algn="just">
              <a:buFont typeface="+mj-lt"/>
              <a:buAutoNum type="arabicPeriod"/>
            </a:pPr>
            <a:r>
              <a:rPr lang="es-ES" b="1" dirty="0" smtClean="0"/>
              <a:t>Marketing</a:t>
            </a:r>
            <a:r>
              <a:rPr lang="es-ES" b="1" dirty="0"/>
              <a:t>: </a:t>
            </a:r>
            <a:r>
              <a:rPr lang="es-ES" dirty="0"/>
              <a:t>Estudios de mercado y de necesidad de los clientes. Elaboración de un "</a:t>
            </a:r>
            <a:r>
              <a:rPr lang="es-ES" dirty="0" err="1"/>
              <a:t>heat</a:t>
            </a:r>
            <a:r>
              <a:rPr lang="es-ES" dirty="0"/>
              <a:t> </a:t>
            </a:r>
            <a:r>
              <a:rPr lang="es-ES" dirty="0" err="1"/>
              <a:t>map</a:t>
            </a:r>
            <a:r>
              <a:rPr lang="es-ES" dirty="0"/>
              <a:t>", o mapa de las zonas con más afluencia de gente.</a:t>
            </a:r>
          </a:p>
          <a:p>
            <a:pPr marL="342900" indent="-342900" algn="just">
              <a:buFont typeface="+mj-lt"/>
              <a:buAutoNum type="arabicPeriod"/>
            </a:pPr>
            <a:r>
              <a:rPr lang="es-ES" b="1" dirty="0" smtClean="0"/>
              <a:t>Sanidad</a:t>
            </a:r>
            <a:r>
              <a:rPr lang="es-ES" b="1" dirty="0"/>
              <a:t>: </a:t>
            </a:r>
            <a:r>
              <a:rPr lang="es-ES" dirty="0"/>
              <a:t>Monitorización de pacientes en planta.</a:t>
            </a:r>
          </a:p>
          <a:p>
            <a:pPr marL="342900" indent="-342900" algn="just">
              <a:buFont typeface="+mj-lt"/>
              <a:buAutoNum type="arabicPeriod"/>
            </a:pPr>
            <a:r>
              <a:rPr lang="es-ES" b="1" dirty="0" smtClean="0"/>
              <a:t>Seguridad</a:t>
            </a:r>
            <a:r>
              <a:rPr lang="es-ES" b="1" dirty="0"/>
              <a:t>:</a:t>
            </a:r>
            <a:r>
              <a:rPr lang="es-ES" dirty="0"/>
              <a:t> Únicamente los empleados con autorización y proximidad podrán llevar a cabo </a:t>
            </a:r>
            <a:r>
              <a:rPr lang="es-ES" dirty="0" smtClean="0"/>
              <a:t>acciones.</a:t>
            </a:r>
          </a:p>
          <a:p>
            <a:endParaRPr lang="es-ES" dirty="0"/>
          </a:p>
        </p:txBody>
      </p:sp>
      <p:sp>
        <p:nvSpPr>
          <p:cNvPr id="8" name="Rectángulo 7">
            <a:extLst>
              <a:ext uri="{FF2B5EF4-FFF2-40B4-BE49-F238E27FC236}">
                <a16:creationId xmlns:a16="http://schemas.microsoft.com/office/drawing/2014/main" xmlns="" id="{56211751-69D3-4D9C-B426-EB59CAEAB562}"/>
              </a:ext>
            </a:extLst>
          </p:cNvPr>
          <p:cNvSpPr/>
          <p:nvPr/>
        </p:nvSpPr>
        <p:spPr>
          <a:xfrm>
            <a:off x="3621384" y="3861048"/>
            <a:ext cx="5328592" cy="2585323"/>
          </a:xfrm>
          <a:prstGeom prst="rect">
            <a:avLst/>
          </a:prstGeom>
        </p:spPr>
        <p:txBody>
          <a:bodyPr wrap="square">
            <a:spAutoFit/>
          </a:bodyPr>
          <a:lstStyle/>
          <a:p>
            <a:pPr marL="342900" indent="-342900" algn="just">
              <a:buFont typeface="+mj-lt"/>
              <a:buAutoNum type="arabicPeriod"/>
            </a:pPr>
            <a:r>
              <a:rPr lang="es-ES" b="1" dirty="0"/>
              <a:t>Vandalismo:</a:t>
            </a:r>
            <a:r>
              <a:rPr lang="es-ES" dirty="0"/>
              <a:t> Conociendo la localización de los equipos dentro de un local cerrado, en el momento en el que se deja de situar un elemento en el mapa, se puede dar la voz de alarma ante un robo.</a:t>
            </a:r>
          </a:p>
          <a:p>
            <a:pPr marL="342900" indent="-342900" algn="just">
              <a:buFont typeface="+mj-lt"/>
              <a:buAutoNum type="arabicPeriod"/>
            </a:pPr>
            <a:r>
              <a:rPr lang="es-ES" b="1" dirty="0"/>
              <a:t>Propaganda</a:t>
            </a:r>
            <a:r>
              <a:rPr lang="es-ES" dirty="0"/>
              <a:t> </a:t>
            </a:r>
            <a:r>
              <a:rPr lang="es-ES" b="1" dirty="0"/>
              <a:t>y nueva forma de publicidad:</a:t>
            </a:r>
            <a:r>
              <a:rPr lang="es-ES" dirty="0"/>
              <a:t> Activar acciones en función de la localización en determinados puntos de interés permite llevar a otro nivel las ideas de los publicistas.</a:t>
            </a:r>
          </a:p>
          <a:p>
            <a:endParaRPr lang="es-ES" dirty="0"/>
          </a:p>
        </p:txBody>
      </p:sp>
      <p:pic>
        <p:nvPicPr>
          <p:cNvPr id="1026" name="Picture 2" descr="C:\Users\Tecnica2\Desktop\61465900_l.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555" t="9037" r="6392" b="7164"/>
          <a:stretch/>
        </p:blipFill>
        <p:spPr bwMode="auto">
          <a:xfrm>
            <a:off x="6156176" y="1484784"/>
            <a:ext cx="2482157" cy="180940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3850744"/>
            <a:ext cx="968226" cy="981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7464" y="4613649"/>
            <a:ext cx="1038973"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3497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560691"/>
            <a:ext cx="4680520" cy="1077218"/>
          </a:xfrm>
          <a:prstGeom prst="rect">
            <a:avLst/>
          </a:prstGeom>
          <a:noFill/>
        </p:spPr>
        <p:txBody>
          <a:bodyPr wrap="square" rtlCol="0">
            <a:spAutoFit/>
          </a:bodyPr>
          <a:lstStyle/>
          <a:p>
            <a:r>
              <a:rPr lang="es-ES" sz="3200" b="1" dirty="0"/>
              <a:t>3. Posibles soluciones </a:t>
            </a:r>
          </a:p>
          <a:p>
            <a:endParaRPr lang="es-ES" sz="3200" b="1" dirty="0"/>
          </a:p>
        </p:txBody>
      </p:sp>
      <p:sp>
        <p:nvSpPr>
          <p:cNvPr id="5" name="4 CuadroTexto"/>
          <p:cNvSpPr txBox="1"/>
          <p:nvPr/>
        </p:nvSpPr>
        <p:spPr>
          <a:xfrm>
            <a:off x="435714" y="1496893"/>
            <a:ext cx="5504438" cy="2585323"/>
          </a:xfrm>
          <a:prstGeom prst="rect">
            <a:avLst/>
          </a:prstGeom>
          <a:noFill/>
        </p:spPr>
        <p:txBody>
          <a:bodyPr wrap="square" rtlCol="0">
            <a:spAutoFit/>
          </a:bodyPr>
          <a:lstStyle/>
          <a:p>
            <a:pPr algn="just"/>
            <a:r>
              <a:rPr lang="es-ES" b="1" dirty="0" smtClean="0"/>
              <a:t>2.1 Opciones de sistemas de posicionamiento</a:t>
            </a:r>
            <a:r>
              <a:rPr lang="es-ES" b="1" dirty="0" smtClean="0"/>
              <a:t>:</a:t>
            </a:r>
          </a:p>
          <a:p>
            <a:pPr algn="just"/>
            <a:endParaRPr lang="es-ES" b="1" dirty="0"/>
          </a:p>
          <a:p>
            <a:pPr marL="285750" indent="-285750" algn="just">
              <a:buFont typeface="Arial" panose="020B0604020202020204" pitchFamily="34" charset="0"/>
              <a:buChar char="•"/>
            </a:pPr>
            <a:r>
              <a:rPr lang="es-ES" dirty="0" smtClean="0"/>
              <a:t>GPS</a:t>
            </a:r>
            <a:endParaRPr lang="es-ES" dirty="0"/>
          </a:p>
          <a:p>
            <a:pPr marL="285750" indent="-285750" algn="just">
              <a:buFont typeface="Arial" panose="020B0604020202020204" pitchFamily="34" charset="0"/>
              <a:buChar char="•"/>
            </a:pPr>
            <a:r>
              <a:rPr lang="es-ES" dirty="0" err="1" smtClean="0"/>
              <a:t>Wifi</a:t>
            </a:r>
            <a:endParaRPr lang="es-ES" dirty="0"/>
          </a:p>
          <a:p>
            <a:pPr marL="285750" indent="-285750" algn="just">
              <a:buFont typeface="Arial" panose="020B0604020202020204" pitchFamily="34" charset="0"/>
              <a:buChar char="•"/>
            </a:pPr>
            <a:r>
              <a:rPr lang="es-ES" dirty="0" smtClean="0"/>
              <a:t>Bluetooth</a:t>
            </a:r>
          </a:p>
          <a:p>
            <a:pPr algn="just"/>
            <a:endParaRPr lang="es-ES" b="1" dirty="0"/>
          </a:p>
          <a:p>
            <a:pPr algn="just"/>
            <a:r>
              <a:rPr lang="es-ES" b="1" dirty="0" smtClean="0"/>
              <a:t>Comparativa:</a:t>
            </a:r>
            <a:endParaRPr lang="es-ES" dirty="0"/>
          </a:p>
          <a:p>
            <a:pPr marL="285750" indent="-285750">
              <a:buFont typeface="Arial" panose="020B0604020202020204" pitchFamily="34" charset="0"/>
              <a:buChar char="•"/>
            </a:pPr>
            <a:endParaRPr lang="es-ES" dirty="0"/>
          </a:p>
          <a:p>
            <a:endParaRPr lang="es-ES" dirty="0">
              <a:solidFill>
                <a:srgbClr val="FF0000"/>
              </a:solidFill>
            </a:endParaRPr>
          </a:p>
        </p:txBody>
      </p:sp>
      <p:sp>
        <p:nvSpPr>
          <p:cNvPr id="2" name="1 Abrir llave"/>
          <p:cNvSpPr/>
          <p:nvPr/>
        </p:nvSpPr>
        <p:spPr>
          <a:xfrm>
            <a:off x="5220072" y="476672"/>
            <a:ext cx="288032" cy="792088"/>
          </a:xfrm>
          <a:prstGeom prst="leftBrace">
            <a:avLst>
              <a:gd name="adj1" fmla="val 22505"/>
              <a:gd name="adj2" fmla="val 52062"/>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 name="6 CuadroTexto"/>
          <p:cNvSpPr txBox="1"/>
          <p:nvPr/>
        </p:nvSpPr>
        <p:spPr>
          <a:xfrm>
            <a:off x="5382328" y="560691"/>
            <a:ext cx="1800200" cy="923330"/>
          </a:xfrm>
          <a:prstGeom prst="rect">
            <a:avLst/>
          </a:prstGeom>
          <a:noFill/>
        </p:spPr>
        <p:txBody>
          <a:bodyPr wrap="square" rtlCol="0">
            <a:spAutoFit/>
          </a:bodyPr>
          <a:lstStyle/>
          <a:p>
            <a:pPr algn="just"/>
            <a:r>
              <a:rPr lang="es-ES" dirty="0" smtClean="0"/>
              <a:t>Posicionamiento</a:t>
            </a:r>
            <a:endParaRPr lang="es-ES" dirty="0"/>
          </a:p>
          <a:p>
            <a:pPr algn="just"/>
            <a:r>
              <a:rPr lang="es-ES" dirty="0" smtClean="0"/>
              <a:t>Subida de datos</a:t>
            </a:r>
            <a:endParaRPr lang="es-ES" dirty="0"/>
          </a:p>
          <a:p>
            <a:endParaRPr lang="es-ES" dirty="0">
              <a:solidFill>
                <a:srgbClr val="FF0000"/>
              </a:solidFill>
            </a:endParaRPr>
          </a:p>
        </p:txBody>
      </p:sp>
      <p:sp>
        <p:nvSpPr>
          <p:cNvPr id="8" name="Rectángulo 2">
            <a:extLst>
              <a:ext uri="{FF2B5EF4-FFF2-40B4-BE49-F238E27FC236}">
                <a16:creationId xmlns:a16="http://schemas.microsoft.com/office/drawing/2014/main" xmlns="" id="{0BE0E366-9D0D-4467-8CDC-30CA2DD8D4DF}"/>
              </a:ext>
            </a:extLst>
          </p:cNvPr>
          <p:cNvSpPr/>
          <p:nvPr/>
        </p:nvSpPr>
        <p:spPr>
          <a:xfrm>
            <a:off x="7168379" y="129511"/>
            <a:ext cx="2016224" cy="369332"/>
          </a:xfrm>
          <a:prstGeom prst="rect">
            <a:avLst/>
          </a:prstGeom>
        </p:spPr>
        <p:txBody>
          <a:bodyPr wrap="square">
            <a:spAutoFit/>
          </a:bodyPr>
          <a:lstStyle/>
          <a:p>
            <a:r>
              <a:rPr lang="es-ES" dirty="0" smtClean="0"/>
              <a:t>Rubén Arce - 2021</a:t>
            </a:r>
            <a:endParaRPr lang="es-ES" dirty="0"/>
          </a:p>
        </p:txBody>
      </p:sp>
      <p:graphicFrame>
        <p:nvGraphicFramePr>
          <p:cNvPr id="3" name="2 Tabla"/>
          <p:cNvGraphicFramePr>
            <a:graphicFrameLocks noGrp="1"/>
          </p:cNvGraphicFramePr>
          <p:nvPr>
            <p:extLst>
              <p:ext uri="{D42A27DB-BD31-4B8C-83A1-F6EECF244321}">
                <p14:modId xmlns:p14="http://schemas.microsoft.com/office/powerpoint/2010/main" val="3004785458"/>
              </p:ext>
            </p:extLst>
          </p:nvPr>
        </p:nvGraphicFramePr>
        <p:xfrm>
          <a:off x="1547664" y="4005064"/>
          <a:ext cx="6377450" cy="1752600"/>
        </p:xfrm>
        <a:graphic>
          <a:graphicData uri="http://schemas.openxmlformats.org/drawingml/2006/table">
            <a:tbl>
              <a:tblPr firstRow="1" bandRow="1">
                <a:tableStyleId>{793D81CF-94F2-401A-BA57-92F5A7B2D0C5}</a:tableStyleId>
              </a:tblPr>
              <a:tblGrid>
                <a:gridCol w="1236282"/>
                <a:gridCol w="1219200"/>
                <a:gridCol w="1401688"/>
                <a:gridCol w="1152128"/>
                <a:gridCol w="1368152"/>
              </a:tblGrid>
              <a:tr h="370840">
                <a:tc>
                  <a:txBody>
                    <a:bodyPr/>
                    <a:lstStyle/>
                    <a:p>
                      <a:pPr algn="ctr"/>
                      <a:r>
                        <a:rPr lang="es-ES" dirty="0" smtClean="0"/>
                        <a:t>Tecnología</a:t>
                      </a:r>
                      <a:endParaRPr lang="es-ES" dirty="0"/>
                    </a:p>
                  </a:txBody>
                  <a:tcPr anchor="ctr"/>
                </a:tc>
                <a:tc>
                  <a:txBody>
                    <a:bodyPr/>
                    <a:lstStyle/>
                    <a:p>
                      <a:pPr algn="ctr"/>
                      <a:r>
                        <a:rPr lang="es-ES" dirty="0" smtClean="0"/>
                        <a:t>Coste</a:t>
                      </a:r>
                      <a:endParaRPr lang="es-ES" dirty="0"/>
                    </a:p>
                  </a:txBody>
                  <a:tcPr anchor="ctr"/>
                </a:tc>
                <a:tc>
                  <a:txBody>
                    <a:bodyPr/>
                    <a:lstStyle/>
                    <a:p>
                      <a:pPr algn="ctr"/>
                      <a:r>
                        <a:rPr lang="es-ES" dirty="0" smtClean="0"/>
                        <a:t>Complejidad</a:t>
                      </a:r>
                      <a:endParaRPr lang="es-ES" dirty="0"/>
                    </a:p>
                  </a:txBody>
                  <a:tcPr anchor="ctr"/>
                </a:tc>
                <a:tc>
                  <a:txBody>
                    <a:bodyPr/>
                    <a:lstStyle/>
                    <a:p>
                      <a:pPr algn="ctr"/>
                      <a:r>
                        <a:rPr lang="es-ES" dirty="0" smtClean="0"/>
                        <a:t>Distancia</a:t>
                      </a:r>
                      <a:endParaRPr lang="es-ES" dirty="0"/>
                    </a:p>
                  </a:txBody>
                  <a:tcPr anchor="ctr"/>
                </a:tc>
                <a:tc>
                  <a:txBody>
                    <a:bodyPr/>
                    <a:lstStyle/>
                    <a:p>
                      <a:pPr algn="ctr"/>
                      <a:r>
                        <a:rPr lang="es-ES" dirty="0" smtClean="0"/>
                        <a:t>Consumo</a:t>
                      </a:r>
                      <a:r>
                        <a:rPr lang="es-ES" baseline="0" dirty="0" smtClean="0"/>
                        <a:t> Energético</a:t>
                      </a:r>
                      <a:endParaRPr lang="es-ES" dirty="0"/>
                    </a:p>
                  </a:txBody>
                  <a:tcPr anchor="ctr"/>
                </a:tc>
              </a:tr>
              <a:tr h="370840">
                <a:tc>
                  <a:txBody>
                    <a:bodyPr/>
                    <a:lstStyle/>
                    <a:p>
                      <a:pPr algn="ctr"/>
                      <a:r>
                        <a:rPr lang="es-ES" b="1" dirty="0" smtClean="0"/>
                        <a:t>GPS</a:t>
                      </a:r>
                      <a:endParaRPr lang="es-ES" b="1" dirty="0"/>
                    </a:p>
                  </a:txBody>
                  <a:tcPr anchor="ctr"/>
                </a:tc>
                <a:tc>
                  <a:txBody>
                    <a:bodyPr/>
                    <a:lstStyle/>
                    <a:p>
                      <a:pPr algn="ctr"/>
                      <a:r>
                        <a:rPr lang="es-ES" dirty="0" smtClean="0"/>
                        <a:t>Elevado</a:t>
                      </a:r>
                      <a:endParaRPr lang="es-ES" dirty="0"/>
                    </a:p>
                  </a:txBody>
                  <a:tcPr anchor="ctr"/>
                </a:tc>
                <a:tc>
                  <a:txBody>
                    <a:bodyPr/>
                    <a:lstStyle/>
                    <a:p>
                      <a:pPr algn="ctr"/>
                      <a:r>
                        <a:rPr lang="es-ES" dirty="0" smtClean="0"/>
                        <a:t>Baja</a:t>
                      </a:r>
                      <a:endParaRPr lang="es-ES" dirty="0"/>
                    </a:p>
                  </a:txBody>
                  <a:tcPr anchor="ctr"/>
                </a:tc>
                <a:tc>
                  <a:txBody>
                    <a:bodyPr/>
                    <a:lstStyle/>
                    <a:p>
                      <a:pPr algn="ctr"/>
                      <a:r>
                        <a:rPr lang="es-ES" dirty="0" smtClean="0"/>
                        <a:t>Ilimitada</a:t>
                      </a:r>
                      <a:endParaRPr lang="es-ES" dirty="0"/>
                    </a:p>
                  </a:txBody>
                  <a:tcPr anchor="ctr"/>
                </a:tc>
                <a:tc>
                  <a:txBody>
                    <a:bodyPr/>
                    <a:lstStyle/>
                    <a:p>
                      <a:pPr algn="ctr"/>
                      <a:r>
                        <a:rPr lang="es-ES" dirty="0" smtClean="0"/>
                        <a:t>Muy Alto</a:t>
                      </a:r>
                      <a:endParaRPr lang="es-ES" dirty="0"/>
                    </a:p>
                  </a:txBody>
                  <a:tcPr anchor="ctr"/>
                </a:tc>
              </a:tr>
              <a:tr h="370840">
                <a:tc>
                  <a:txBody>
                    <a:bodyPr/>
                    <a:lstStyle/>
                    <a:p>
                      <a:pPr algn="ctr"/>
                      <a:r>
                        <a:rPr lang="es-ES" b="1" dirty="0" err="1" smtClean="0"/>
                        <a:t>Wifi</a:t>
                      </a:r>
                      <a:endParaRPr lang="es-ES" b="1" dirty="0"/>
                    </a:p>
                  </a:txBody>
                  <a:tcPr anchor="ctr"/>
                </a:tc>
                <a:tc>
                  <a:txBody>
                    <a:bodyPr/>
                    <a:lstStyle/>
                    <a:p>
                      <a:pPr algn="ctr"/>
                      <a:r>
                        <a:rPr lang="es-ES" dirty="0" smtClean="0"/>
                        <a:t>Medio</a:t>
                      </a:r>
                      <a:endParaRPr lang="es-ES" dirty="0"/>
                    </a:p>
                  </a:txBody>
                  <a:tcPr anchor="ctr"/>
                </a:tc>
                <a:tc>
                  <a:txBody>
                    <a:bodyPr/>
                    <a:lstStyle/>
                    <a:p>
                      <a:pPr algn="ctr"/>
                      <a:r>
                        <a:rPr lang="es-ES" dirty="0" smtClean="0"/>
                        <a:t>Medio</a:t>
                      </a:r>
                      <a:endParaRPr lang="es-ES" dirty="0"/>
                    </a:p>
                  </a:txBody>
                  <a:tcPr anchor="ctr"/>
                </a:tc>
                <a:tc>
                  <a:txBody>
                    <a:bodyPr/>
                    <a:lstStyle/>
                    <a:p>
                      <a:pPr algn="ctr"/>
                      <a:r>
                        <a:rPr lang="es-ES" dirty="0" smtClean="0"/>
                        <a:t>50m</a:t>
                      </a:r>
                      <a:endParaRPr lang="es-ES" dirty="0"/>
                    </a:p>
                  </a:txBody>
                  <a:tcPr anchor="ctr"/>
                </a:tc>
                <a:tc>
                  <a:txBody>
                    <a:bodyPr/>
                    <a:lstStyle/>
                    <a:p>
                      <a:pPr algn="ctr"/>
                      <a:r>
                        <a:rPr lang="es-ES" dirty="0" smtClean="0"/>
                        <a:t>Alto</a:t>
                      </a:r>
                      <a:endParaRPr lang="es-ES" dirty="0"/>
                    </a:p>
                  </a:txBody>
                  <a:tcPr anchor="ctr"/>
                </a:tc>
              </a:tr>
              <a:tr h="370840">
                <a:tc>
                  <a:txBody>
                    <a:bodyPr/>
                    <a:lstStyle/>
                    <a:p>
                      <a:pPr algn="ctr"/>
                      <a:r>
                        <a:rPr lang="es-ES" b="1" dirty="0" smtClean="0"/>
                        <a:t>Bluetooth</a:t>
                      </a:r>
                      <a:endParaRPr lang="es-ES" b="1" dirty="0"/>
                    </a:p>
                  </a:txBody>
                  <a:tcPr anchor="ctr"/>
                </a:tc>
                <a:tc>
                  <a:txBody>
                    <a:bodyPr/>
                    <a:lstStyle/>
                    <a:p>
                      <a:pPr algn="ctr"/>
                      <a:r>
                        <a:rPr lang="es-ES" dirty="0" smtClean="0"/>
                        <a:t>Bajo</a:t>
                      </a:r>
                      <a:endParaRPr lang="es-ES" dirty="0"/>
                    </a:p>
                  </a:txBody>
                  <a:tcPr anchor="ctr"/>
                </a:tc>
                <a:tc>
                  <a:txBody>
                    <a:bodyPr/>
                    <a:lstStyle/>
                    <a:p>
                      <a:pPr algn="ctr"/>
                      <a:r>
                        <a:rPr lang="es-ES" dirty="0" smtClean="0"/>
                        <a:t>Media</a:t>
                      </a:r>
                      <a:endParaRPr lang="es-ES" dirty="0"/>
                    </a:p>
                  </a:txBody>
                  <a:tcPr anchor="ctr"/>
                </a:tc>
                <a:tc>
                  <a:txBody>
                    <a:bodyPr/>
                    <a:lstStyle/>
                    <a:p>
                      <a:pPr algn="ctr"/>
                      <a:r>
                        <a:rPr lang="es-ES" dirty="0" smtClean="0"/>
                        <a:t>100m</a:t>
                      </a:r>
                      <a:endParaRPr lang="es-ES" dirty="0"/>
                    </a:p>
                  </a:txBody>
                  <a:tcPr anchor="ctr"/>
                </a:tc>
                <a:tc>
                  <a:txBody>
                    <a:bodyPr/>
                    <a:lstStyle/>
                    <a:p>
                      <a:pPr algn="ctr"/>
                      <a:r>
                        <a:rPr lang="es-ES" dirty="0" smtClean="0"/>
                        <a:t>Muy bajo</a:t>
                      </a:r>
                      <a:endParaRPr lang="es-ES" dirty="0"/>
                    </a:p>
                  </a:txBody>
                  <a:tcPr anchor="ctr"/>
                </a:tc>
              </a:tr>
            </a:tbl>
          </a:graphicData>
        </a:graphic>
      </p:graphicFrame>
    </p:spTree>
    <p:extLst>
      <p:ext uri="{BB962C8B-B14F-4D97-AF65-F5344CB8AC3E}">
        <p14:creationId xmlns:p14="http://schemas.microsoft.com/office/powerpoint/2010/main" val="472231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560691"/>
            <a:ext cx="4680520" cy="1077218"/>
          </a:xfrm>
          <a:prstGeom prst="rect">
            <a:avLst/>
          </a:prstGeom>
          <a:noFill/>
        </p:spPr>
        <p:txBody>
          <a:bodyPr wrap="square" rtlCol="0">
            <a:spAutoFit/>
          </a:bodyPr>
          <a:lstStyle/>
          <a:p>
            <a:r>
              <a:rPr lang="es-ES" sz="3200" b="1" dirty="0"/>
              <a:t>3. Posibles soluciones </a:t>
            </a:r>
          </a:p>
          <a:p>
            <a:endParaRPr lang="es-ES" sz="3200" b="1" dirty="0"/>
          </a:p>
        </p:txBody>
      </p:sp>
      <p:sp>
        <p:nvSpPr>
          <p:cNvPr id="2" name="1 Abrir llave"/>
          <p:cNvSpPr/>
          <p:nvPr/>
        </p:nvSpPr>
        <p:spPr>
          <a:xfrm>
            <a:off x="5220072" y="476672"/>
            <a:ext cx="288032" cy="792088"/>
          </a:xfrm>
          <a:prstGeom prst="leftBrace">
            <a:avLst>
              <a:gd name="adj1" fmla="val 22505"/>
              <a:gd name="adj2" fmla="val 52062"/>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 name="6 CuadroTexto"/>
          <p:cNvSpPr txBox="1"/>
          <p:nvPr/>
        </p:nvSpPr>
        <p:spPr>
          <a:xfrm>
            <a:off x="5382328" y="560691"/>
            <a:ext cx="1800200" cy="923330"/>
          </a:xfrm>
          <a:prstGeom prst="rect">
            <a:avLst/>
          </a:prstGeom>
          <a:noFill/>
        </p:spPr>
        <p:txBody>
          <a:bodyPr wrap="square" rtlCol="0">
            <a:spAutoFit/>
          </a:bodyPr>
          <a:lstStyle/>
          <a:p>
            <a:pPr algn="just"/>
            <a:r>
              <a:rPr lang="es-ES" dirty="0" smtClean="0"/>
              <a:t>Posicionamiento</a:t>
            </a:r>
            <a:endParaRPr lang="es-ES" dirty="0"/>
          </a:p>
          <a:p>
            <a:pPr algn="just"/>
            <a:r>
              <a:rPr lang="es-ES" dirty="0" smtClean="0"/>
              <a:t>Subida de datos</a:t>
            </a:r>
            <a:endParaRPr lang="es-ES" dirty="0"/>
          </a:p>
          <a:p>
            <a:endParaRPr lang="es-ES" dirty="0">
              <a:solidFill>
                <a:srgbClr val="FF0000"/>
              </a:solidFill>
            </a:endParaRPr>
          </a:p>
        </p:txBody>
      </p:sp>
      <p:sp>
        <p:nvSpPr>
          <p:cNvPr id="8" name="Rectángulo 2">
            <a:extLst>
              <a:ext uri="{FF2B5EF4-FFF2-40B4-BE49-F238E27FC236}">
                <a16:creationId xmlns:a16="http://schemas.microsoft.com/office/drawing/2014/main" xmlns="" id="{0BE0E366-9D0D-4467-8CDC-30CA2DD8D4DF}"/>
              </a:ext>
            </a:extLst>
          </p:cNvPr>
          <p:cNvSpPr/>
          <p:nvPr/>
        </p:nvSpPr>
        <p:spPr>
          <a:xfrm>
            <a:off x="7168379" y="129511"/>
            <a:ext cx="2016224" cy="369332"/>
          </a:xfrm>
          <a:prstGeom prst="rect">
            <a:avLst/>
          </a:prstGeom>
        </p:spPr>
        <p:txBody>
          <a:bodyPr wrap="square">
            <a:spAutoFit/>
          </a:bodyPr>
          <a:lstStyle/>
          <a:p>
            <a:r>
              <a:rPr lang="es-ES" dirty="0" smtClean="0"/>
              <a:t>Rubén Arce - 2021</a:t>
            </a:r>
            <a:endParaRPr lang="es-ES" dirty="0"/>
          </a:p>
        </p:txBody>
      </p:sp>
      <p:sp>
        <p:nvSpPr>
          <p:cNvPr id="9" name="8 CuadroTexto"/>
          <p:cNvSpPr txBox="1"/>
          <p:nvPr/>
        </p:nvSpPr>
        <p:spPr>
          <a:xfrm>
            <a:off x="435714" y="1496893"/>
            <a:ext cx="5504438" cy="2585323"/>
          </a:xfrm>
          <a:prstGeom prst="rect">
            <a:avLst/>
          </a:prstGeom>
          <a:noFill/>
        </p:spPr>
        <p:txBody>
          <a:bodyPr wrap="square" rtlCol="0">
            <a:spAutoFit/>
          </a:bodyPr>
          <a:lstStyle/>
          <a:p>
            <a:pPr algn="just"/>
            <a:r>
              <a:rPr lang="es-ES" b="1" dirty="0" smtClean="0"/>
              <a:t>2.1 Opciones de sistemas de posicionamiento</a:t>
            </a:r>
            <a:r>
              <a:rPr lang="es-ES" b="1" dirty="0" smtClean="0"/>
              <a:t>:</a:t>
            </a:r>
          </a:p>
          <a:p>
            <a:pPr algn="just"/>
            <a:endParaRPr lang="es-ES" b="1" dirty="0"/>
          </a:p>
          <a:p>
            <a:pPr marL="285750" indent="-285750" algn="just">
              <a:buFont typeface="Arial" panose="020B0604020202020204" pitchFamily="34" charset="0"/>
              <a:buChar char="•"/>
            </a:pPr>
            <a:r>
              <a:rPr lang="es-ES" dirty="0" smtClean="0"/>
              <a:t>MQTT</a:t>
            </a:r>
            <a:endParaRPr lang="es-ES" dirty="0"/>
          </a:p>
          <a:p>
            <a:pPr marL="285750" indent="-285750" algn="just">
              <a:buFont typeface="Arial" panose="020B0604020202020204" pitchFamily="34" charset="0"/>
              <a:buChar char="•"/>
            </a:pPr>
            <a:r>
              <a:rPr lang="es-ES" dirty="0" smtClean="0"/>
              <a:t>HTTP Post</a:t>
            </a:r>
            <a:endParaRPr lang="es-ES" dirty="0"/>
          </a:p>
          <a:p>
            <a:pPr marL="285750" indent="-285750" algn="just">
              <a:buFont typeface="Arial" panose="020B0604020202020204" pitchFamily="34" charset="0"/>
              <a:buChar char="•"/>
            </a:pPr>
            <a:r>
              <a:rPr lang="es-ES" dirty="0" smtClean="0"/>
              <a:t>ESP </a:t>
            </a:r>
            <a:r>
              <a:rPr lang="es-ES" dirty="0" err="1" smtClean="0"/>
              <a:t>Now</a:t>
            </a:r>
            <a:endParaRPr lang="es-ES" dirty="0" smtClean="0"/>
          </a:p>
          <a:p>
            <a:pPr algn="just"/>
            <a:endParaRPr lang="es-ES" b="1" dirty="0"/>
          </a:p>
          <a:p>
            <a:pPr algn="just"/>
            <a:r>
              <a:rPr lang="es-ES" b="1" dirty="0" smtClean="0"/>
              <a:t>Comparativa:</a:t>
            </a:r>
            <a:endParaRPr lang="es-ES" dirty="0"/>
          </a:p>
          <a:p>
            <a:pPr marL="285750" indent="-285750">
              <a:buFont typeface="Arial" panose="020B0604020202020204" pitchFamily="34" charset="0"/>
              <a:buChar char="•"/>
            </a:pPr>
            <a:endParaRPr lang="es-ES" dirty="0"/>
          </a:p>
          <a:p>
            <a:endParaRPr lang="es-ES" dirty="0">
              <a:solidFill>
                <a:srgbClr val="FF0000"/>
              </a:solidFill>
            </a:endParaRPr>
          </a:p>
        </p:txBody>
      </p:sp>
      <p:graphicFrame>
        <p:nvGraphicFramePr>
          <p:cNvPr id="10" name="9 Tabla"/>
          <p:cNvGraphicFramePr>
            <a:graphicFrameLocks noGrp="1"/>
          </p:cNvGraphicFramePr>
          <p:nvPr>
            <p:extLst>
              <p:ext uri="{D42A27DB-BD31-4B8C-83A1-F6EECF244321}">
                <p14:modId xmlns:p14="http://schemas.microsoft.com/office/powerpoint/2010/main" val="3621475790"/>
              </p:ext>
            </p:extLst>
          </p:nvPr>
        </p:nvGraphicFramePr>
        <p:xfrm>
          <a:off x="2267744" y="4005064"/>
          <a:ext cx="5225322" cy="1752600"/>
        </p:xfrm>
        <a:graphic>
          <a:graphicData uri="http://schemas.openxmlformats.org/drawingml/2006/table">
            <a:tbl>
              <a:tblPr firstRow="1" bandRow="1">
                <a:tableStyleId>{793D81CF-94F2-401A-BA57-92F5A7B2D0C5}</a:tableStyleId>
              </a:tblPr>
              <a:tblGrid>
                <a:gridCol w="1236282"/>
                <a:gridCol w="1219200"/>
                <a:gridCol w="1401688"/>
                <a:gridCol w="1368152"/>
              </a:tblGrid>
              <a:tr h="370840">
                <a:tc>
                  <a:txBody>
                    <a:bodyPr/>
                    <a:lstStyle/>
                    <a:p>
                      <a:pPr algn="ctr"/>
                      <a:r>
                        <a:rPr lang="es-ES" dirty="0" smtClean="0"/>
                        <a:t>Tecnología</a:t>
                      </a:r>
                      <a:endParaRPr lang="es-ES" dirty="0"/>
                    </a:p>
                  </a:txBody>
                  <a:tcPr anchor="ctr"/>
                </a:tc>
                <a:tc>
                  <a:txBody>
                    <a:bodyPr/>
                    <a:lstStyle/>
                    <a:p>
                      <a:pPr algn="ctr"/>
                      <a:r>
                        <a:rPr lang="es-ES" dirty="0" smtClean="0"/>
                        <a:t>Coste</a:t>
                      </a:r>
                      <a:endParaRPr lang="es-ES" dirty="0"/>
                    </a:p>
                  </a:txBody>
                  <a:tcPr anchor="ctr"/>
                </a:tc>
                <a:tc>
                  <a:txBody>
                    <a:bodyPr/>
                    <a:lstStyle/>
                    <a:p>
                      <a:pPr algn="ctr"/>
                      <a:r>
                        <a:rPr lang="es-ES" dirty="0" smtClean="0"/>
                        <a:t>Complejidad</a:t>
                      </a:r>
                      <a:endParaRPr lang="es-ES" dirty="0"/>
                    </a:p>
                  </a:txBody>
                  <a:tcPr anchor="ctr"/>
                </a:tc>
                <a:tc>
                  <a:txBody>
                    <a:bodyPr/>
                    <a:lstStyle/>
                    <a:p>
                      <a:pPr algn="ctr"/>
                      <a:r>
                        <a:rPr lang="es-ES" baseline="0" dirty="0" smtClean="0"/>
                        <a:t>Velocidad de datos</a:t>
                      </a:r>
                    </a:p>
                  </a:txBody>
                  <a:tcPr anchor="ctr"/>
                </a:tc>
              </a:tr>
              <a:tr h="370840">
                <a:tc>
                  <a:txBody>
                    <a:bodyPr/>
                    <a:lstStyle/>
                    <a:p>
                      <a:pPr algn="ctr"/>
                      <a:r>
                        <a:rPr lang="es-ES" b="1" dirty="0" smtClean="0"/>
                        <a:t>MQTT</a:t>
                      </a:r>
                      <a:endParaRPr lang="es-ES" b="1" dirty="0"/>
                    </a:p>
                  </a:txBody>
                  <a:tcPr anchor="ctr"/>
                </a:tc>
                <a:tc>
                  <a:txBody>
                    <a:bodyPr/>
                    <a:lstStyle/>
                    <a:p>
                      <a:pPr algn="ctr"/>
                      <a:r>
                        <a:rPr lang="es-ES" dirty="0" smtClean="0"/>
                        <a:t>No</a:t>
                      </a:r>
                      <a:endParaRPr lang="es-ES" dirty="0"/>
                    </a:p>
                  </a:txBody>
                  <a:tcPr anchor="ctr"/>
                </a:tc>
                <a:tc>
                  <a:txBody>
                    <a:bodyPr/>
                    <a:lstStyle/>
                    <a:p>
                      <a:pPr algn="ctr"/>
                      <a:r>
                        <a:rPr lang="es-ES" dirty="0" smtClean="0"/>
                        <a:t>Baja</a:t>
                      </a:r>
                      <a:endParaRPr lang="es-ES" dirty="0"/>
                    </a:p>
                  </a:txBody>
                  <a:tcPr anchor="ctr"/>
                </a:tc>
                <a:tc>
                  <a:txBody>
                    <a:bodyPr/>
                    <a:lstStyle/>
                    <a:p>
                      <a:pPr algn="ctr"/>
                      <a:r>
                        <a:rPr lang="es-ES" dirty="0" smtClean="0"/>
                        <a:t>Elevada</a:t>
                      </a:r>
                      <a:endParaRPr lang="es-ES" dirty="0"/>
                    </a:p>
                  </a:txBody>
                  <a:tcPr anchor="ctr"/>
                </a:tc>
              </a:tr>
              <a:tr h="370840">
                <a:tc>
                  <a:txBody>
                    <a:bodyPr/>
                    <a:lstStyle/>
                    <a:p>
                      <a:pPr algn="ctr"/>
                      <a:r>
                        <a:rPr lang="es-ES" b="1" dirty="0" smtClean="0"/>
                        <a:t>HTTP POST</a:t>
                      </a:r>
                      <a:endParaRPr lang="es-ES" b="1" dirty="0"/>
                    </a:p>
                  </a:txBody>
                  <a:tcPr anchor="ctr"/>
                </a:tc>
                <a:tc>
                  <a:txBody>
                    <a:bodyPr/>
                    <a:lstStyle/>
                    <a:p>
                      <a:pPr algn="ctr"/>
                      <a:r>
                        <a:rPr lang="es-ES" dirty="0" smtClean="0"/>
                        <a:t>Medio</a:t>
                      </a:r>
                      <a:endParaRPr lang="es-ES" dirty="0"/>
                    </a:p>
                  </a:txBody>
                  <a:tcPr anchor="ctr"/>
                </a:tc>
                <a:tc>
                  <a:txBody>
                    <a:bodyPr/>
                    <a:lstStyle/>
                    <a:p>
                      <a:pPr algn="ctr"/>
                      <a:r>
                        <a:rPr lang="es-ES" dirty="0" smtClean="0"/>
                        <a:t>Baja</a:t>
                      </a:r>
                      <a:endParaRPr lang="es-ES" dirty="0"/>
                    </a:p>
                  </a:txBody>
                  <a:tcPr anchor="ctr"/>
                </a:tc>
                <a:tc>
                  <a:txBody>
                    <a:bodyPr/>
                    <a:lstStyle/>
                    <a:p>
                      <a:pPr algn="ctr"/>
                      <a:r>
                        <a:rPr lang="es-ES" dirty="0" smtClean="0"/>
                        <a:t>Baja</a:t>
                      </a:r>
                      <a:endParaRPr lang="es-ES" dirty="0"/>
                    </a:p>
                  </a:txBody>
                  <a:tcPr anchor="ctr"/>
                </a:tc>
              </a:tr>
              <a:tr h="370840">
                <a:tc>
                  <a:txBody>
                    <a:bodyPr/>
                    <a:lstStyle/>
                    <a:p>
                      <a:pPr algn="ctr"/>
                      <a:r>
                        <a:rPr lang="es-ES" b="1" dirty="0" smtClean="0"/>
                        <a:t>ESP NOW</a:t>
                      </a:r>
                      <a:endParaRPr lang="es-ES" b="1" dirty="0"/>
                    </a:p>
                  </a:txBody>
                  <a:tcPr anchor="ctr"/>
                </a:tc>
                <a:tc>
                  <a:txBody>
                    <a:bodyPr/>
                    <a:lstStyle/>
                    <a:p>
                      <a:pPr algn="ctr"/>
                      <a:r>
                        <a:rPr lang="es-ES" dirty="0" smtClean="0"/>
                        <a:t>No</a:t>
                      </a:r>
                      <a:endParaRPr lang="es-ES" dirty="0"/>
                    </a:p>
                  </a:txBody>
                  <a:tcPr anchor="ctr"/>
                </a:tc>
                <a:tc>
                  <a:txBody>
                    <a:bodyPr/>
                    <a:lstStyle/>
                    <a:p>
                      <a:pPr algn="ctr"/>
                      <a:r>
                        <a:rPr lang="es-ES" dirty="0" smtClean="0"/>
                        <a:t>Media</a:t>
                      </a:r>
                      <a:endParaRPr lang="es-ES" dirty="0"/>
                    </a:p>
                  </a:txBody>
                  <a:tcPr anchor="ctr"/>
                </a:tc>
                <a:tc>
                  <a:txBody>
                    <a:bodyPr/>
                    <a:lstStyle/>
                    <a:p>
                      <a:pPr algn="ctr"/>
                      <a:r>
                        <a:rPr lang="es-ES" dirty="0" smtClean="0"/>
                        <a:t>Alta</a:t>
                      </a:r>
                      <a:endParaRPr lang="es-ES" dirty="0"/>
                    </a:p>
                  </a:txBody>
                  <a:tcPr anchor="ctr"/>
                </a:tc>
              </a:tr>
            </a:tbl>
          </a:graphicData>
        </a:graphic>
      </p:graphicFrame>
    </p:spTree>
    <p:extLst>
      <p:ext uri="{BB962C8B-B14F-4D97-AF65-F5344CB8AC3E}">
        <p14:creationId xmlns:p14="http://schemas.microsoft.com/office/powerpoint/2010/main" val="170817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560691"/>
            <a:ext cx="7932274" cy="1077218"/>
          </a:xfrm>
          <a:prstGeom prst="rect">
            <a:avLst/>
          </a:prstGeom>
          <a:noFill/>
        </p:spPr>
        <p:txBody>
          <a:bodyPr wrap="square" rtlCol="0">
            <a:spAutoFit/>
          </a:bodyPr>
          <a:lstStyle/>
          <a:p>
            <a:r>
              <a:rPr lang="es-ES" sz="3200" b="1" dirty="0"/>
              <a:t>4. Introducción </a:t>
            </a:r>
            <a:r>
              <a:rPr lang="es-ES" sz="3200" b="1" dirty="0" smtClean="0"/>
              <a:t>a la </a:t>
            </a:r>
            <a:r>
              <a:rPr lang="es-ES" sz="3200" b="1" dirty="0"/>
              <a:t>tecnología </a:t>
            </a:r>
            <a:r>
              <a:rPr lang="es-ES" sz="3200" b="1" dirty="0" smtClean="0"/>
              <a:t>BLE</a:t>
            </a:r>
            <a:endParaRPr lang="es-ES" sz="3200" b="1" dirty="0"/>
          </a:p>
          <a:p>
            <a:endParaRPr lang="es-ES" sz="3200" b="1" dirty="0"/>
          </a:p>
        </p:txBody>
      </p:sp>
      <p:pic>
        <p:nvPicPr>
          <p:cNvPr id="2050" name="Picture 2" descr="C:\Users\Tecnica2\Desktop\Superconductivida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3573016"/>
            <a:ext cx="3323762" cy="2532390"/>
          </a:xfrm>
          <a:prstGeom prst="rect">
            <a:avLst/>
          </a:prstGeom>
          <a:noFill/>
          <a:extLst>
            <a:ext uri="{909E8E84-426E-40DD-AFC4-6F175D3DCCD1}">
              <a14:hiddenFill xmlns:a14="http://schemas.microsoft.com/office/drawing/2010/main">
                <a:solidFill>
                  <a:srgbClr val="FFFFFF"/>
                </a:solidFill>
              </a14:hiddenFill>
            </a:ext>
          </a:extLst>
        </p:spPr>
      </p:pic>
      <p:sp>
        <p:nvSpPr>
          <p:cNvPr id="2" name="1 CuadroTexto"/>
          <p:cNvSpPr txBox="1"/>
          <p:nvPr/>
        </p:nvSpPr>
        <p:spPr>
          <a:xfrm>
            <a:off x="467544" y="1268760"/>
            <a:ext cx="8424936" cy="1200329"/>
          </a:xfrm>
          <a:prstGeom prst="rect">
            <a:avLst/>
          </a:prstGeom>
          <a:noFill/>
        </p:spPr>
        <p:txBody>
          <a:bodyPr wrap="square" rtlCol="0">
            <a:spAutoFit/>
          </a:bodyPr>
          <a:lstStyle/>
          <a:p>
            <a:pPr algn="ctr"/>
            <a:r>
              <a:rPr lang="es-ES" i="1" dirty="0" smtClean="0"/>
              <a:t>«</a:t>
            </a:r>
            <a:r>
              <a:rPr lang="en-US" i="1" dirty="0"/>
              <a:t>Bluetooth is a wireless technology standard used for exchanging data between fixed and mobile devices over short distances using UHF radio waves in the industrial, scientific and medical radio bands, from 2.402 GHz to 2.480 GHz, and building personal area networks (PANs</a:t>
            </a:r>
            <a:r>
              <a:rPr lang="en-US" i="1" dirty="0" smtClean="0"/>
              <a:t>) </a:t>
            </a:r>
            <a:r>
              <a:rPr lang="es-ES" i="1" dirty="0"/>
              <a:t>» Bluetooth </a:t>
            </a:r>
            <a:r>
              <a:rPr lang="es-ES" i="1" dirty="0" err="1"/>
              <a:t>Special</a:t>
            </a:r>
            <a:r>
              <a:rPr lang="es-ES" i="1" dirty="0"/>
              <a:t> </a:t>
            </a:r>
            <a:r>
              <a:rPr lang="es-ES" i="1" dirty="0" err="1"/>
              <a:t>Interest</a:t>
            </a:r>
            <a:r>
              <a:rPr lang="es-ES" i="1" dirty="0"/>
              <a:t> </a:t>
            </a:r>
            <a:r>
              <a:rPr lang="es-ES" i="1" dirty="0" err="1"/>
              <a:t>Group</a:t>
            </a:r>
            <a:endParaRPr lang="es-ES" i="1" dirty="0"/>
          </a:p>
        </p:txBody>
      </p:sp>
      <mc:AlternateContent xmlns:mc="http://schemas.openxmlformats.org/markup-compatibility/2006" xmlns:a14="http://schemas.microsoft.com/office/drawing/2010/main">
        <mc:Choice Requires="a14">
          <p:sp>
            <p:nvSpPr>
              <p:cNvPr id="3" name="2 CuadroTexto"/>
              <p:cNvSpPr txBox="1"/>
              <p:nvPr/>
            </p:nvSpPr>
            <p:spPr>
              <a:xfrm>
                <a:off x="907314" y="2567163"/>
                <a:ext cx="3448661" cy="3782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a:rPr>
                          </m:ctrlPr>
                        </m:sSubPr>
                        <m:e>
                          <m:r>
                            <a:rPr lang="es-ES" b="0" i="1" smtClean="0">
                              <a:latin typeface="Cambria Math"/>
                            </a:rPr>
                            <m:t>𝑅</m:t>
                          </m:r>
                        </m:e>
                        <m:sub>
                          <m:sSup>
                            <m:sSupPr>
                              <m:ctrlPr>
                                <a:rPr lang="es-ES" b="0" i="1" smtClean="0">
                                  <a:latin typeface="Cambria Math"/>
                                </a:rPr>
                              </m:ctrlPr>
                            </m:sSupPr>
                            <m:e>
                              <m:r>
                                <a:rPr lang="es-ES" b="0" i="1" smtClean="0">
                                  <a:latin typeface="Cambria Math"/>
                                </a:rPr>
                                <m:t>𝑡</m:t>
                              </m:r>
                            </m:e>
                            <m:sup>
                              <m:r>
                                <a:rPr lang="es-ES" b="0" i="1" smtClean="0">
                                  <a:latin typeface="Cambria Math"/>
                                </a:rPr>
                                <m:t>0</m:t>
                              </m:r>
                            </m:sup>
                          </m:sSup>
                        </m:sub>
                      </m:sSub>
                      <m:r>
                        <a:rPr lang="es-ES" b="0" i="1" smtClean="0">
                          <a:latin typeface="Cambria Math"/>
                        </a:rPr>
                        <m:t>=</m:t>
                      </m:r>
                      <m:sSub>
                        <m:sSubPr>
                          <m:ctrlPr>
                            <a:rPr lang="es-ES" b="0" i="1" smtClean="0">
                              <a:latin typeface="Cambria Math"/>
                            </a:rPr>
                          </m:ctrlPr>
                        </m:sSubPr>
                        <m:e>
                          <m:r>
                            <a:rPr lang="es-ES" b="0" i="1" smtClean="0">
                              <a:latin typeface="Cambria Math"/>
                            </a:rPr>
                            <m:t>𝑅</m:t>
                          </m:r>
                        </m:e>
                        <m:sub>
                          <m:r>
                            <a:rPr lang="es-ES" b="0" i="1" smtClean="0">
                              <a:latin typeface="Cambria Math"/>
                            </a:rPr>
                            <m:t>𝑂</m:t>
                          </m:r>
                        </m:sub>
                      </m:sSub>
                      <m:r>
                        <a:rPr lang="es-ES" b="0" i="1" smtClean="0">
                          <a:latin typeface="Cambria Math"/>
                        </a:rPr>
                        <m:t>·(1+ </m:t>
                      </m:r>
                      <m:r>
                        <a:rPr lang="es-ES" b="0" i="1" smtClean="0">
                          <a:latin typeface="Cambria Math"/>
                          <a:ea typeface="Cambria Math"/>
                        </a:rPr>
                        <m:t>𝛼</m:t>
                      </m:r>
                      <m:r>
                        <a:rPr lang="es-ES" b="0" i="1" smtClean="0">
                          <a:latin typeface="Cambria Math"/>
                          <a:ea typeface="Cambria Math"/>
                        </a:rPr>
                        <m:t>· </m:t>
                      </m:r>
                      <m:sSup>
                        <m:sSupPr>
                          <m:ctrlPr>
                            <a:rPr lang="es-ES" b="0" i="1" smtClean="0">
                              <a:latin typeface="Cambria Math"/>
                              <a:ea typeface="Cambria Math"/>
                            </a:rPr>
                          </m:ctrlPr>
                        </m:sSupPr>
                        <m:e>
                          <m:r>
                            <a:rPr lang="es-ES" b="0" i="1" smtClean="0">
                              <a:latin typeface="Cambria Math"/>
                              <a:ea typeface="Cambria Math"/>
                            </a:rPr>
                            <m:t>∆</m:t>
                          </m:r>
                          <m:r>
                            <a:rPr lang="es-ES" b="0" i="1" smtClean="0">
                              <a:latin typeface="Cambria Math"/>
                              <a:ea typeface="Cambria Math"/>
                            </a:rPr>
                            <m:t>𝑡</m:t>
                          </m:r>
                        </m:e>
                        <m:sup>
                          <m:r>
                            <a:rPr lang="es-ES" b="0" i="1" smtClean="0">
                              <a:latin typeface="Cambria Math"/>
                              <a:ea typeface="Cambria Math"/>
                            </a:rPr>
                            <m:t>0</m:t>
                          </m:r>
                        </m:sup>
                      </m:sSup>
                      <m:r>
                        <a:rPr lang="es-ES" b="0" i="1" smtClean="0">
                          <a:latin typeface="Cambria Math"/>
                        </a:rPr>
                        <m:t>) </m:t>
                      </m:r>
                    </m:oMath>
                  </m:oMathPara>
                </a14:m>
                <a:endParaRPr lang="es-ES" dirty="0"/>
              </a:p>
            </p:txBody>
          </p:sp>
        </mc:Choice>
        <mc:Fallback xmlns="">
          <p:sp>
            <p:nvSpPr>
              <p:cNvPr id="3" name="2 CuadroTexto"/>
              <p:cNvSpPr txBox="1">
                <a:spLocks noRot="1" noChangeAspect="1" noMove="1" noResize="1" noEditPoints="1" noAdjustHandles="1" noChangeArrowheads="1" noChangeShapeType="1" noTextEdit="1"/>
              </p:cNvSpPr>
              <p:nvPr/>
            </p:nvSpPr>
            <p:spPr>
              <a:xfrm>
                <a:off x="907314" y="2567163"/>
                <a:ext cx="3448661" cy="378245"/>
              </a:xfrm>
              <a:prstGeom prst="rect">
                <a:avLst/>
              </a:prstGeom>
              <a:blipFill rotWithShape="1">
                <a:blip r:embed="rId3"/>
                <a:stretch>
                  <a:fillRect b="-12903"/>
                </a:stretch>
              </a:blipFill>
            </p:spPr>
            <p:txBody>
              <a:bodyPr/>
              <a:lstStyle/>
              <a:p>
                <a:r>
                  <a:rPr lang="es-ES">
                    <a:noFill/>
                  </a:rPr>
                  <a:t> </a:t>
                </a:r>
              </a:p>
            </p:txBody>
          </p:sp>
        </mc:Fallback>
      </mc:AlternateContent>
      <p:sp>
        <p:nvSpPr>
          <p:cNvPr id="7" name="6 CuadroTexto"/>
          <p:cNvSpPr txBox="1"/>
          <p:nvPr/>
        </p:nvSpPr>
        <p:spPr>
          <a:xfrm>
            <a:off x="537633" y="3428999"/>
            <a:ext cx="4397923" cy="3139321"/>
          </a:xfrm>
          <a:prstGeom prst="rect">
            <a:avLst/>
          </a:prstGeom>
          <a:noFill/>
        </p:spPr>
        <p:txBody>
          <a:bodyPr wrap="square" rtlCol="0">
            <a:spAutoFit/>
          </a:bodyPr>
          <a:lstStyle/>
          <a:p>
            <a:pPr marL="285750" indent="-285750">
              <a:buFont typeface="Arial" pitchFamily="34" charset="0"/>
              <a:buChar char="•"/>
            </a:pPr>
            <a:r>
              <a:rPr lang="es-ES" dirty="0"/>
              <a:t>Materiales superconductores:</a:t>
            </a:r>
          </a:p>
          <a:p>
            <a:endParaRPr lang="es-ES" dirty="0"/>
          </a:p>
          <a:p>
            <a:pPr marL="742950" lvl="1" indent="-285750">
              <a:buFont typeface="Wingdings" pitchFamily="2" charset="2"/>
              <a:buChar char="Ø"/>
            </a:pPr>
            <a:r>
              <a:rPr lang="es-ES" b="1" dirty="0"/>
              <a:t>TIPO 1: </a:t>
            </a:r>
            <a:r>
              <a:rPr lang="es-ES" dirty="0"/>
              <a:t>Paso brusco al estado de superconductor, temperaturas del orden de -265ºC</a:t>
            </a:r>
          </a:p>
          <a:p>
            <a:pPr lvl="1"/>
            <a:endParaRPr lang="es-ES" dirty="0"/>
          </a:p>
          <a:p>
            <a:pPr marL="742950" lvl="1" indent="-285750">
              <a:buFont typeface="Wingdings" pitchFamily="2" charset="2"/>
              <a:buChar char="Ø"/>
            </a:pPr>
            <a:r>
              <a:rPr lang="es-ES" b="1" dirty="0"/>
              <a:t>TIPO 2</a:t>
            </a:r>
            <a:r>
              <a:rPr lang="es-ES" dirty="0"/>
              <a:t>: Paso gradual desde el estado normal al estado de superconductor. Por encima de los -200ºC.</a:t>
            </a:r>
          </a:p>
          <a:p>
            <a:pPr lvl="1"/>
            <a:endParaRPr lang="es-ES" dirty="0"/>
          </a:p>
          <a:p>
            <a:pPr lvl="1"/>
            <a:endParaRPr lang="es-ES" dirty="0"/>
          </a:p>
        </p:txBody>
      </p:sp>
      <p:cxnSp>
        <p:nvCxnSpPr>
          <p:cNvPr id="8" name="Conector recto de flecha 7">
            <a:extLst>
              <a:ext uri="{FF2B5EF4-FFF2-40B4-BE49-F238E27FC236}">
                <a16:creationId xmlns:a16="http://schemas.microsoft.com/office/drawing/2014/main" xmlns="" id="{7019EC69-98B8-4A60-85B5-66FD26AC942E}"/>
              </a:ext>
            </a:extLst>
          </p:cNvPr>
          <p:cNvCxnSpPr>
            <a:cxnSpLocks/>
          </p:cNvCxnSpPr>
          <p:nvPr/>
        </p:nvCxnSpPr>
        <p:spPr>
          <a:xfrm flipH="1">
            <a:off x="10044608" y="2026393"/>
            <a:ext cx="432048" cy="1110946"/>
          </a:xfrm>
          <a:prstGeom prst="straightConnector1">
            <a:avLst/>
          </a:prstGeom>
          <a:ln w="952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2895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01944 -0.08102 L -0.40573 0.31944 " pathEditMode="relative" rAng="0" ptsTypes="AA">
                                      <p:cBhvr>
                                        <p:cTn id="6" dur="1000" fill="hold"/>
                                        <p:tgtEl>
                                          <p:spTgt spid="8"/>
                                        </p:tgtEl>
                                        <p:attrNameLst>
                                          <p:attrName>ppt_x</p:attrName>
                                          <p:attrName>ppt_y</p:attrName>
                                        </p:attrNameLst>
                                      </p:cBhvr>
                                      <p:rCtr x="-21267" y="200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560691"/>
            <a:ext cx="7848872" cy="1077218"/>
          </a:xfrm>
          <a:prstGeom prst="rect">
            <a:avLst/>
          </a:prstGeom>
          <a:noFill/>
        </p:spPr>
        <p:txBody>
          <a:bodyPr wrap="square" rtlCol="0">
            <a:spAutoFit/>
          </a:bodyPr>
          <a:lstStyle/>
          <a:p>
            <a:r>
              <a:rPr lang="es-ES" sz="3200" b="1" dirty="0"/>
              <a:t>5. </a:t>
            </a:r>
            <a:r>
              <a:rPr lang="es-ES" sz="3200" b="1" dirty="0" err="1"/>
              <a:t>Beacon</a:t>
            </a:r>
            <a:r>
              <a:rPr lang="es-ES" sz="3200" b="1" dirty="0"/>
              <a:t> </a:t>
            </a:r>
            <a:r>
              <a:rPr lang="es-ES" sz="3200" b="1" dirty="0" err="1"/>
              <a:t>Mode</a:t>
            </a:r>
            <a:endParaRPr lang="es-ES" sz="3200" b="1" dirty="0"/>
          </a:p>
          <a:p>
            <a:endParaRPr lang="es-ES" sz="3200" b="1" dirty="0"/>
          </a:p>
        </p:txBody>
      </p:sp>
      <p:pic>
        <p:nvPicPr>
          <p:cNvPr id="1028" name="Picture 4" descr="Imagen relacionada">
            <a:extLst>
              <a:ext uri="{FF2B5EF4-FFF2-40B4-BE49-F238E27FC236}">
                <a16:creationId xmlns:a16="http://schemas.microsoft.com/office/drawing/2014/main" xmlns="" id="{4C70098C-B2B0-42A9-B759-6A9973F3F6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849" y="2577163"/>
            <a:ext cx="5402710" cy="3387765"/>
          </a:xfrm>
          <a:prstGeom prst="rect">
            <a:avLst/>
          </a:prstGeom>
          <a:noFill/>
          <a:extLst>
            <a:ext uri="{909E8E84-426E-40DD-AFC4-6F175D3DCCD1}">
              <a14:hiddenFill xmlns:a14="http://schemas.microsoft.com/office/drawing/2010/main">
                <a:solidFill>
                  <a:srgbClr val="FFFFFF"/>
                </a:solidFill>
              </a14:hiddenFill>
            </a:ext>
          </a:extLst>
        </p:spPr>
      </p:pic>
      <p:sp>
        <p:nvSpPr>
          <p:cNvPr id="8" name="1 CuadroTexto">
            <a:extLst>
              <a:ext uri="{FF2B5EF4-FFF2-40B4-BE49-F238E27FC236}">
                <a16:creationId xmlns:a16="http://schemas.microsoft.com/office/drawing/2014/main" xmlns="" id="{0D243C2C-0007-4A3E-985F-05FB6F1603B5}"/>
              </a:ext>
            </a:extLst>
          </p:cNvPr>
          <p:cNvSpPr txBox="1"/>
          <p:nvPr/>
        </p:nvSpPr>
        <p:spPr>
          <a:xfrm>
            <a:off x="3275856" y="668412"/>
            <a:ext cx="5659537" cy="369332"/>
          </a:xfrm>
          <a:prstGeom prst="rect">
            <a:avLst/>
          </a:prstGeom>
          <a:noFill/>
        </p:spPr>
        <p:txBody>
          <a:bodyPr wrap="square" rtlCol="0">
            <a:spAutoFit/>
          </a:bodyPr>
          <a:lstStyle/>
          <a:p>
            <a:pPr algn="ctr"/>
            <a:r>
              <a:rPr lang="en-US" i="1" dirty="0"/>
              <a:t>Superconducting Magnetic Energy Storage o SMES</a:t>
            </a:r>
            <a:endParaRPr lang="es-ES" i="1" dirty="0"/>
          </a:p>
        </p:txBody>
      </p:sp>
      <p:sp>
        <p:nvSpPr>
          <p:cNvPr id="5" name="Rectángulo 4">
            <a:extLst>
              <a:ext uri="{FF2B5EF4-FFF2-40B4-BE49-F238E27FC236}">
                <a16:creationId xmlns:a16="http://schemas.microsoft.com/office/drawing/2014/main" xmlns="" id="{A04E43B1-6B16-441A-AAA0-C10D4A5FA26E}"/>
              </a:ext>
            </a:extLst>
          </p:cNvPr>
          <p:cNvSpPr/>
          <p:nvPr/>
        </p:nvSpPr>
        <p:spPr>
          <a:xfrm>
            <a:off x="378009" y="4850182"/>
            <a:ext cx="2952328" cy="1138773"/>
          </a:xfrm>
          <a:prstGeom prst="rect">
            <a:avLst/>
          </a:prstGeom>
        </p:spPr>
        <p:txBody>
          <a:bodyPr wrap="square">
            <a:spAutoFit/>
          </a:bodyPr>
          <a:lstStyle/>
          <a:p>
            <a:r>
              <a:rPr lang="en-US" b="1" dirty="0" err="1">
                <a:solidFill>
                  <a:srgbClr val="222222"/>
                </a:solidFill>
                <a:latin typeface="+mj-lt"/>
              </a:rPr>
              <a:t>Partes</a:t>
            </a:r>
            <a:r>
              <a:rPr lang="en-US" b="1" dirty="0">
                <a:solidFill>
                  <a:srgbClr val="222222"/>
                </a:solidFill>
                <a:latin typeface="+mj-lt"/>
              </a:rPr>
              <a:t>:</a:t>
            </a:r>
          </a:p>
          <a:p>
            <a:pPr marL="285750" indent="-285750">
              <a:buFont typeface="Arial" panose="020B0604020202020204" pitchFamily="34" charset="0"/>
              <a:buChar char="•"/>
            </a:pPr>
            <a:r>
              <a:rPr lang="en-US" sz="1600" dirty="0" err="1">
                <a:solidFill>
                  <a:srgbClr val="222222"/>
                </a:solidFill>
                <a:latin typeface="+mj-lt"/>
              </a:rPr>
              <a:t>Bobina</a:t>
            </a:r>
            <a:r>
              <a:rPr lang="en-US" sz="1600" dirty="0">
                <a:solidFill>
                  <a:srgbClr val="222222"/>
                </a:solidFill>
                <a:latin typeface="+mj-lt"/>
              </a:rPr>
              <a:t> </a:t>
            </a:r>
            <a:r>
              <a:rPr lang="en-US" sz="1600" dirty="0" err="1">
                <a:solidFill>
                  <a:srgbClr val="222222"/>
                </a:solidFill>
                <a:latin typeface="+mj-lt"/>
              </a:rPr>
              <a:t>superconductora</a:t>
            </a:r>
            <a:endParaRPr lang="en-US" sz="1600" dirty="0">
              <a:solidFill>
                <a:srgbClr val="222222"/>
              </a:solidFill>
              <a:latin typeface="+mj-lt"/>
            </a:endParaRPr>
          </a:p>
          <a:p>
            <a:pPr marL="285750" indent="-285750">
              <a:buFont typeface="Arial" panose="020B0604020202020204" pitchFamily="34" charset="0"/>
              <a:buChar char="•"/>
            </a:pPr>
            <a:r>
              <a:rPr lang="en-US" sz="1600" dirty="0" err="1">
                <a:solidFill>
                  <a:srgbClr val="222222"/>
                </a:solidFill>
                <a:latin typeface="+mj-lt"/>
              </a:rPr>
              <a:t>Electrónica</a:t>
            </a:r>
            <a:r>
              <a:rPr lang="en-US" sz="1600" dirty="0">
                <a:solidFill>
                  <a:srgbClr val="222222"/>
                </a:solidFill>
                <a:latin typeface="+mj-lt"/>
              </a:rPr>
              <a:t> de </a:t>
            </a:r>
            <a:r>
              <a:rPr lang="en-US" sz="1600" dirty="0" err="1">
                <a:solidFill>
                  <a:srgbClr val="222222"/>
                </a:solidFill>
                <a:latin typeface="+mj-lt"/>
              </a:rPr>
              <a:t>potencia</a:t>
            </a:r>
            <a:endParaRPr lang="en-US" sz="1600" dirty="0">
              <a:solidFill>
                <a:srgbClr val="222222"/>
              </a:solidFill>
              <a:latin typeface="+mj-lt"/>
            </a:endParaRPr>
          </a:p>
          <a:p>
            <a:pPr marL="285750" indent="-285750">
              <a:buFont typeface="Arial" panose="020B0604020202020204" pitchFamily="34" charset="0"/>
              <a:buChar char="•"/>
            </a:pPr>
            <a:r>
              <a:rPr lang="en-US" sz="1600" dirty="0">
                <a:solidFill>
                  <a:srgbClr val="222222"/>
                </a:solidFill>
                <a:latin typeface="+mj-lt"/>
              </a:rPr>
              <a:t>Sistema de </a:t>
            </a:r>
            <a:r>
              <a:rPr lang="en-US" sz="1600" dirty="0" err="1">
                <a:solidFill>
                  <a:srgbClr val="222222"/>
                </a:solidFill>
                <a:latin typeface="+mj-lt"/>
              </a:rPr>
              <a:t>refrigeración</a:t>
            </a:r>
            <a:endParaRPr lang="es-ES" sz="1600" dirty="0">
              <a:latin typeface="+mj-lt"/>
            </a:endParaRPr>
          </a:p>
        </p:txBody>
      </p:sp>
      <p:sp>
        <p:nvSpPr>
          <p:cNvPr id="10" name="Rectángulo 9">
            <a:extLst>
              <a:ext uri="{FF2B5EF4-FFF2-40B4-BE49-F238E27FC236}">
                <a16:creationId xmlns:a16="http://schemas.microsoft.com/office/drawing/2014/main" xmlns="" id="{A28C60CE-5FDD-4598-913B-F2618E7A745D}"/>
              </a:ext>
            </a:extLst>
          </p:cNvPr>
          <p:cNvSpPr/>
          <p:nvPr/>
        </p:nvSpPr>
        <p:spPr>
          <a:xfrm>
            <a:off x="337021" y="2509787"/>
            <a:ext cx="2722811" cy="2092881"/>
          </a:xfrm>
          <a:prstGeom prst="rect">
            <a:avLst/>
          </a:prstGeom>
        </p:spPr>
        <p:txBody>
          <a:bodyPr wrap="square">
            <a:spAutoFit/>
          </a:bodyPr>
          <a:lstStyle/>
          <a:p>
            <a:r>
              <a:rPr lang="en-US" b="1" dirty="0" err="1">
                <a:solidFill>
                  <a:srgbClr val="222222"/>
                </a:solidFill>
                <a:latin typeface="+mj-lt"/>
              </a:rPr>
              <a:t>Funcionamiento</a:t>
            </a:r>
            <a:r>
              <a:rPr lang="en-US" b="1" dirty="0">
                <a:solidFill>
                  <a:srgbClr val="222222"/>
                </a:solidFill>
                <a:latin typeface="+mj-lt"/>
              </a:rPr>
              <a:t>:</a:t>
            </a:r>
          </a:p>
          <a:p>
            <a:pPr marL="285750" indent="-285750" algn="just">
              <a:buFont typeface="Wingdings" pitchFamily="2" charset="2"/>
              <a:buChar char="ü"/>
            </a:pPr>
            <a:r>
              <a:rPr lang="en-US" sz="1600" dirty="0">
                <a:solidFill>
                  <a:srgbClr val="222222"/>
                </a:solidFill>
                <a:latin typeface="+mj-lt"/>
              </a:rPr>
              <a:t>La </a:t>
            </a:r>
            <a:r>
              <a:rPr lang="en-US" sz="1600" dirty="0" err="1">
                <a:solidFill>
                  <a:srgbClr val="222222"/>
                </a:solidFill>
                <a:latin typeface="+mj-lt"/>
              </a:rPr>
              <a:t>corriente</a:t>
            </a:r>
            <a:r>
              <a:rPr lang="en-US" sz="1600" dirty="0">
                <a:solidFill>
                  <a:srgbClr val="222222"/>
                </a:solidFill>
                <a:latin typeface="+mj-lt"/>
              </a:rPr>
              <a:t> por la </a:t>
            </a:r>
            <a:r>
              <a:rPr lang="en-US" sz="1600" dirty="0" err="1">
                <a:solidFill>
                  <a:srgbClr val="222222"/>
                </a:solidFill>
                <a:latin typeface="+mj-lt"/>
              </a:rPr>
              <a:t>bobina</a:t>
            </a:r>
            <a:r>
              <a:rPr lang="en-US" sz="1600" dirty="0">
                <a:solidFill>
                  <a:srgbClr val="222222"/>
                </a:solidFill>
                <a:latin typeface="+mj-lt"/>
              </a:rPr>
              <a:t> se </a:t>
            </a:r>
            <a:r>
              <a:rPr lang="en-US" sz="1600" dirty="0" err="1">
                <a:solidFill>
                  <a:srgbClr val="222222"/>
                </a:solidFill>
                <a:latin typeface="+mj-lt"/>
              </a:rPr>
              <a:t>mantiene</a:t>
            </a:r>
            <a:r>
              <a:rPr lang="en-US" sz="1600" dirty="0">
                <a:solidFill>
                  <a:srgbClr val="222222"/>
                </a:solidFill>
                <a:latin typeface="+mj-lt"/>
              </a:rPr>
              <a:t> </a:t>
            </a:r>
            <a:r>
              <a:rPr lang="en-US" sz="1600" dirty="0" err="1">
                <a:solidFill>
                  <a:srgbClr val="222222"/>
                </a:solidFill>
                <a:latin typeface="+mj-lt"/>
              </a:rPr>
              <a:t>constante</a:t>
            </a:r>
            <a:r>
              <a:rPr lang="en-US" sz="1600" dirty="0">
                <a:solidFill>
                  <a:srgbClr val="222222"/>
                </a:solidFill>
                <a:latin typeface="+mj-lt"/>
              </a:rPr>
              <a:t> de forma </a:t>
            </a:r>
            <a:r>
              <a:rPr lang="en-US" sz="1600" dirty="0" err="1">
                <a:solidFill>
                  <a:srgbClr val="222222"/>
                </a:solidFill>
                <a:latin typeface="+mj-lt"/>
              </a:rPr>
              <a:t>indefinida</a:t>
            </a:r>
            <a:r>
              <a:rPr lang="en-US" sz="1600" dirty="0">
                <a:solidFill>
                  <a:srgbClr val="222222"/>
                </a:solidFill>
                <a:latin typeface="+mj-lt"/>
              </a:rPr>
              <a:t>.</a:t>
            </a:r>
          </a:p>
          <a:p>
            <a:pPr marL="285750" indent="-285750" algn="just">
              <a:buFont typeface="Wingdings" pitchFamily="2" charset="2"/>
              <a:buChar char="ü"/>
            </a:pPr>
            <a:r>
              <a:rPr lang="en-US" sz="1600" dirty="0" err="1">
                <a:solidFill>
                  <a:srgbClr val="222222"/>
                </a:solidFill>
                <a:latin typeface="+mj-lt"/>
              </a:rPr>
              <a:t>Cargas</a:t>
            </a:r>
            <a:r>
              <a:rPr lang="en-US" sz="1600" dirty="0">
                <a:solidFill>
                  <a:srgbClr val="222222"/>
                </a:solidFill>
                <a:latin typeface="+mj-lt"/>
              </a:rPr>
              <a:t> y </a:t>
            </a:r>
            <a:r>
              <a:rPr lang="en-US" sz="1600" dirty="0" err="1">
                <a:solidFill>
                  <a:srgbClr val="222222"/>
                </a:solidFill>
                <a:latin typeface="+mj-lt"/>
              </a:rPr>
              <a:t>descargas</a:t>
            </a:r>
            <a:r>
              <a:rPr lang="en-US" sz="1600" dirty="0">
                <a:solidFill>
                  <a:srgbClr val="222222"/>
                </a:solidFill>
                <a:latin typeface="+mj-lt"/>
              </a:rPr>
              <a:t> </a:t>
            </a:r>
            <a:r>
              <a:rPr lang="en-US" sz="1600" dirty="0" err="1">
                <a:solidFill>
                  <a:srgbClr val="222222"/>
                </a:solidFill>
                <a:latin typeface="+mj-lt"/>
              </a:rPr>
              <a:t>en</a:t>
            </a:r>
            <a:r>
              <a:rPr lang="en-US" sz="1600" dirty="0">
                <a:solidFill>
                  <a:srgbClr val="222222"/>
                </a:solidFill>
                <a:latin typeface="+mj-lt"/>
              </a:rPr>
              <a:t> </a:t>
            </a:r>
            <a:r>
              <a:rPr lang="en-US" sz="1600" dirty="0" err="1">
                <a:solidFill>
                  <a:srgbClr val="222222"/>
                </a:solidFill>
                <a:latin typeface="+mj-lt"/>
              </a:rPr>
              <a:t>milisegundos</a:t>
            </a:r>
            <a:r>
              <a:rPr lang="en-US" sz="1600" dirty="0">
                <a:solidFill>
                  <a:srgbClr val="222222"/>
                </a:solidFill>
                <a:latin typeface="+mj-lt"/>
              </a:rPr>
              <a:t>.</a:t>
            </a:r>
          </a:p>
          <a:p>
            <a:pPr marL="285750" indent="-285750" algn="just">
              <a:buFont typeface="Wingdings" pitchFamily="2" charset="2"/>
              <a:buChar char="ü"/>
            </a:pPr>
            <a:r>
              <a:rPr lang="en-US" sz="1600" dirty="0" err="1">
                <a:solidFill>
                  <a:srgbClr val="222222"/>
                </a:solidFill>
                <a:latin typeface="+mj-lt"/>
              </a:rPr>
              <a:t>Permite</a:t>
            </a:r>
            <a:r>
              <a:rPr lang="en-US" sz="1600" dirty="0">
                <a:solidFill>
                  <a:srgbClr val="222222"/>
                </a:solidFill>
                <a:latin typeface="+mj-lt"/>
              </a:rPr>
              <a:t> absorber o </a:t>
            </a:r>
            <a:r>
              <a:rPr lang="en-US" sz="1600" dirty="0" err="1">
                <a:solidFill>
                  <a:srgbClr val="222222"/>
                </a:solidFill>
                <a:latin typeface="+mj-lt"/>
              </a:rPr>
              <a:t>ceder</a:t>
            </a:r>
            <a:r>
              <a:rPr lang="en-US" sz="1600" dirty="0">
                <a:solidFill>
                  <a:srgbClr val="222222"/>
                </a:solidFill>
                <a:latin typeface="+mj-lt"/>
              </a:rPr>
              <a:t> </a:t>
            </a:r>
            <a:r>
              <a:rPr lang="en-US" sz="1600" dirty="0" err="1">
                <a:solidFill>
                  <a:srgbClr val="222222"/>
                </a:solidFill>
                <a:latin typeface="+mj-lt"/>
              </a:rPr>
              <a:t>energía</a:t>
            </a:r>
            <a:r>
              <a:rPr lang="en-US" sz="1600" dirty="0">
                <a:solidFill>
                  <a:srgbClr val="222222"/>
                </a:solidFill>
                <a:latin typeface="+mj-lt"/>
              </a:rPr>
              <a:t> de la microgrid.</a:t>
            </a:r>
          </a:p>
        </p:txBody>
      </p:sp>
      <p:sp>
        <p:nvSpPr>
          <p:cNvPr id="12" name="Rectángulo 11">
            <a:extLst>
              <a:ext uri="{FF2B5EF4-FFF2-40B4-BE49-F238E27FC236}">
                <a16:creationId xmlns:a16="http://schemas.microsoft.com/office/drawing/2014/main" xmlns="" id="{DA6EC221-62BC-4400-8E81-6E8C9FF729DC}"/>
              </a:ext>
            </a:extLst>
          </p:cNvPr>
          <p:cNvSpPr/>
          <p:nvPr/>
        </p:nvSpPr>
        <p:spPr>
          <a:xfrm>
            <a:off x="371800" y="1268760"/>
            <a:ext cx="8160640" cy="861774"/>
          </a:xfrm>
          <a:prstGeom prst="rect">
            <a:avLst/>
          </a:prstGeom>
        </p:spPr>
        <p:txBody>
          <a:bodyPr wrap="square">
            <a:spAutoFit/>
          </a:bodyPr>
          <a:lstStyle/>
          <a:p>
            <a:r>
              <a:rPr lang="en-US" b="1" dirty="0">
                <a:solidFill>
                  <a:srgbClr val="222222"/>
                </a:solidFill>
                <a:latin typeface="+mj-lt"/>
              </a:rPr>
              <a:t>¿Como se </a:t>
            </a:r>
            <a:r>
              <a:rPr lang="en-US" b="1" dirty="0" err="1">
                <a:solidFill>
                  <a:srgbClr val="222222"/>
                </a:solidFill>
                <a:latin typeface="+mj-lt"/>
              </a:rPr>
              <a:t>estabiliza</a:t>
            </a:r>
            <a:r>
              <a:rPr lang="en-US" b="1" dirty="0">
                <a:solidFill>
                  <a:srgbClr val="222222"/>
                </a:solidFill>
                <a:latin typeface="+mj-lt"/>
              </a:rPr>
              <a:t> la microgrid?:</a:t>
            </a:r>
          </a:p>
          <a:p>
            <a:pPr algn="just"/>
            <a:r>
              <a:rPr lang="en-US" sz="1600" dirty="0">
                <a:solidFill>
                  <a:srgbClr val="222222"/>
                </a:solidFill>
                <a:latin typeface="+mj-lt"/>
              </a:rPr>
              <a:t>Ante </a:t>
            </a:r>
            <a:r>
              <a:rPr lang="en-US" sz="1600" dirty="0" err="1">
                <a:solidFill>
                  <a:srgbClr val="222222"/>
                </a:solidFill>
                <a:latin typeface="+mj-lt"/>
              </a:rPr>
              <a:t>subidas</a:t>
            </a:r>
            <a:r>
              <a:rPr lang="en-US" sz="1600" dirty="0">
                <a:solidFill>
                  <a:srgbClr val="222222"/>
                </a:solidFill>
                <a:latin typeface="+mj-lt"/>
              </a:rPr>
              <a:t> de tension </a:t>
            </a:r>
            <a:r>
              <a:rPr lang="en-US" sz="1600" dirty="0" err="1">
                <a:solidFill>
                  <a:srgbClr val="222222"/>
                </a:solidFill>
                <a:latin typeface="+mj-lt"/>
              </a:rPr>
              <a:t>originadas</a:t>
            </a:r>
            <a:r>
              <a:rPr lang="en-US" sz="1600" dirty="0">
                <a:solidFill>
                  <a:srgbClr val="222222"/>
                </a:solidFill>
                <a:latin typeface="+mj-lt"/>
              </a:rPr>
              <a:t> por la </a:t>
            </a:r>
            <a:r>
              <a:rPr lang="en-US" sz="1600" dirty="0" err="1">
                <a:solidFill>
                  <a:srgbClr val="222222"/>
                </a:solidFill>
                <a:latin typeface="+mj-lt"/>
              </a:rPr>
              <a:t>conexión</a:t>
            </a:r>
            <a:r>
              <a:rPr lang="en-US" sz="1600" dirty="0">
                <a:solidFill>
                  <a:srgbClr val="222222"/>
                </a:solidFill>
                <a:latin typeface="+mj-lt"/>
              </a:rPr>
              <a:t> o </a:t>
            </a:r>
            <a:r>
              <a:rPr lang="en-US" sz="1600" dirty="0" err="1">
                <a:solidFill>
                  <a:srgbClr val="222222"/>
                </a:solidFill>
                <a:latin typeface="+mj-lt"/>
              </a:rPr>
              <a:t>desconexión</a:t>
            </a:r>
            <a:r>
              <a:rPr lang="en-US" sz="1600" dirty="0">
                <a:solidFill>
                  <a:srgbClr val="222222"/>
                </a:solidFill>
                <a:latin typeface="+mj-lt"/>
              </a:rPr>
              <a:t> de </a:t>
            </a:r>
            <a:r>
              <a:rPr lang="en-US" sz="1600" dirty="0" err="1">
                <a:solidFill>
                  <a:srgbClr val="222222"/>
                </a:solidFill>
                <a:latin typeface="+mj-lt"/>
              </a:rPr>
              <a:t>cargas</a:t>
            </a:r>
            <a:r>
              <a:rPr lang="en-US" sz="1600" dirty="0">
                <a:solidFill>
                  <a:srgbClr val="222222"/>
                </a:solidFill>
                <a:latin typeface="+mj-lt"/>
              </a:rPr>
              <a:t> </a:t>
            </a:r>
            <a:r>
              <a:rPr lang="en-US" sz="1600" dirty="0" err="1">
                <a:solidFill>
                  <a:srgbClr val="222222"/>
                </a:solidFill>
                <a:latin typeface="+mj-lt"/>
              </a:rPr>
              <a:t>permite</a:t>
            </a:r>
            <a:r>
              <a:rPr lang="en-US" sz="1600" dirty="0">
                <a:solidFill>
                  <a:srgbClr val="222222"/>
                </a:solidFill>
                <a:latin typeface="+mj-lt"/>
              </a:rPr>
              <a:t> </a:t>
            </a:r>
            <a:r>
              <a:rPr lang="en-US" sz="1600" dirty="0" err="1">
                <a:solidFill>
                  <a:srgbClr val="222222"/>
                </a:solidFill>
                <a:latin typeface="+mj-lt"/>
              </a:rPr>
              <a:t>almacenar</a:t>
            </a:r>
            <a:r>
              <a:rPr lang="en-US" sz="1600" dirty="0">
                <a:solidFill>
                  <a:srgbClr val="222222"/>
                </a:solidFill>
                <a:latin typeface="+mj-lt"/>
              </a:rPr>
              <a:t> </a:t>
            </a:r>
            <a:r>
              <a:rPr lang="en-US" sz="1600" dirty="0" err="1">
                <a:solidFill>
                  <a:srgbClr val="222222"/>
                </a:solidFill>
                <a:latin typeface="+mj-lt"/>
              </a:rPr>
              <a:t>sobretensiones</a:t>
            </a:r>
            <a:r>
              <a:rPr lang="en-US" sz="1600" dirty="0">
                <a:solidFill>
                  <a:srgbClr val="222222"/>
                </a:solidFill>
                <a:latin typeface="+mj-lt"/>
              </a:rPr>
              <a:t> y </a:t>
            </a:r>
            <a:r>
              <a:rPr lang="en-US" sz="1600" dirty="0" err="1">
                <a:solidFill>
                  <a:srgbClr val="222222"/>
                </a:solidFill>
                <a:latin typeface="+mj-lt"/>
              </a:rPr>
              <a:t>cederlas</a:t>
            </a:r>
            <a:r>
              <a:rPr lang="en-US" sz="1600" dirty="0">
                <a:solidFill>
                  <a:srgbClr val="222222"/>
                </a:solidFill>
                <a:latin typeface="+mj-lt"/>
              </a:rPr>
              <a:t> </a:t>
            </a:r>
            <a:r>
              <a:rPr lang="en-US" sz="1600" dirty="0" err="1">
                <a:solidFill>
                  <a:srgbClr val="222222"/>
                </a:solidFill>
                <a:latin typeface="+mj-lt"/>
              </a:rPr>
              <a:t>frente</a:t>
            </a:r>
            <a:r>
              <a:rPr lang="en-US" sz="1600" dirty="0">
                <a:solidFill>
                  <a:srgbClr val="222222"/>
                </a:solidFill>
                <a:latin typeface="+mj-lt"/>
              </a:rPr>
              <a:t> a </a:t>
            </a:r>
            <a:r>
              <a:rPr lang="en-US" sz="1600" dirty="0" err="1">
                <a:solidFill>
                  <a:srgbClr val="222222"/>
                </a:solidFill>
                <a:latin typeface="+mj-lt"/>
              </a:rPr>
              <a:t>caídas</a:t>
            </a:r>
            <a:r>
              <a:rPr lang="en-US" sz="1600" dirty="0">
                <a:solidFill>
                  <a:srgbClr val="222222"/>
                </a:solidFill>
                <a:latin typeface="+mj-lt"/>
              </a:rPr>
              <a:t> </a:t>
            </a:r>
            <a:r>
              <a:rPr lang="en-US" sz="1600" dirty="0" err="1">
                <a:solidFill>
                  <a:srgbClr val="222222"/>
                </a:solidFill>
                <a:latin typeface="+mj-lt"/>
              </a:rPr>
              <a:t>en</a:t>
            </a:r>
            <a:r>
              <a:rPr lang="en-US" sz="1600" dirty="0">
                <a:solidFill>
                  <a:srgbClr val="222222"/>
                </a:solidFill>
                <a:latin typeface="+mj-lt"/>
              </a:rPr>
              <a:t> la red .</a:t>
            </a:r>
          </a:p>
        </p:txBody>
      </p:sp>
    </p:spTree>
    <p:extLst>
      <p:ext uri="{BB962C8B-B14F-4D97-AF65-F5344CB8AC3E}">
        <p14:creationId xmlns:p14="http://schemas.microsoft.com/office/powerpoint/2010/main" val="619100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560691"/>
            <a:ext cx="7848872" cy="1077218"/>
          </a:xfrm>
          <a:prstGeom prst="rect">
            <a:avLst/>
          </a:prstGeom>
          <a:noFill/>
        </p:spPr>
        <p:txBody>
          <a:bodyPr wrap="square" rtlCol="0">
            <a:spAutoFit/>
          </a:bodyPr>
          <a:lstStyle/>
          <a:p>
            <a:r>
              <a:rPr lang="es-ES" sz="3200" b="1" dirty="0"/>
              <a:t>6. Diseño de hardware:  </a:t>
            </a:r>
            <a:r>
              <a:rPr lang="es-ES" sz="3200" b="1" dirty="0" err="1"/>
              <a:t>PCBs</a:t>
            </a:r>
            <a:endParaRPr lang="es-ES" sz="3200" b="1" dirty="0"/>
          </a:p>
          <a:p>
            <a:endParaRPr lang="es-ES" sz="3200" b="1" dirty="0"/>
          </a:p>
        </p:txBody>
      </p:sp>
      <p:sp>
        <p:nvSpPr>
          <p:cNvPr id="2" name="1 CuadroTexto"/>
          <p:cNvSpPr txBox="1"/>
          <p:nvPr/>
        </p:nvSpPr>
        <p:spPr>
          <a:xfrm>
            <a:off x="539552" y="1265599"/>
            <a:ext cx="7488832" cy="369332"/>
          </a:xfrm>
          <a:prstGeom prst="rect">
            <a:avLst/>
          </a:prstGeom>
          <a:noFill/>
        </p:spPr>
        <p:txBody>
          <a:bodyPr wrap="square" rtlCol="0">
            <a:spAutoFit/>
          </a:bodyPr>
          <a:lstStyle/>
          <a:p>
            <a:r>
              <a:rPr lang="es-ES" dirty="0"/>
              <a:t>Se han tenido en cuenta materiales, forma y dimensiones</a:t>
            </a:r>
          </a:p>
        </p:txBody>
      </p:sp>
      <p:graphicFrame>
        <p:nvGraphicFramePr>
          <p:cNvPr id="3" name="2 Tabla"/>
          <p:cNvGraphicFramePr>
            <a:graphicFrameLocks noGrp="1"/>
          </p:cNvGraphicFramePr>
          <p:nvPr>
            <p:extLst>
              <p:ext uri="{D42A27DB-BD31-4B8C-83A1-F6EECF244321}">
                <p14:modId xmlns:p14="http://schemas.microsoft.com/office/powerpoint/2010/main" val="1296370443"/>
              </p:ext>
            </p:extLst>
          </p:nvPr>
        </p:nvGraphicFramePr>
        <p:xfrm>
          <a:off x="709121" y="1669450"/>
          <a:ext cx="8208912" cy="2468880"/>
        </p:xfrm>
        <a:graphic>
          <a:graphicData uri="http://schemas.openxmlformats.org/drawingml/2006/table">
            <a:tbl>
              <a:tblPr firstRow="1" bandRow="1">
                <a:tableStyleId>{5940675A-B579-460E-94D1-54222C63F5DA}</a:tableStyleId>
              </a:tblPr>
              <a:tblGrid>
                <a:gridCol w="1368152">
                  <a:extLst>
                    <a:ext uri="{9D8B030D-6E8A-4147-A177-3AD203B41FA5}">
                      <a16:colId xmlns:a16="http://schemas.microsoft.com/office/drawing/2014/main" xmlns="" val="20000"/>
                    </a:ext>
                  </a:extLst>
                </a:gridCol>
                <a:gridCol w="1702639">
                  <a:extLst>
                    <a:ext uri="{9D8B030D-6E8A-4147-A177-3AD203B41FA5}">
                      <a16:colId xmlns:a16="http://schemas.microsoft.com/office/drawing/2014/main" xmlns="" val="20001"/>
                    </a:ext>
                  </a:extLst>
                </a:gridCol>
                <a:gridCol w="1296144">
                  <a:extLst>
                    <a:ext uri="{9D8B030D-6E8A-4147-A177-3AD203B41FA5}">
                      <a16:colId xmlns:a16="http://schemas.microsoft.com/office/drawing/2014/main" xmlns="" val="20002"/>
                    </a:ext>
                  </a:extLst>
                </a:gridCol>
                <a:gridCol w="3841977">
                  <a:extLst>
                    <a:ext uri="{9D8B030D-6E8A-4147-A177-3AD203B41FA5}">
                      <a16:colId xmlns:a16="http://schemas.microsoft.com/office/drawing/2014/main" xmlns="" val="20003"/>
                    </a:ext>
                  </a:extLst>
                </a:gridCol>
              </a:tblGrid>
              <a:tr h="640080">
                <a:tc>
                  <a:txBody>
                    <a:bodyPr/>
                    <a:lstStyle/>
                    <a:p>
                      <a:pPr algn="ctr"/>
                      <a:r>
                        <a:rPr lang="es-ES" b="1" dirty="0"/>
                        <a:t>Propiedad de diseño</a:t>
                      </a:r>
                    </a:p>
                  </a:txBody>
                  <a:tcPr anchor="ctr"/>
                </a:tc>
                <a:tc>
                  <a:txBody>
                    <a:bodyPr/>
                    <a:lstStyle/>
                    <a:p>
                      <a:pPr algn="ctr"/>
                      <a:r>
                        <a:rPr lang="es-ES" b="1" dirty="0"/>
                        <a:t>Alternativas:</a:t>
                      </a:r>
                    </a:p>
                  </a:txBody>
                  <a:tcPr anchor="ctr"/>
                </a:tc>
                <a:tc>
                  <a:txBody>
                    <a:bodyPr/>
                    <a:lstStyle/>
                    <a:p>
                      <a:pPr algn="ctr"/>
                      <a:r>
                        <a:rPr lang="es-ES" b="1" dirty="0"/>
                        <a:t>Opción elegida:</a:t>
                      </a:r>
                    </a:p>
                  </a:txBody>
                  <a:tcPr anchor="ctr"/>
                </a:tc>
                <a:tc>
                  <a:txBody>
                    <a:bodyPr/>
                    <a:lstStyle/>
                    <a:p>
                      <a:pPr algn="ctr"/>
                      <a:r>
                        <a:rPr lang="es-ES" b="1" dirty="0"/>
                        <a:t>Motivo de elección:</a:t>
                      </a:r>
                    </a:p>
                  </a:txBody>
                  <a:tcPr anchor="ctr"/>
                </a:tc>
                <a:extLst>
                  <a:ext uri="{0D108BD9-81ED-4DB2-BD59-A6C34878D82A}">
                    <a16:rowId xmlns:a16="http://schemas.microsoft.com/office/drawing/2014/main" xmlns="" val="10000"/>
                  </a:ext>
                </a:extLst>
              </a:tr>
              <a:tr h="410344">
                <a:tc>
                  <a:txBody>
                    <a:bodyPr/>
                    <a:lstStyle/>
                    <a:p>
                      <a:pPr algn="ctr"/>
                      <a:r>
                        <a:rPr lang="es-ES" sz="1600" dirty="0"/>
                        <a:t>MATERIALES</a:t>
                      </a:r>
                    </a:p>
                  </a:txBody>
                  <a:tcPr anchor="ctr"/>
                </a:tc>
                <a:tc>
                  <a:txBody>
                    <a:bodyPr/>
                    <a:lstStyle/>
                    <a:p>
                      <a:r>
                        <a:rPr lang="es-ES" dirty="0" err="1"/>
                        <a:t>NbTi</a:t>
                      </a:r>
                      <a:endParaRPr lang="es-ES" dirty="0"/>
                    </a:p>
                    <a:p>
                      <a:r>
                        <a:rPr lang="es-ES" dirty="0"/>
                        <a:t>YBCO</a:t>
                      </a:r>
                    </a:p>
                    <a:p>
                      <a:r>
                        <a:rPr lang="es-ES" dirty="0"/>
                        <a:t>MgB</a:t>
                      </a:r>
                      <a:r>
                        <a:rPr lang="es-ES" sz="1100" dirty="0"/>
                        <a:t>2</a:t>
                      </a:r>
                      <a:endParaRPr lang="es-ES" dirty="0"/>
                    </a:p>
                  </a:txBody>
                  <a:tcPr/>
                </a:tc>
                <a:tc>
                  <a:txBody>
                    <a:bodyPr/>
                    <a:lstStyle/>
                    <a:p>
                      <a:pPr algn="ctr"/>
                      <a:r>
                        <a:rPr lang="es-ES" b="1" dirty="0">
                          <a:solidFill>
                            <a:srgbClr val="FF0000"/>
                          </a:solidFill>
                        </a:rPr>
                        <a:t>Cerámica </a:t>
                      </a:r>
                      <a:r>
                        <a:rPr lang="es-ES" b="1" dirty="0" err="1">
                          <a:solidFill>
                            <a:srgbClr val="FF0000"/>
                          </a:solidFill>
                        </a:rPr>
                        <a:t>NbTi</a:t>
                      </a:r>
                      <a:endParaRPr lang="es-ES" b="1" dirty="0">
                        <a:solidFill>
                          <a:srgbClr val="FF0000"/>
                        </a:solidFill>
                      </a:endParaRPr>
                    </a:p>
                  </a:txBody>
                  <a:tcPr anchor="ctr"/>
                </a:tc>
                <a:tc>
                  <a:txBody>
                    <a:bodyPr/>
                    <a:lstStyle/>
                    <a:p>
                      <a:pPr algn="ctr"/>
                      <a:r>
                        <a:rPr lang="es-ES" b="1" dirty="0"/>
                        <a:t>Tipo I </a:t>
                      </a:r>
                      <a:r>
                        <a:rPr lang="es-ES" dirty="0"/>
                        <a:t>de material superconductor.</a:t>
                      </a:r>
                    </a:p>
                    <a:p>
                      <a:pPr algn="ctr"/>
                      <a:r>
                        <a:rPr lang="es-ES" dirty="0"/>
                        <a:t>Mejor respuesta ante ensayos</a:t>
                      </a:r>
                    </a:p>
                  </a:txBody>
                  <a:tcPr anchor="ctr"/>
                </a:tc>
                <a:extLst>
                  <a:ext uri="{0D108BD9-81ED-4DB2-BD59-A6C34878D82A}">
                    <a16:rowId xmlns:a16="http://schemas.microsoft.com/office/drawing/2014/main" xmlns="" val="10001"/>
                  </a:ext>
                </a:extLst>
              </a:tr>
              <a:tr h="0">
                <a:tc>
                  <a:txBody>
                    <a:bodyPr/>
                    <a:lstStyle/>
                    <a:p>
                      <a:pPr algn="ctr"/>
                      <a:r>
                        <a:rPr lang="es-ES" sz="1600" dirty="0"/>
                        <a:t>FORMA</a:t>
                      </a:r>
                    </a:p>
                  </a:txBody>
                  <a:tcPr anchor="ctr"/>
                </a:tc>
                <a:tc>
                  <a:txBody>
                    <a:bodyPr/>
                    <a:lstStyle/>
                    <a:p>
                      <a:r>
                        <a:rPr lang="es-ES" dirty="0" err="1"/>
                        <a:t>Toroidal</a:t>
                      </a:r>
                      <a:endParaRPr lang="es-ES" dirty="0"/>
                    </a:p>
                    <a:p>
                      <a:r>
                        <a:rPr lang="es-ES" dirty="0"/>
                        <a:t>Solenoidal</a:t>
                      </a:r>
                    </a:p>
                    <a:p>
                      <a:r>
                        <a:rPr lang="es-ES" dirty="0" err="1"/>
                        <a:t>Multi-solenoidal</a:t>
                      </a:r>
                      <a:endParaRPr lang="es-ES" dirty="0"/>
                    </a:p>
                  </a:txBody>
                  <a:tcPr/>
                </a:tc>
                <a:tc>
                  <a:txBody>
                    <a:bodyPr/>
                    <a:lstStyle/>
                    <a:p>
                      <a:pPr algn="ctr"/>
                      <a:r>
                        <a:rPr lang="es-ES" b="1" dirty="0">
                          <a:solidFill>
                            <a:srgbClr val="FF0000"/>
                          </a:solidFill>
                        </a:rPr>
                        <a:t>Solenoidal</a:t>
                      </a:r>
                    </a:p>
                  </a:txBody>
                  <a:tcPr anchor="ctr"/>
                </a:tc>
                <a:tc>
                  <a:txBody>
                    <a:bodyPr/>
                    <a:lstStyle/>
                    <a:p>
                      <a:pPr algn="ctr"/>
                      <a:r>
                        <a:rPr lang="es-ES" dirty="0"/>
                        <a:t>Alta densidad de campo magnético</a:t>
                      </a:r>
                    </a:p>
                    <a:p>
                      <a:pPr algn="ctr"/>
                      <a:r>
                        <a:rPr lang="es-ES" dirty="0"/>
                        <a:t>No genera campos perpendiculares por lo que menor corrosión del recipiente.</a:t>
                      </a:r>
                    </a:p>
                  </a:txBody>
                  <a:tcPr anchor="ctr"/>
                </a:tc>
                <a:extLst>
                  <a:ext uri="{0D108BD9-81ED-4DB2-BD59-A6C34878D82A}">
                    <a16:rowId xmlns:a16="http://schemas.microsoft.com/office/drawing/2014/main" xmlns="" val="10002"/>
                  </a:ext>
                </a:extLst>
              </a:tr>
            </a:tbl>
          </a:graphicData>
        </a:graphic>
      </p:graphicFrame>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4913" y="4352463"/>
            <a:ext cx="2592288" cy="2031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Imagen 4">
            <a:extLst>
              <a:ext uri="{FF2B5EF4-FFF2-40B4-BE49-F238E27FC236}">
                <a16:creationId xmlns:a16="http://schemas.microsoft.com/office/drawing/2014/main" xmlns="" id="{24054043-0B57-4147-BEC6-0AED721BAF90}"/>
              </a:ext>
            </a:extLst>
          </p:cNvPr>
          <p:cNvPicPr>
            <a:picLocks noChangeAspect="1"/>
          </p:cNvPicPr>
          <p:nvPr/>
        </p:nvPicPr>
        <p:blipFill>
          <a:blip r:embed="rId3"/>
          <a:stretch>
            <a:fillRect/>
          </a:stretch>
        </p:blipFill>
        <p:spPr>
          <a:xfrm>
            <a:off x="1475656" y="4352463"/>
            <a:ext cx="3168352" cy="2088435"/>
          </a:xfrm>
          <a:prstGeom prst="rect">
            <a:avLst/>
          </a:prstGeom>
        </p:spPr>
      </p:pic>
      <p:pic>
        <p:nvPicPr>
          <p:cNvPr id="8" name="Picture 2" descr="Resultado de imagen de kicad logo">
            <a:extLst>
              <a:ext uri="{FF2B5EF4-FFF2-40B4-BE49-F238E27FC236}">
                <a16:creationId xmlns:a16="http://schemas.microsoft.com/office/drawing/2014/main" xmlns="" id="{397BBDE5-F655-40B4-A524-D4DB17D89A6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82776" y="908720"/>
            <a:ext cx="1704703" cy="1171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289583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821</TotalTime>
  <Words>1419</Words>
  <Application>Microsoft Office PowerPoint</Application>
  <PresentationFormat>Presentación en pantalla (4:3)</PresentationFormat>
  <Paragraphs>293</Paragraphs>
  <Slides>22</Slides>
  <Notes>4</Notes>
  <HiddenSlides>0</HiddenSlides>
  <MMClips>0</MMClips>
  <ScaleCrop>false</ScaleCrop>
  <HeadingPairs>
    <vt:vector size="4" baseType="variant">
      <vt:variant>
        <vt:lpstr>Tema</vt:lpstr>
      </vt:variant>
      <vt:variant>
        <vt:i4>1</vt:i4>
      </vt:variant>
      <vt:variant>
        <vt:lpstr>Títulos de diapositiva</vt:lpstr>
      </vt:variant>
      <vt:variant>
        <vt:i4>22</vt:i4>
      </vt:variant>
    </vt:vector>
  </HeadingPairs>
  <TitlesOfParts>
    <vt:vector size="23" baseType="lpstr">
      <vt:lpstr>Tema de Office</vt:lpstr>
      <vt:lpstr>Sistemas de posicionamiento de objetos mediante la tecnología Bluetooth Low Energy, modo Beacon</vt:lpstr>
      <vt:lpstr>ÍNDICE: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Gracias por su atención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almacenamiento basado en la superconductividad frente a la conexión y desconexión de cargas, sistema SMES</dc:title>
  <dc:creator>Tecnica2</dc:creator>
  <cp:lastModifiedBy>Tecnica2</cp:lastModifiedBy>
  <cp:revision>30</cp:revision>
  <dcterms:created xsi:type="dcterms:W3CDTF">2019-05-15T15:31:44Z</dcterms:created>
  <dcterms:modified xsi:type="dcterms:W3CDTF">2021-01-20T13:26:58Z</dcterms:modified>
</cp:coreProperties>
</file>