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67" r:id="rId6"/>
    <p:sldId id="276" r:id="rId7"/>
    <p:sldId id="259" r:id="rId8"/>
    <p:sldId id="269" r:id="rId9"/>
    <p:sldId id="270" r:id="rId10"/>
    <p:sldId id="260" r:id="rId11"/>
    <p:sldId id="268" r:id="rId12"/>
    <p:sldId id="261" r:id="rId13"/>
    <p:sldId id="262" r:id="rId14"/>
    <p:sldId id="283" r:id="rId15"/>
    <p:sldId id="277" r:id="rId16"/>
    <p:sldId id="278" r:id="rId17"/>
    <p:sldId id="286" r:id="rId18"/>
    <p:sldId id="284" r:id="rId19"/>
    <p:sldId id="272" r:id="rId20"/>
    <p:sldId id="273" r:id="rId21"/>
    <p:sldId id="285" r:id="rId22"/>
    <p:sldId id="263" r:id="rId23"/>
    <p:sldId id="281" r:id="rId24"/>
    <p:sldId id="265" r:id="rId25"/>
    <p:sldId id="280" r:id="rId26"/>
    <p:sldId id="266" r:id="rId27"/>
    <p:sldId id="271" r:id="rId2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40E61-DF9F-43D8-9CF0-6B7572AC32A9}" v="3054" dt="2019-06-07T16:03:3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 autoAdjust="0"/>
    <p:restoredTop sz="94660"/>
  </p:normalViewPr>
  <p:slideViewPr>
    <p:cSldViewPr>
      <p:cViewPr varScale="1">
        <p:scale>
          <a:sx n="118" d="100"/>
          <a:sy n="118" d="100"/>
        </p:scale>
        <p:origin x="-33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2E9A-F201-44E3-B2D6-2ABB309C0803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50ED-AB7A-4CFE-B929-31A16042A0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89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0ED-AB7A-4CFE-B929-31A16042A09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817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0ED-AB7A-4CFE-B929-31A16042A09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906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0ED-AB7A-4CFE-B929-31A16042A09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08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29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88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80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24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2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4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5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1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rgbClr val="89E0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C3778-31B8-439F-B72D-2E54524F6AA6}" type="datetimeFigureOut">
              <a:rPr lang="es-ES" smtClean="0"/>
              <a:t>11/01/2021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97E8-E06D-4FDF-B0EB-4D6820339D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6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rgbClr val="89E0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7778" y="861272"/>
            <a:ext cx="8568444" cy="2567728"/>
          </a:xfrm>
        </p:spPr>
        <p:txBody>
          <a:bodyPr>
            <a:no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de posicionamiento de objetos mediante la tecnología Bluetooth </a:t>
            </a:r>
            <a:r>
              <a:rPr lang="es-E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modo </a:t>
            </a:r>
            <a:r>
              <a:rPr lang="es-E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Beacon</a:t>
            </a:r>
            <a:endParaRPr lang="es-E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15816" y="5615662"/>
            <a:ext cx="600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/>
              <a:t>Autor: Rubén Arce </a:t>
            </a:r>
            <a:r>
              <a:rPr lang="es-ES" sz="2800" b="1" dirty="0" smtClean="0"/>
              <a:t>Domingo</a:t>
            </a:r>
            <a:endParaRPr lang="es-ES" sz="28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0BE0E366-9D0D-4467-8CDC-30CA2DD8D4DF}"/>
              </a:ext>
            </a:extLst>
          </p:cNvPr>
          <p:cNvSpPr/>
          <p:nvPr/>
        </p:nvSpPr>
        <p:spPr>
          <a:xfrm>
            <a:off x="701600" y="4509120"/>
            <a:ext cx="540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Master en automatización industrial y robótica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Febrero 2021</a:t>
            </a:r>
            <a:endParaRPr lang="es-ES" dirty="0"/>
          </a:p>
          <a:p>
            <a:r>
              <a:rPr lang="es-ES" dirty="0"/>
              <a:t>Trabajo Fin de </a:t>
            </a:r>
            <a:r>
              <a:rPr lang="es-ES" dirty="0" smtClean="0"/>
              <a:t>Master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82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6. Diseño de la bobina Superconductora 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39552" y="1265599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han tenido en cuenta materiales, forma y dimensiones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70443"/>
              </p:ext>
            </p:extLst>
          </p:nvPr>
        </p:nvGraphicFramePr>
        <p:xfrm>
          <a:off x="709121" y="1669450"/>
          <a:ext cx="820891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2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41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Propiedad de diseño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Alternativas: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Opción elegida: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Motivo de elección: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34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NbTi</a:t>
                      </a:r>
                      <a:endParaRPr lang="es-ES" dirty="0"/>
                    </a:p>
                    <a:p>
                      <a:r>
                        <a:rPr lang="es-ES" dirty="0"/>
                        <a:t>YBCO</a:t>
                      </a:r>
                    </a:p>
                    <a:p>
                      <a:r>
                        <a:rPr lang="es-ES" dirty="0"/>
                        <a:t>MgB</a:t>
                      </a:r>
                      <a:r>
                        <a:rPr lang="es-ES" sz="1100" dirty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Cerámica </a:t>
                      </a:r>
                      <a:r>
                        <a:rPr lang="es-ES" b="1" dirty="0" err="1">
                          <a:solidFill>
                            <a:srgbClr val="FF0000"/>
                          </a:solidFill>
                        </a:rPr>
                        <a:t>NbTi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Tipo I </a:t>
                      </a:r>
                      <a:r>
                        <a:rPr lang="es-ES" dirty="0"/>
                        <a:t>de material superconductor.</a:t>
                      </a:r>
                    </a:p>
                    <a:p>
                      <a:pPr algn="ctr"/>
                      <a:r>
                        <a:rPr lang="es-ES" dirty="0"/>
                        <a:t>Mejor respuesta ante ensayos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Toroidal</a:t>
                      </a:r>
                      <a:endParaRPr lang="es-ES" dirty="0"/>
                    </a:p>
                    <a:p>
                      <a:r>
                        <a:rPr lang="es-ES" dirty="0"/>
                        <a:t>Solenoidal</a:t>
                      </a:r>
                    </a:p>
                    <a:p>
                      <a:r>
                        <a:rPr lang="es-ES" dirty="0" err="1"/>
                        <a:t>Multi-solenoidal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Solenoidal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 densidad de campo magnético</a:t>
                      </a:r>
                    </a:p>
                    <a:p>
                      <a:pPr algn="ctr"/>
                      <a:r>
                        <a:rPr lang="es-ES" dirty="0"/>
                        <a:t>No genera campos perpendiculares por lo que menor corrosión del recipiente.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913" y="4352463"/>
            <a:ext cx="2592288" cy="203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4054043-0B57-4147-BEC6-0AED721B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352463"/>
            <a:ext cx="3168352" cy="20884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6D327AF-054E-441C-9BD2-EDE2EAE1A9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6. Selección material refrigerante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" b="-1"/>
          <a:stretch/>
        </p:blipFill>
        <p:spPr bwMode="auto">
          <a:xfrm>
            <a:off x="1835696" y="3861048"/>
            <a:ext cx="5745906" cy="23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70192"/>
              </p:ext>
            </p:extLst>
          </p:nvPr>
        </p:nvGraphicFramePr>
        <p:xfrm>
          <a:off x="899592" y="1492746"/>
          <a:ext cx="7344816" cy="1949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2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97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0294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Propiedad de diseño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Alternativas: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Opción elegida: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Motivo de elección: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1914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REFRIGERANTE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Nitrógeno</a:t>
                      </a:r>
                    </a:p>
                    <a:p>
                      <a:r>
                        <a:rPr lang="es-ES" dirty="0"/>
                        <a:t>Helio</a:t>
                      </a:r>
                    </a:p>
                    <a:p>
                      <a:r>
                        <a:rPr lang="es-ES" dirty="0"/>
                        <a:t>Argón</a:t>
                      </a:r>
                    </a:p>
                    <a:p>
                      <a:r>
                        <a:rPr lang="es-ES" dirty="0"/>
                        <a:t>Hidrógeno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Hidrógeno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Permite alcanzar temperaturas menores.</a:t>
                      </a:r>
                    </a:p>
                    <a:p>
                      <a:pPr algn="ctr"/>
                      <a:r>
                        <a:rPr lang="es-ES" dirty="0"/>
                        <a:t>El compuesto más empleado en este rango de temperaturas.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535D961-C488-4D84-8FB8-6EEFA07449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9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7. Convertidores CA/CC y CC/CC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794008"/>
              </p:ext>
            </p:extLst>
          </p:nvPr>
        </p:nvGraphicFramePr>
        <p:xfrm>
          <a:off x="467544" y="1484784"/>
          <a:ext cx="8280920" cy="2493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7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07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57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4667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Convertidor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Alternativas: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Opción elegida: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91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RECTIFICADOR (CA/CC)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FF0000"/>
                          </a:solidFill>
                        </a:rPr>
                        <a:t>Fuente de tensión (VSC)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Fuente de corriente (VSC)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Menor rizado e inyección de armónicos.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Menores perdidas de conmutación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Menor número de componentes.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035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CHOPPER (CC/CC)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00B050"/>
                          </a:solidFill>
                        </a:rPr>
                        <a:t>IGBT’s</a:t>
                      </a:r>
                      <a:endParaRPr lang="es-ES" b="1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r>
                        <a:rPr lang="es-ES" dirty="0" err="1"/>
                        <a:t>SCR’s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Pérdidas en conducción y conmutación menores.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4149080"/>
            <a:ext cx="554461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xmlns="" id="{C5B4D83C-4470-43F6-A50B-0A5D023D890D}"/>
              </a:ext>
            </a:extLst>
          </p:cNvPr>
          <p:cNvSpPr/>
          <p:nvPr/>
        </p:nvSpPr>
        <p:spPr>
          <a:xfrm>
            <a:off x="3707904" y="4390169"/>
            <a:ext cx="2088232" cy="20402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8660D8AB-A45C-412A-A435-8DFA4FAD7E5E}"/>
              </a:ext>
            </a:extLst>
          </p:cNvPr>
          <p:cNvSpPr/>
          <p:nvPr/>
        </p:nvSpPr>
        <p:spPr>
          <a:xfrm>
            <a:off x="5857218" y="4250845"/>
            <a:ext cx="1296144" cy="223224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39E8D6A1-14C0-46FF-9A65-D368FAF4C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8. Algoritmos de Control de los Convertidores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62784"/>
              </p:ext>
            </p:extLst>
          </p:nvPr>
        </p:nvGraphicFramePr>
        <p:xfrm>
          <a:off x="948460" y="1412776"/>
          <a:ext cx="7632848" cy="2784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1345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Convertidor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Alternativas: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Motivo de elección: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126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RECTIFICADOR (CA/CC)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Control Vectorial</a:t>
                      </a:r>
                    </a:p>
                    <a:p>
                      <a:r>
                        <a:rPr lang="es-ES" sz="1600" dirty="0"/>
                        <a:t>Control</a:t>
                      </a:r>
                      <a:r>
                        <a:rPr lang="es-ES" sz="1600" baseline="0" dirty="0"/>
                        <a:t> P&amp;Q</a:t>
                      </a:r>
                    </a:p>
                    <a:p>
                      <a:pPr algn="l"/>
                      <a:r>
                        <a:rPr lang="es-ES" sz="1600" baseline="0" dirty="0"/>
                        <a:t>Control sobre fase y magnitud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800" dirty="0"/>
                        <a:t>Control independiente de potencia activa y reactiva.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800" dirty="0"/>
                        <a:t>Velocidad de respuesta ante cambios alta.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800" dirty="0"/>
                        <a:t>Eficiencia ante cargas dinámicas.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65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CHOPPER (CC/CC)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Control </a:t>
                      </a:r>
                      <a:r>
                        <a:rPr lang="es-ES" sz="1600" dirty="0" err="1"/>
                        <a:t>Fuzzy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Logic</a:t>
                      </a:r>
                      <a:endParaRPr lang="es-ES" sz="1600" baseline="0" dirty="0"/>
                    </a:p>
                    <a:p>
                      <a:r>
                        <a:rPr lang="es-ES" sz="1600" b="1" baseline="0" dirty="0">
                          <a:solidFill>
                            <a:srgbClr val="FF0000"/>
                          </a:solidFill>
                        </a:rPr>
                        <a:t>Control PWM</a:t>
                      </a:r>
                      <a:endParaRPr lang="es-E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baseline="0" dirty="0"/>
                        <a:t>Dificultad de implementación media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baseline="0" dirty="0"/>
                        <a:t>Precisión en la respuesta elevada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baseline="0" dirty="0"/>
                        <a:t>Control adaptativo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8" name="Picture 4" descr="Resultado de imagen de vectorial control vsc">
            <a:extLst>
              <a:ext uri="{FF2B5EF4-FFF2-40B4-BE49-F238E27FC236}">
                <a16:creationId xmlns:a16="http://schemas.microsoft.com/office/drawing/2014/main" xmlns="" id="{FD8D0861-65FB-4228-B84F-4CFE50BE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55725"/>
            <a:ext cx="4319850" cy="17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0403B067-FC16-4CE3-A430-F97AF6725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2000" l="3208" r="70189">
                        <a14:foregroundMark x1="28491" y1="52000" x2="33019" y2="52667"/>
                        <a14:foregroundMark x1="40377" y1="52000" x2="40189" y2="51333"/>
                        <a14:foregroundMark x1="37170" y1="42000" x2="37170" y2="42000"/>
                        <a14:foregroundMark x1="43208" y1="63333" x2="43208" y2="63333"/>
                        <a14:foregroundMark x1="18868" y1="86667" x2="18868" y2="86667"/>
                        <a14:foregroundMark x1="20000" y1="89333" x2="20000" y2="89333"/>
                        <a14:foregroundMark x1="21132" y1="90667" x2="21132" y2="90667"/>
                        <a14:foregroundMark x1="20943" y1="89333" x2="20943" y2="89333"/>
                        <a14:foregroundMark x1="18679" y1="85333" x2="18679" y2="85333"/>
                        <a14:foregroundMark x1="18302" y1="87333" x2="18302" y2="87333"/>
                        <a14:foregroundMark x1="18491" y1="90000" x2="18491" y2="90000"/>
                        <a14:foregroundMark x1="19245" y1="47333" x2="19245" y2="47333"/>
                        <a14:foregroundMark x1="14717" y1="52000" x2="14717" y2="52000"/>
                        <a14:foregroundMark x1="16604" y1="41333" x2="16604" y2="41333"/>
                        <a14:foregroundMark x1="19623" y1="66667" x2="19623" y2="66667"/>
                        <a14:foregroundMark x1="19245" y1="74000" x2="19245" y2="74000"/>
                        <a14:foregroundMark x1="26792" y1="17333" x2="26792" y2="17333"/>
                        <a14:foregroundMark x1="34528" y1="15333" x2="34528" y2="15333"/>
                        <a14:foregroundMark x1="29811" y1="16000" x2="29811" y2="18000"/>
                        <a14:foregroundMark x1="29057" y1="17333" x2="29057" y2="17333"/>
                        <a14:foregroundMark x1="31509" y1="11333" x2="31509" y2="11333"/>
                        <a14:foregroundMark x1="25472" y1="30000" x2="35660" y2="28000"/>
                        <a14:foregroundMark x1="35660" y1="28000" x2="42075" y2="31333"/>
                        <a14:foregroundMark x1="56038" y1="28000" x2="56038" y2="28000"/>
                        <a14:foregroundMark x1="62075" y1="25333" x2="62642" y2="26000"/>
                        <a14:foregroundMark x1="70377" y1="40000" x2="70377" y2="40000"/>
                        <a14:foregroundMark x1="70377" y1="40667" x2="70377" y2="40667"/>
                        <a14:foregroundMark x1="63774" y1="38000" x2="63774" y2="38000"/>
                        <a14:foregroundMark x1="62075" y1="45333" x2="62075" y2="45333"/>
                        <a14:foregroundMark x1="57170" y1="48000" x2="58679" y2="49333"/>
                        <a14:foregroundMark x1="63208" y1="48000" x2="54717" y2="56667"/>
                        <a14:foregroundMark x1="53208" y1="52667" x2="50943" y2="26000"/>
                        <a14:foregroundMark x1="50943" y1="24667" x2="61698" y2="31333"/>
                        <a14:foregroundMark x1="57736" y1="37333" x2="57547" y2="40667"/>
                        <a14:foregroundMark x1="6981" y1="53333" x2="3208" y2="50000"/>
                        <a14:foregroundMark x1="8302" y1="55333" x2="6226" y2="54667"/>
                        <a14:foregroundMark x1="60000" y1="80667" x2="50566" y2="76000"/>
                        <a14:foregroundMark x1="50566" y1="76000" x2="60189" y2="80667"/>
                        <a14:foregroundMark x1="60189" y1="80667" x2="60943" y2="80000"/>
                        <a14:foregroundMark x1="42642" y1="86667" x2="41509" y2="84000"/>
                        <a14:foregroundMark x1="41698" y1="76000" x2="40943" y2="64000"/>
                        <a14:foregroundMark x1="43396" y1="64000" x2="43396" y2="64000"/>
                        <a14:foregroundMark x1="40000" y1="84667" x2="39811" y2="86667"/>
                        <a14:foregroundMark x1="42075" y1="83333" x2="41321" y2="86000"/>
                        <a14:foregroundMark x1="22075" y1="64667" x2="20566" y2="62667"/>
                        <a14:foregroundMark x1="22264" y1="92000" x2="18868" y2="86000"/>
                        <a14:foregroundMark x1="14906" y1="44000" x2="14906" y2="44000"/>
                        <a14:foregroundMark x1="13962" y1="46000" x2="13962" y2="46000"/>
                        <a14:foregroundMark x1="14151" y1="50000" x2="14151" y2="50000"/>
                        <a14:foregroundMark x1="10566" y1="48667" x2="10566" y2="48667"/>
                      </a14:backgroundRemoval>
                    </a14:imgEffect>
                  </a14:imgLayer>
                </a14:imgProps>
              </a:ext>
            </a:extLst>
          </a:blip>
          <a:srcRect r="27254"/>
          <a:stretch/>
        </p:blipFill>
        <p:spPr>
          <a:xfrm>
            <a:off x="4931410" y="4555725"/>
            <a:ext cx="3672408" cy="1428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DD04D9D-8790-4C90-AB8A-7DEB778AB3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3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36265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8. Algoritmos de Control de los Convertidores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33F1A03C-C8FE-4DB6-8722-29F0A6C7BFA1}"/>
              </a:ext>
            </a:extLst>
          </p:cNvPr>
          <p:cNvSpPr/>
          <p:nvPr/>
        </p:nvSpPr>
        <p:spPr>
          <a:xfrm>
            <a:off x="867449" y="1223600"/>
            <a:ext cx="7193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CONTROL VECTORIAL: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Transformada Clarke</a:t>
            </a:r>
          </a:p>
          <a:p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Transformada Park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E1FE5F5-2969-44F7-BA50-EF3CFAD3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21" y="2626890"/>
            <a:ext cx="5520554" cy="19629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B7B403AB-B846-428D-9A33-85F1B0E6F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6" r="4975" b="6844"/>
          <a:stretch/>
        </p:blipFill>
        <p:spPr>
          <a:xfrm>
            <a:off x="4562298" y="1256869"/>
            <a:ext cx="4136599" cy="1193037"/>
          </a:xfrm>
          <a:prstGeom prst="rect">
            <a:avLst/>
          </a:prstGeom>
        </p:spPr>
      </p:pic>
      <p:pic>
        <p:nvPicPr>
          <p:cNvPr id="9" name="Picture 4" descr="Resultado de imagen de spwm control">
            <a:extLst>
              <a:ext uri="{FF2B5EF4-FFF2-40B4-BE49-F238E27FC236}">
                <a16:creationId xmlns:a16="http://schemas.microsoft.com/office/drawing/2014/main" xmlns="" id="{E521D370-7A4C-41F1-B329-75CBCF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9" y="4872960"/>
            <a:ext cx="2628800" cy="15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F8A4EDE-8D78-4439-A621-E73CEE4CFC68}"/>
              </a:ext>
            </a:extLst>
          </p:cNvPr>
          <p:cNvSpPr/>
          <p:nvPr/>
        </p:nvSpPr>
        <p:spPr>
          <a:xfrm>
            <a:off x="3311860" y="4859595"/>
            <a:ext cx="55205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PLL :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Lock</a:t>
            </a:r>
            <a:r>
              <a:rPr lang="es-ES" dirty="0"/>
              <a:t>         Sincronización necesaria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Control SPWM            Onda moduladora y portadora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Control PI (</a:t>
            </a:r>
            <a:r>
              <a:rPr lang="es-ES" dirty="0" err="1"/>
              <a:t>Proportional</a:t>
            </a:r>
            <a:r>
              <a:rPr lang="es-ES" dirty="0"/>
              <a:t> Integral)          Complicación de ajuste de constantes discretas.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B23DD6E2-5531-4470-AC6A-C8A6E290FF38}"/>
              </a:ext>
            </a:extLst>
          </p:cNvPr>
          <p:cNvCxnSpPr/>
          <p:nvPr/>
        </p:nvCxnSpPr>
        <p:spPr>
          <a:xfrm>
            <a:off x="5806924" y="5013176"/>
            <a:ext cx="360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1E12A451-2BED-47C2-A3B5-7104D34AAADC}"/>
              </a:ext>
            </a:extLst>
          </p:cNvPr>
          <p:cNvCxnSpPr/>
          <p:nvPr/>
        </p:nvCxnSpPr>
        <p:spPr>
          <a:xfrm>
            <a:off x="5220072" y="5589240"/>
            <a:ext cx="360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8C35C1FB-64DA-499D-81FC-AE5E9288DA87}"/>
              </a:ext>
            </a:extLst>
          </p:cNvPr>
          <p:cNvCxnSpPr/>
          <p:nvPr/>
        </p:nvCxnSpPr>
        <p:spPr>
          <a:xfrm>
            <a:off x="6804248" y="6165304"/>
            <a:ext cx="3600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AB5AD38-3989-4788-A5E5-E1931B1B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922" y="2618878"/>
            <a:ext cx="2731492" cy="20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0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9. Acondicionamiento y drivers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84D872B-03BD-4212-A986-B6C363A2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5" y="2016816"/>
            <a:ext cx="8327870" cy="3680328"/>
          </a:xfrm>
          <a:prstGeom prst="rect">
            <a:avLst/>
          </a:prstGeom>
        </p:spPr>
      </p:pic>
      <p:sp>
        <p:nvSpPr>
          <p:cNvPr id="6" name="6 CuadroTexto">
            <a:extLst>
              <a:ext uri="{FF2B5EF4-FFF2-40B4-BE49-F238E27FC236}">
                <a16:creationId xmlns:a16="http://schemas.microsoft.com/office/drawing/2014/main" xmlns="" id="{57378505-70A9-42BB-B5BA-C27C2FE9CAB7}"/>
              </a:ext>
            </a:extLst>
          </p:cNvPr>
          <p:cNvSpPr txBox="1"/>
          <p:nvPr/>
        </p:nvSpPr>
        <p:spPr>
          <a:xfrm>
            <a:off x="539552" y="1347402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Medida de Tensiones y corrientes de la Microgrid.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Medida tensión y corriente por la bobina SMES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xmlns="" id="{A108856C-9825-473C-BD9E-DAEACDC85293}"/>
              </a:ext>
            </a:extLst>
          </p:cNvPr>
          <p:cNvSpPr txBox="1"/>
          <p:nvPr/>
        </p:nvSpPr>
        <p:spPr>
          <a:xfrm>
            <a:off x="3707904" y="5835644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Disparo de 6 </a:t>
            </a:r>
            <a:r>
              <a:rPr lang="es-ES" dirty="0" err="1"/>
              <a:t>IGBT’s</a:t>
            </a:r>
            <a:r>
              <a:rPr lang="es-ES" dirty="0"/>
              <a:t> del rectificador.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Disparo de 2 </a:t>
            </a:r>
            <a:r>
              <a:rPr lang="es-ES" dirty="0" err="1"/>
              <a:t>IGBT’s</a:t>
            </a:r>
            <a:r>
              <a:rPr lang="es-ES" dirty="0"/>
              <a:t> del convertidor CC/CC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xmlns="" id="{F561A701-0EF0-4D93-985E-3D2D0545BA88}"/>
              </a:ext>
            </a:extLst>
          </p:cNvPr>
          <p:cNvSpPr txBox="1"/>
          <p:nvPr/>
        </p:nvSpPr>
        <p:spPr>
          <a:xfrm>
            <a:off x="5978275" y="1491714"/>
            <a:ext cx="150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ENTRADAS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9" name="6 CuadroTexto">
            <a:extLst>
              <a:ext uri="{FF2B5EF4-FFF2-40B4-BE49-F238E27FC236}">
                <a16:creationId xmlns:a16="http://schemas.microsoft.com/office/drawing/2014/main" xmlns="" id="{D5BEA630-CB22-42AE-A57B-5ECE24371B94}"/>
              </a:ext>
            </a:extLst>
          </p:cNvPr>
          <p:cNvSpPr txBox="1"/>
          <p:nvPr/>
        </p:nvSpPr>
        <p:spPr>
          <a:xfrm>
            <a:off x="2339752" y="5974143"/>
            <a:ext cx="150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SALIDAS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xmlns="" id="{A01703BA-D039-4433-BCED-D78C9970B84D}"/>
              </a:ext>
            </a:extLst>
          </p:cNvPr>
          <p:cNvSpPr/>
          <p:nvPr/>
        </p:nvSpPr>
        <p:spPr>
          <a:xfrm>
            <a:off x="408064" y="4496815"/>
            <a:ext cx="221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IN: </a:t>
            </a:r>
          </a:p>
          <a:p>
            <a:r>
              <a:rPr lang="es-ES" dirty="0">
                <a:solidFill>
                  <a:srgbClr val="FF0000"/>
                </a:solidFill>
              </a:rPr>
              <a:t>V e I microgrid</a:t>
            </a:r>
          </a:p>
          <a:p>
            <a:r>
              <a:rPr lang="es-ES" dirty="0">
                <a:solidFill>
                  <a:srgbClr val="0070C0"/>
                </a:solidFill>
              </a:rPr>
              <a:t>V salida rectificador</a:t>
            </a:r>
          </a:p>
          <a:p>
            <a:r>
              <a:rPr lang="es-ES" dirty="0">
                <a:solidFill>
                  <a:srgbClr val="0070C0"/>
                </a:solidFill>
              </a:rPr>
              <a:t>I bobina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96123D9-328C-434C-B929-23AAC80CC5C5}"/>
              </a:ext>
            </a:extLst>
          </p:cNvPr>
          <p:cNvSpPr/>
          <p:nvPr/>
        </p:nvSpPr>
        <p:spPr>
          <a:xfrm>
            <a:off x="7236296" y="4258291"/>
            <a:ext cx="13384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00B050"/>
                </a:solidFill>
              </a:rPr>
              <a:t>OUT: </a:t>
            </a:r>
          </a:p>
          <a:p>
            <a:pPr algn="ctr"/>
            <a:r>
              <a:rPr lang="es-ES" dirty="0">
                <a:solidFill>
                  <a:srgbClr val="00B050"/>
                </a:solidFill>
              </a:rPr>
              <a:t>Disparo de 8 </a:t>
            </a:r>
            <a:r>
              <a:rPr lang="es-ES" dirty="0" err="1">
                <a:solidFill>
                  <a:srgbClr val="00B050"/>
                </a:solidFill>
              </a:rPr>
              <a:t>IGBT’s</a:t>
            </a:r>
            <a:endParaRPr lang="es-ES" dirty="0">
              <a:solidFill>
                <a:srgbClr val="00B050"/>
              </a:solidFill>
            </a:endParaRPr>
          </a:p>
        </p:txBody>
      </p:sp>
      <p:cxnSp>
        <p:nvCxnSpPr>
          <p:cNvPr id="10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-1586341" y="224707"/>
            <a:ext cx="432048" cy="67196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-733694" y="224707"/>
            <a:ext cx="432048" cy="67196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2951820" y="-1107504"/>
            <a:ext cx="432048" cy="67196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1691680" y="-946437"/>
            <a:ext cx="432048" cy="671968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9980541" y="3856980"/>
            <a:ext cx="704198" cy="4453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10116616" y="4535921"/>
            <a:ext cx="432048" cy="67196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D515A42C-C2F3-40BF-9DE5-215E5210D1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38594 0.365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18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00717 L 0.35452 0.279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13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38778E-17 L 0.49132 0.4687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66" y="2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44097 0.483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9" y="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2835 -0.075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-0.50399 -0.1893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9. Acondicionamiento y drivers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88072EB-7A89-4424-80FF-FA9B2B3E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031" b="18518"/>
          <a:stretch/>
        </p:blipFill>
        <p:spPr>
          <a:xfrm>
            <a:off x="804094" y="1189270"/>
            <a:ext cx="2520281" cy="2079303"/>
          </a:xfrm>
          <a:prstGeom prst="rect">
            <a:avLst/>
          </a:prstGeom>
        </p:spPr>
      </p:pic>
      <p:sp>
        <p:nvSpPr>
          <p:cNvPr id="6" name="6 CuadroTexto">
            <a:extLst>
              <a:ext uri="{FF2B5EF4-FFF2-40B4-BE49-F238E27FC236}">
                <a16:creationId xmlns:a16="http://schemas.microsoft.com/office/drawing/2014/main" xmlns="" id="{C66EF1D4-4DE6-4C6C-9433-09FAB27754FB}"/>
              </a:ext>
            </a:extLst>
          </p:cNvPr>
          <p:cNvSpPr txBox="1"/>
          <p:nvPr/>
        </p:nvSpPr>
        <p:spPr>
          <a:xfrm>
            <a:off x="3491880" y="1674674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Control mediante DSP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Diseño de la PCB de acondicionamiento así como de disparo de </a:t>
            </a:r>
            <a:r>
              <a:rPr lang="es-ES" dirty="0" err="1"/>
              <a:t>IGBT’s</a:t>
            </a:r>
            <a:r>
              <a:rPr lang="es-ES" dirty="0"/>
              <a:t> mediante </a:t>
            </a:r>
            <a:r>
              <a:rPr lang="es-ES" dirty="0" err="1"/>
              <a:t>KiCad</a:t>
            </a:r>
            <a:r>
              <a:rPr lang="es-E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Se ha llevado a cabo la selección de componentes.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2050" name="Picture 2" descr="Resultado de imagen de kicad logo">
            <a:extLst>
              <a:ext uri="{FF2B5EF4-FFF2-40B4-BE49-F238E27FC236}">
                <a16:creationId xmlns:a16="http://schemas.microsoft.com/office/drawing/2014/main" xmlns="" id="{397BBDE5-F655-40B4-A524-D4DB17D8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72351"/>
            <a:ext cx="1704703" cy="11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4BAD090-FA81-4E94-96C3-678652673B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CC234A86-D9F2-4E7E-BF56-C9D4298FC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3429000"/>
            <a:ext cx="6984776" cy="31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5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9. Acondicionamiento y drivers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2A3AE288-3A66-43F8-BDEC-7B6BEA20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69" y="2348880"/>
            <a:ext cx="7920880" cy="3773554"/>
          </a:xfrm>
          <a:prstGeom prst="rect">
            <a:avLst/>
          </a:prstGeom>
        </p:spPr>
      </p:pic>
      <p:pic>
        <p:nvPicPr>
          <p:cNvPr id="2050" name="Picture 2" descr="Resultado de imagen de kicad logo">
            <a:extLst>
              <a:ext uri="{FF2B5EF4-FFF2-40B4-BE49-F238E27FC236}">
                <a16:creationId xmlns:a16="http://schemas.microsoft.com/office/drawing/2014/main" xmlns="" id="{397BBDE5-F655-40B4-A524-D4DB17D8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13306"/>
            <a:ext cx="1704703" cy="11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4BAD090-FA81-4E94-96C3-678652673B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E1D6BB30-2311-4E27-B08F-87EB4B09600D}"/>
              </a:ext>
            </a:extLst>
          </p:cNvPr>
          <p:cNvSpPr/>
          <p:nvPr/>
        </p:nvSpPr>
        <p:spPr>
          <a:xfrm>
            <a:off x="676969" y="1760327"/>
            <a:ext cx="5130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Se encuentran los </a:t>
            </a:r>
            <a:r>
              <a:rPr lang="es-ES" b="1" dirty="0" err="1"/>
              <a:t>Gerbers</a:t>
            </a:r>
            <a:r>
              <a:rPr lang="es-ES" dirty="0"/>
              <a:t> adjuntos en el CD.</a:t>
            </a:r>
          </a:p>
        </p:txBody>
      </p:sp>
    </p:spTree>
    <p:extLst>
      <p:ext uri="{BB962C8B-B14F-4D97-AF65-F5344CB8AC3E}">
        <p14:creationId xmlns:p14="http://schemas.microsoft.com/office/powerpoint/2010/main" val="354771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9. Acondicionamiento y drivers</a:t>
            </a:r>
          </a:p>
        </p:txBody>
      </p:sp>
      <p:sp>
        <p:nvSpPr>
          <p:cNvPr id="6" name="6 CuadroTexto">
            <a:extLst>
              <a:ext uri="{FF2B5EF4-FFF2-40B4-BE49-F238E27FC236}">
                <a16:creationId xmlns:a16="http://schemas.microsoft.com/office/drawing/2014/main" xmlns="" id="{C66EF1D4-4DE6-4C6C-9433-09FAB27754FB}"/>
              </a:ext>
            </a:extLst>
          </p:cNvPr>
          <p:cNvSpPr txBox="1"/>
          <p:nvPr/>
        </p:nvSpPr>
        <p:spPr>
          <a:xfrm>
            <a:off x="730384" y="1268760"/>
            <a:ext cx="38416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Drivers de salida:</a:t>
            </a:r>
          </a:p>
          <a:p>
            <a:endParaRPr lang="es-ES" dirty="0"/>
          </a:p>
          <a:p>
            <a:endParaRPr lang="es-ES" sz="800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Circuito que integra </a:t>
            </a:r>
            <a:r>
              <a:rPr lang="es-ES" b="1" dirty="0"/>
              <a:t>aislamiento galvánico</a:t>
            </a:r>
            <a:r>
              <a:rPr lang="es-ES" dirty="0"/>
              <a:t>. </a:t>
            </a:r>
            <a:r>
              <a:rPr lang="es-ES" dirty="0" err="1"/>
              <a:t>IGBT’s</a:t>
            </a:r>
            <a:r>
              <a:rPr lang="es-ES" dirty="0"/>
              <a:t>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distintas masas</a:t>
            </a:r>
            <a:r>
              <a:rPr lang="es-E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Selección de componentes.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Se ha llevado a cabo el dimensionamiento de radiadores y protecciones.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No se han empleado filtros en la etapa de instrumentación puesto que perderíamos el carácter transitorio de las perturbaciones.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Diseño de fuentes de alimentación.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CA1DBDFA-D2AF-4963-B146-EBF195F2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92420"/>
            <a:ext cx="3478374" cy="10743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ECDEC8F6-C94D-40E0-8435-2E9DD672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562010"/>
            <a:ext cx="3528392" cy="208668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4F6E4600-5109-4EDD-801E-42C68C537FA8}"/>
              </a:ext>
            </a:extLst>
          </p:cNvPr>
          <p:cNvSpPr/>
          <p:nvPr/>
        </p:nvSpPr>
        <p:spPr>
          <a:xfrm>
            <a:off x="4611243" y="5604784"/>
            <a:ext cx="172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Masa de </a:t>
            </a:r>
            <a:r>
              <a:rPr lang="es-ES" b="1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8A9F39FE-03BF-4A67-BB23-7A2B1395E528}"/>
              </a:ext>
            </a:extLst>
          </p:cNvPr>
          <p:cNvSpPr/>
          <p:nvPr/>
        </p:nvSpPr>
        <p:spPr>
          <a:xfrm>
            <a:off x="7080573" y="5626739"/>
            <a:ext cx="1844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Masa de </a:t>
            </a:r>
            <a:r>
              <a:rPr lang="es-ES" b="1" dirty="0">
                <a:solidFill>
                  <a:srgbClr val="FF0000"/>
                </a:solidFill>
              </a:rPr>
              <a:t>Potencia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680B6B2F-A2DC-4122-B95B-26D7B4BA5810}"/>
              </a:ext>
            </a:extLst>
          </p:cNvPr>
          <p:cNvCxnSpPr>
            <a:cxnSpLocks/>
          </p:cNvCxnSpPr>
          <p:nvPr/>
        </p:nvCxnSpPr>
        <p:spPr>
          <a:xfrm>
            <a:off x="6804248" y="3429000"/>
            <a:ext cx="0" cy="247389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B2DE4DAA-200E-442A-AA1E-0EF2EDC9F497}"/>
              </a:ext>
            </a:extLst>
          </p:cNvPr>
          <p:cNvCxnSpPr>
            <a:cxnSpLocks/>
          </p:cNvCxnSpPr>
          <p:nvPr/>
        </p:nvCxnSpPr>
        <p:spPr>
          <a:xfrm flipH="1">
            <a:off x="4932040" y="2780928"/>
            <a:ext cx="720080" cy="36004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066178AB-2035-44EF-9D3C-CCE3A8E472D0}"/>
              </a:ext>
            </a:extLst>
          </p:cNvPr>
          <p:cNvCxnSpPr>
            <a:cxnSpLocks/>
          </p:cNvCxnSpPr>
          <p:nvPr/>
        </p:nvCxnSpPr>
        <p:spPr>
          <a:xfrm flipH="1">
            <a:off x="5938943" y="2804234"/>
            <a:ext cx="720080" cy="36004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8F2B0D38-AEC1-4D18-9A90-00B0BDCF98FD}"/>
              </a:ext>
            </a:extLst>
          </p:cNvPr>
          <p:cNvCxnSpPr>
            <a:cxnSpLocks/>
          </p:cNvCxnSpPr>
          <p:nvPr/>
        </p:nvCxnSpPr>
        <p:spPr>
          <a:xfrm flipH="1">
            <a:off x="7054425" y="2796699"/>
            <a:ext cx="720080" cy="36004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A70AC8D1-329C-4909-B551-F6AF3989A6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8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Simulaciones con PSIM</a:t>
            </a:r>
          </a:p>
        </p:txBody>
      </p:sp>
      <p:pic>
        <p:nvPicPr>
          <p:cNvPr id="5" name="Imagen 4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xmlns="" id="{001D88F8-FA85-4C66-9C6E-4A140F8CE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b="51743"/>
          <a:stretch/>
        </p:blipFill>
        <p:spPr>
          <a:xfrm>
            <a:off x="467544" y="1988840"/>
            <a:ext cx="8496944" cy="1795112"/>
          </a:xfrm>
          <a:prstGeom prst="rect">
            <a:avLst/>
          </a:prstGeom>
        </p:spPr>
      </p:pic>
      <p:pic>
        <p:nvPicPr>
          <p:cNvPr id="6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xmlns="" id="{F6D7DFC4-57E7-4FC3-A863-69DCDDC33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" t="51743"/>
          <a:stretch/>
        </p:blipFill>
        <p:spPr>
          <a:xfrm>
            <a:off x="647564" y="4077072"/>
            <a:ext cx="8136904" cy="194758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6A84D07B-2715-43BF-B44C-6B1493EE8AAA}"/>
              </a:ext>
            </a:extLst>
          </p:cNvPr>
          <p:cNvSpPr/>
          <p:nvPr/>
        </p:nvSpPr>
        <p:spPr>
          <a:xfrm>
            <a:off x="179512" y="1245923"/>
            <a:ext cx="5226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Comportamiento ante subida y bajada de tensión: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104C9904-E738-4C5E-9344-24EE9834FFC3}"/>
              </a:ext>
            </a:extLst>
          </p:cNvPr>
          <p:cNvSpPr/>
          <p:nvPr/>
        </p:nvSpPr>
        <p:spPr>
          <a:xfrm>
            <a:off x="5796136" y="584203"/>
            <a:ext cx="30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Modos de funcionamiento: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Carga de la bobina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Stand-</a:t>
            </a:r>
            <a:r>
              <a:rPr lang="es-ES" sz="2000" dirty="0" err="1"/>
              <a:t>by</a:t>
            </a:r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Descarga de la bobina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54AC8FC8-CC90-4A90-B012-60E73A41DA42}"/>
              </a:ext>
            </a:extLst>
          </p:cNvPr>
          <p:cNvSpPr/>
          <p:nvPr/>
        </p:nvSpPr>
        <p:spPr>
          <a:xfrm>
            <a:off x="600351" y="4243769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TENSIÓN MICROGRID: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A7037D02-5BE6-4A4B-863C-C18041EC86A5}"/>
              </a:ext>
            </a:extLst>
          </p:cNvPr>
          <p:cNvSpPr/>
          <p:nvPr/>
        </p:nvSpPr>
        <p:spPr>
          <a:xfrm>
            <a:off x="899592" y="2007042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CORRIENTE EN LA BOBINA: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27F6C7ED-FFBC-4BF3-B941-88502E90BFFD}"/>
              </a:ext>
            </a:extLst>
          </p:cNvPr>
          <p:cNvCxnSpPr>
            <a:cxnSpLocks/>
          </p:cNvCxnSpPr>
          <p:nvPr/>
        </p:nvCxnSpPr>
        <p:spPr>
          <a:xfrm flipH="1">
            <a:off x="3329611" y="4655760"/>
            <a:ext cx="254908" cy="48311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A45A9D6E-8DFA-42A7-83EA-F16959BB0739}"/>
              </a:ext>
            </a:extLst>
          </p:cNvPr>
          <p:cNvSpPr/>
          <p:nvPr/>
        </p:nvSpPr>
        <p:spPr>
          <a:xfrm>
            <a:off x="3480671" y="4428435"/>
            <a:ext cx="288032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rgbClr val="00B050"/>
                </a:solidFill>
              </a:rPr>
              <a:t>Ante caída de tensión</a:t>
            </a:r>
            <a:endParaRPr lang="es-ES" i="1" dirty="0">
              <a:solidFill>
                <a:srgbClr val="00B050"/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DF3B49B8-1E8F-440C-9B5E-888BB5BFD80E}"/>
              </a:ext>
            </a:extLst>
          </p:cNvPr>
          <p:cNvCxnSpPr>
            <a:cxnSpLocks/>
          </p:cNvCxnSpPr>
          <p:nvPr/>
        </p:nvCxnSpPr>
        <p:spPr>
          <a:xfrm flipH="1">
            <a:off x="3534080" y="2436990"/>
            <a:ext cx="254908" cy="48311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AA24330E-19B1-4DEA-B8E0-1F1E203BB04F}"/>
              </a:ext>
            </a:extLst>
          </p:cNvPr>
          <p:cNvSpPr/>
          <p:nvPr/>
        </p:nvSpPr>
        <p:spPr>
          <a:xfrm>
            <a:off x="1511660" y="2883372"/>
            <a:ext cx="20162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rgbClr val="00B050"/>
                </a:solidFill>
              </a:rPr>
              <a:t>Descarga de corriente de la bobina en la microgrid</a:t>
            </a:r>
            <a:endParaRPr lang="es-ES" i="1" dirty="0">
              <a:solidFill>
                <a:srgbClr val="00B05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47C9A33C-8DFC-4596-9173-84CC3EC8D548}"/>
              </a:ext>
            </a:extLst>
          </p:cNvPr>
          <p:cNvCxnSpPr>
            <a:cxnSpLocks/>
          </p:cNvCxnSpPr>
          <p:nvPr/>
        </p:nvCxnSpPr>
        <p:spPr>
          <a:xfrm flipH="1">
            <a:off x="6354247" y="4428435"/>
            <a:ext cx="438792" cy="32249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712307F7-2C8D-4DEF-B900-0DF83773699C}"/>
              </a:ext>
            </a:extLst>
          </p:cNvPr>
          <p:cNvSpPr/>
          <p:nvPr/>
        </p:nvSpPr>
        <p:spPr>
          <a:xfrm>
            <a:off x="6717673" y="4180238"/>
            <a:ext cx="288032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chemeClr val="accent6">
                    <a:lumMod val="75000"/>
                  </a:schemeClr>
                </a:solidFill>
              </a:rPr>
              <a:t>Ante subida de tensión</a:t>
            </a:r>
            <a:endParaRPr lang="es-E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29AB7A20-EE9F-4D12-B810-22050236E5FC}"/>
              </a:ext>
            </a:extLst>
          </p:cNvPr>
          <p:cNvCxnSpPr>
            <a:cxnSpLocks/>
          </p:cNvCxnSpPr>
          <p:nvPr/>
        </p:nvCxnSpPr>
        <p:spPr>
          <a:xfrm flipH="1" flipV="1">
            <a:off x="6516216" y="2385126"/>
            <a:ext cx="500698" cy="51285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F4654BAA-FD20-46ED-B973-561776C6DF4D}"/>
              </a:ext>
            </a:extLst>
          </p:cNvPr>
          <p:cNvSpPr/>
          <p:nvPr/>
        </p:nvSpPr>
        <p:spPr>
          <a:xfrm>
            <a:off x="6209982" y="2972965"/>
            <a:ext cx="201622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chemeClr val="accent6">
                    <a:lumMod val="75000"/>
                  </a:schemeClr>
                </a:solidFill>
              </a:rPr>
              <a:t>Carga de corriente de la </a:t>
            </a:r>
            <a:r>
              <a:rPr lang="es-ES" sz="1400" i="1" dirty="0" err="1">
                <a:solidFill>
                  <a:schemeClr val="accent6">
                    <a:lumMod val="75000"/>
                  </a:schemeClr>
                </a:solidFill>
              </a:rPr>
              <a:t>la</a:t>
            </a:r>
            <a:r>
              <a:rPr lang="es-ES" sz="1400" i="1" dirty="0">
                <a:solidFill>
                  <a:schemeClr val="accent6">
                    <a:lumMod val="75000"/>
                  </a:schemeClr>
                </a:solidFill>
              </a:rPr>
              <a:t> microgrid en la bobina</a:t>
            </a:r>
            <a:endParaRPr lang="es-E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F2D35D9F-08C0-4213-81BB-DCB7B58DF6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8135321" y="45702"/>
            <a:ext cx="1008112" cy="4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359700"/>
            <a:ext cx="2232248" cy="792088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1560" y="126876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2400" b="1" dirty="0"/>
              <a:t>Descripción del proyecto</a:t>
            </a:r>
          </a:p>
          <a:p>
            <a:pPr marL="514350" indent="-514350">
              <a:buAutoNum type="arabicPeriod"/>
            </a:pPr>
            <a:r>
              <a:rPr lang="es-ES" sz="2400" b="1" dirty="0" smtClean="0"/>
              <a:t>Introducción a tecnología </a:t>
            </a:r>
            <a:r>
              <a:rPr lang="es-ES" sz="2400" b="1" dirty="0"/>
              <a:t>B</a:t>
            </a:r>
            <a:r>
              <a:rPr lang="es-ES" sz="2400" b="1" dirty="0" smtClean="0"/>
              <a:t>luetooth </a:t>
            </a:r>
            <a:r>
              <a:rPr lang="es-ES" sz="2400" b="1" dirty="0" err="1" smtClean="0"/>
              <a:t>low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energy</a:t>
            </a:r>
            <a:endParaRPr lang="es-ES" sz="2400" b="1" dirty="0"/>
          </a:p>
          <a:p>
            <a:pPr marL="514350" indent="-514350">
              <a:buAutoNum type="arabicPeriod"/>
            </a:pPr>
            <a:r>
              <a:rPr lang="es-ES" sz="2400" b="1" dirty="0"/>
              <a:t>Soluciones a la problemática</a:t>
            </a:r>
          </a:p>
          <a:p>
            <a:pPr marL="514350" indent="-514350">
              <a:buFontTx/>
              <a:buAutoNum type="arabicPeriod"/>
            </a:pPr>
            <a:r>
              <a:rPr lang="es-ES" sz="2400" b="1" dirty="0"/>
              <a:t>Superconductividad</a:t>
            </a:r>
          </a:p>
          <a:p>
            <a:pPr marL="514350" indent="-514350">
              <a:buFontTx/>
              <a:buAutoNum type="arabicPeriod"/>
            </a:pPr>
            <a:r>
              <a:rPr lang="es-ES" sz="2400" b="1" dirty="0"/>
              <a:t>Sistema SMES</a:t>
            </a:r>
          </a:p>
          <a:p>
            <a:pPr marL="514350" indent="-514350">
              <a:buAutoNum type="arabicPeriod"/>
            </a:pPr>
            <a:r>
              <a:rPr lang="es-ES" sz="2400" b="1" dirty="0"/>
              <a:t>Diseño de Bobina Superconductora</a:t>
            </a:r>
          </a:p>
          <a:p>
            <a:pPr marL="514350" indent="-514350">
              <a:buAutoNum type="arabicPeriod"/>
            </a:pPr>
            <a:r>
              <a:rPr lang="es-ES" sz="2400" b="1" dirty="0"/>
              <a:t>Convertidores CA/CC y CC/CC</a:t>
            </a:r>
          </a:p>
          <a:p>
            <a:pPr marL="514350" indent="-514350">
              <a:buAutoNum type="arabicPeriod"/>
            </a:pPr>
            <a:r>
              <a:rPr lang="es-ES" sz="2400" b="1" dirty="0"/>
              <a:t>Algoritmos de Control de los convertidores</a:t>
            </a:r>
          </a:p>
          <a:p>
            <a:pPr marL="514350" indent="-514350">
              <a:buAutoNum type="arabicPeriod"/>
            </a:pPr>
            <a:r>
              <a:rPr lang="es-ES" sz="2400" b="1" dirty="0"/>
              <a:t>Acondicionamiento y drivers</a:t>
            </a:r>
          </a:p>
          <a:p>
            <a:pPr marL="514350" indent="-514350">
              <a:buAutoNum type="arabicPeriod"/>
            </a:pPr>
            <a:r>
              <a:rPr lang="es-ES" sz="2400" b="1" dirty="0"/>
              <a:t>Simulaciones con PSIM</a:t>
            </a:r>
          </a:p>
          <a:p>
            <a:pPr marL="514350" indent="-514350">
              <a:buAutoNum type="arabicPeriod"/>
            </a:pPr>
            <a:r>
              <a:rPr lang="es-ES" sz="2400" b="1" dirty="0" smtClean="0"/>
              <a:t>Viabilidad </a:t>
            </a:r>
            <a:r>
              <a:rPr lang="es-ES" sz="2400" b="1" dirty="0"/>
              <a:t>Económica</a:t>
            </a:r>
          </a:p>
        </p:txBody>
      </p:sp>
      <p:sp>
        <p:nvSpPr>
          <p:cNvPr id="6" name="Rectángulo 2">
            <a:extLst>
              <a:ext uri="{FF2B5EF4-FFF2-40B4-BE49-F238E27FC236}">
                <a16:creationId xmlns:a16="http://schemas.microsoft.com/office/drawing/2014/main" xmlns="" id="{0BE0E366-9D0D-4467-8CDC-30CA2DD8D4DF}"/>
              </a:ext>
            </a:extLst>
          </p:cNvPr>
          <p:cNvSpPr/>
          <p:nvPr/>
        </p:nvSpPr>
        <p:spPr>
          <a:xfrm>
            <a:off x="7168379" y="129511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Rubén Arce - 2021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31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Simulaciones con PSIM</a:t>
            </a:r>
          </a:p>
        </p:txBody>
      </p:sp>
      <p:pic>
        <p:nvPicPr>
          <p:cNvPr id="8" name="Imagen 7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xmlns="" id="{AF9B8192-7DAF-47BF-A0B6-6CC94528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9" b="51911"/>
          <a:stretch/>
        </p:blipFill>
        <p:spPr>
          <a:xfrm>
            <a:off x="467544" y="2325782"/>
            <a:ext cx="8511020" cy="150937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AC38DE5B-4968-4257-BF98-FF02EEC52510}"/>
              </a:ext>
            </a:extLst>
          </p:cNvPr>
          <p:cNvSpPr/>
          <p:nvPr/>
        </p:nvSpPr>
        <p:spPr>
          <a:xfrm>
            <a:off x="251520" y="1412776"/>
            <a:ext cx="628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En el modo stand-</a:t>
            </a:r>
            <a:r>
              <a:rPr lang="es-ES" dirty="0" err="1"/>
              <a:t>by</a:t>
            </a:r>
            <a:r>
              <a:rPr lang="es-ES" dirty="0"/>
              <a:t> la bobina se desconecta de la Microgrid:</a:t>
            </a:r>
          </a:p>
        </p:txBody>
      </p:sp>
      <p:pic>
        <p:nvPicPr>
          <p:cNvPr id="6" name="Imagen 5" descr="Imagen que contiene captura de pantalla&#10;&#10;Descripción generada con confianza alta">
            <a:extLst>
              <a:ext uri="{FF2B5EF4-FFF2-40B4-BE49-F238E27FC236}">
                <a16:creationId xmlns:a16="http://schemas.microsoft.com/office/drawing/2014/main" xmlns="" id="{1D0D516B-CB90-4C7F-ABF1-A68AAA287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22" b="2694"/>
          <a:stretch/>
        </p:blipFill>
        <p:spPr>
          <a:xfrm>
            <a:off x="467544" y="4387986"/>
            <a:ext cx="8511020" cy="154832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F709DD7-A992-4A0B-BA81-0690A37B5407}"/>
              </a:ext>
            </a:extLst>
          </p:cNvPr>
          <p:cNvSpPr/>
          <p:nvPr/>
        </p:nvSpPr>
        <p:spPr>
          <a:xfrm>
            <a:off x="539552" y="1965609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CORRIENTES POR EL SISTEMA SMES: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AB8F740-D606-4E83-8C51-DA4BE393B574}"/>
              </a:ext>
            </a:extLst>
          </p:cNvPr>
          <p:cNvSpPr/>
          <p:nvPr/>
        </p:nvSpPr>
        <p:spPr>
          <a:xfrm>
            <a:off x="561973" y="4020399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CORRIENTE EN LA BOBINA: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1B3C2AD-CBE9-4479-8DAD-ECBDC8A45401}"/>
              </a:ext>
            </a:extLst>
          </p:cNvPr>
          <p:cNvCxnSpPr>
            <a:cxnSpLocks/>
          </p:cNvCxnSpPr>
          <p:nvPr/>
        </p:nvCxnSpPr>
        <p:spPr>
          <a:xfrm flipH="1" flipV="1">
            <a:off x="5004048" y="4757318"/>
            <a:ext cx="354584" cy="579047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2931E685-D85E-4EA3-B2B6-C9B792A5F5B2}"/>
              </a:ext>
            </a:extLst>
          </p:cNvPr>
          <p:cNvSpPr/>
          <p:nvPr/>
        </p:nvSpPr>
        <p:spPr>
          <a:xfrm>
            <a:off x="5487713" y="5058934"/>
            <a:ext cx="208823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b="1" i="1" dirty="0">
                <a:solidFill>
                  <a:srgbClr val="00B0F0"/>
                </a:solidFill>
              </a:rPr>
              <a:t>La corriente debiera permanecer constante</a:t>
            </a:r>
            <a:endParaRPr lang="es-ES" b="1" i="1" dirty="0">
              <a:solidFill>
                <a:srgbClr val="00B0F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D21C84C7-9653-4C7F-AE3B-E1295AA47C03}"/>
              </a:ext>
            </a:extLst>
          </p:cNvPr>
          <p:cNvCxnSpPr>
            <a:cxnSpLocks/>
          </p:cNvCxnSpPr>
          <p:nvPr/>
        </p:nvCxnSpPr>
        <p:spPr>
          <a:xfrm flipH="1" flipV="1">
            <a:off x="4463988" y="3164399"/>
            <a:ext cx="434928" cy="42074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DBA0F85F-CE47-4D2C-A1F0-1AA5E182A507}"/>
              </a:ext>
            </a:extLst>
          </p:cNvPr>
          <p:cNvSpPr/>
          <p:nvPr/>
        </p:nvSpPr>
        <p:spPr>
          <a:xfrm>
            <a:off x="3707904" y="2575137"/>
            <a:ext cx="187220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i="1" dirty="0">
                <a:solidFill>
                  <a:schemeClr val="accent6">
                    <a:lumMod val="75000"/>
                  </a:schemeClr>
                </a:solidFill>
              </a:rPr>
              <a:t>Desconexión de la microgrid</a:t>
            </a:r>
            <a:endParaRPr lang="es-ES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59B0ABFB-C588-474D-B156-0BC702F0D35A}"/>
              </a:ext>
            </a:extLst>
          </p:cNvPr>
          <p:cNvCxnSpPr>
            <a:cxnSpLocks/>
          </p:cNvCxnSpPr>
          <p:nvPr/>
        </p:nvCxnSpPr>
        <p:spPr>
          <a:xfrm flipH="1" flipV="1">
            <a:off x="3817280" y="4619339"/>
            <a:ext cx="1797471" cy="720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CA94714D-325B-405D-B57C-9846F1574B38}"/>
              </a:ext>
            </a:extLst>
          </p:cNvPr>
          <p:cNvSpPr/>
          <p:nvPr/>
        </p:nvSpPr>
        <p:spPr>
          <a:xfrm>
            <a:off x="899592" y="6051624"/>
            <a:ext cx="765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El simulador PSIM </a:t>
            </a:r>
            <a:r>
              <a:rPr lang="es-ES" b="1" dirty="0"/>
              <a:t>no</a:t>
            </a:r>
            <a:r>
              <a:rPr lang="es-ES" dirty="0"/>
              <a:t> permite llevar a cabo modelos de superconductividad: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7B10FF5A-13DA-40C4-8727-2F43D5A30D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Simulaciones con PSIM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AF709DD7-A992-4A0B-BA81-0690A37B5407}"/>
              </a:ext>
            </a:extLst>
          </p:cNvPr>
          <p:cNvSpPr/>
          <p:nvPr/>
        </p:nvSpPr>
        <p:spPr>
          <a:xfrm>
            <a:off x="521608" y="222608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TENSIÓN DE MICROGRID </a:t>
            </a:r>
            <a:r>
              <a:rPr lang="es-ES" b="1" dirty="0"/>
              <a:t>SIN</a:t>
            </a:r>
            <a:r>
              <a:rPr lang="es-ES" b="1" dirty="0">
                <a:solidFill>
                  <a:srgbClr val="FF0000"/>
                </a:solidFill>
              </a:rPr>
              <a:t> SISTEMA SMES: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AB8F740-D606-4E83-8C51-DA4BE393B574}"/>
              </a:ext>
            </a:extLst>
          </p:cNvPr>
          <p:cNvSpPr/>
          <p:nvPr/>
        </p:nvSpPr>
        <p:spPr>
          <a:xfrm>
            <a:off x="544029" y="4280877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TENSIÓN DE MICROGRID </a:t>
            </a:r>
            <a:r>
              <a:rPr lang="es-ES" b="1" dirty="0"/>
              <a:t>CON</a:t>
            </a:r>
            <a:r>
              <a:rPr lang="es-ES" b="1" dirty="0">
                <a:solidFill>
                  <a:srgbClr val="FF0000"/>
                </a:solidFill>
              </a:rPr>
              <a:t> SISTEMA SMES: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CA94714D-325B-405D-B57C-9846F1574B38}"/>
              </a:ext>
            </a:extLst>
          </p:cNvPr>
          <p:cNvSpPr/>
          <p:nvPr/>
        </p:nvSpPr>
        <p:spPr>
          <a:xfrm>
            <a:off x="383493" y="1424350"/>
            <a:ext cx="5784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Vemos como es el efecto ante pequeñas perturbaciones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D89131E-3017-444F-8F1D-4B3F6D52E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-27" r="8264" b="49721"/>
          <a:stretch/>
        </p:blipFill>
        <p:spPr>
          <a:xfrm>
            <a:off x="809640" y="2622568"/>
            <a:ext cx="7704856" cy="14715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47438818-2903-4394-8D1B-600DF2E07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5" t="57507" r="8264"/>
          <a:stretch/>
        </p:blipFill>
        <p:spPr>
          <a:xfrm>
            <a:off x="809640" y="4725144"/>
            <a:ext cx="7704856" cy="1243014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31B3C2AD-CBE9-4479-8DAD-ECBDC8A45401}"/>
              </a:ext>
            </a:extLst>
          </p:cNvPr>
          <p:cNvCxnSpPr>
            <a:cxnSpLocks/>
          </p:cNvCxnSpPr>
          <p:nvPr/>
        </p:nvCxnSpPr>
        <p:spPr>
          <a:xfrm flipH="1" flipV="1">
            <a:off x="6588224" y="3904027"/>
            <a:ext cx="354584" cy="57904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DA2E7444-1AC4-4958-B074-9E79188D9553}"/>
              </a:ext>
            </a:extLst>
          </p:cNvPr>
          <p:cNvCxnSpPr>
            <a:cxnSpLocks/>
          </p:cNvCxnSpPr>
          <p:nvPr/>
        </p:nvCxnSpPr>
        <p:spPr>
          <a:xfrm flipH="1" flipV="1">
            <a:off x="6513885" y="5850607"/>
            <a:ext cx="354584" cy="57904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19BDFA0A-202A-4151-9268-6163CE7ED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740521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7. Estudio de Compatibilidad Electromagnética</a:t>
            </a:r>
          </a:p>
        </p:txBody>
      </p:sp>
      <p:pic>
        <p:nvPicPr>
          <p:cNvPr id="7170" name="Picture 2" descr="C:\Users\Tecnica2\Desktop\Compatibilidad_electromagnet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36912"/>
            <a:ext cx="3366594" cy="197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755576" y="2195690"/>
            <a:ext cx="4176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Conducidas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/>
              <a:t>Debidas a conexión de un elemento no lineal a la red.</a:t>
            </a:r>
          </a:p>
          <a:p>
            <a:pPr marL="742950" lvl="1" indent="-285750" algn="just">
              <a:buFont typeface="Arial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Radiadas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/>
              <a:t>Debidas a campos magnéticos de la bobina.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/>
              <a:t>Conmutación de alta frecuencia, 5 kHz, poca influencia.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s-ES" dirty="0"/>
              <a:t>Bobina se encuentra apantallada</a:t>
            </a:r>
          </a:p>
          <a:p>
            <a:pPr lvl="1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E067EF4-4DFE-4D81-B638-45A0808386F6}"/>
              </a:ext>
            </a:extLst>
          </p:cNvPr>
          <p:cNvSpPr/>
          <p:nvPr/>
        </p:nvSpPr>
        <p:spPr>
          <a:xfrm>
            <a:off x="1619672" y="5294894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Se ha llevado a cabo un desarrollo de Fourier para comprobar el la inyección de armónicos en la red.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971600" y="1588150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7.1 Estudio de los tipos de perturbación por medio de transmisión: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8304339A-53A9-495B-B306-DDD9AE0582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685688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7. Estudio de Compatibilidad Electromagnética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DE067EF4-4DFE-4D81-B638-45A0808386F6}"/>
              </a:ext>
            </a:extLst>
          </p:cNvPr>
          <p:cNvSpPr/>
          <p:nvPr/>
        </p:nvSpPr>
        <p:spPr>
          <a:xfrm>
            <a:off x="1668901" y="1313833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/>
              <a:t>Se ha llevado a cabo un desarrollo de Fourier para comprobar el la inyección de armónicos en la red.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BD3623A-E8EC-41DD-8A7F-1D23F19F12BB}"/>
              </a:ext>
            </a:extLst>
          </p:cNvPr>
          <p:cNvSpPr/>
          <p:nvPr/>
        </p:nvSpPr>
        <p:spPr>
          <a:xfrm>
            <a:off x="575556" y="5802980"/>
            <a:ext cx="813690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dirty="0"/>
              <a:t>Cumple con el Informe Técnico de la Comisión Electrotécnica Internacional </a:t>
            </a:r>
            <a:r>
              <a:rPr lang="es-ES" b="1" dirty="0"/>
              <a:t>6100</a:t>
            </a:r>
            <a:r>
              <a:rPr lang="es-ES" dirty="0"/>
              <a:t>.</a:t>
            </a:r>
          </a:p>
        </p:txBody>
      </p:sp>
      <p:pic>
        <p:nvPicPr>
          <p:cNvPr id="3" name="Imagen 2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xmlns="" id="{3AF36DC1-0D7D-41BE-BDB9-32D82FB8E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34" b="51370"/>
          <a:stretch/>
        </p:blipFill>
        <p:spPr>
          <a:xfrm>
            <a:off x="207269" y="2415583"/>
            <a:ext cx="8729459" cy="280831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5A000CEB-5D94-405F-AA09-94BACA15E955}"/>
              </a:ext>
            </a:extLst>
          </p:cNvPr>
          <p:cNvSpPr/>
          <p:nvPr/>
        </p:nvSpPr>
        <p:spPr>
          <a:xfrm>
            <a:off x="207270" y="1975145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FFT de la CORRIENTE INYECTADA EN LA RED: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22B16C2A-3DE8-406F-8DB6-946B4059CCD8}"/>
              </a:ext>
            </a:extLst>
          </p:cNvPr>
          <p:cNvCxnSpPr>
            <a:cxnSpLocks/>
          </p:cNvCxnSpPr>
          <p:nvPr/>
        </p:nvCxnSpPr>
        <p:spPr>
          <a:xfrm flipH="1" flipV="1">
            <a:off x="1668901" y="2996952"/>
            <a:ext cx="487494" cy="11633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C9A6430D-76AD-46A2-8BFA-1B554591DC7D}"/>
              </a:ext>
            </a:extLst>
          </p:cNvPr>
          <p:cNvSpPr/>
          <p:nvPr/>
        </p:nvSpPr>
        <p:spPr>
          <a:xfrm>
            <a:off x="2195736" y="2889869"/>
            <a:ext cx="288032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rgbClr val="0070C0"/>
                </a:solidFill>
              </a:rPr>
              <a:t>Corriente Fundamental (50Hz)</a:t>
            </a:r>
            <a:endParaRPr lang="es-ES" i="1" dirty="0">
              <a:solidFill>
                <a:srgbClr val="0070C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9D31831-932D-4845-B9E4-E2D5B51A667A}"/>
              </a:ext>
            </a:extLst>
          </p:cNvPr>
          <p:cNvSpPr/>
          <p:nvPr/>
        </p:nvSpPr>
        <p:spPr>
          <a:xfrm>
            <a:off x="3214967" y="3451666"/>
            <a:ext cx="18002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rgbClr val="00B050"/>
                </a:solidFill>
              </a:rPr>
              <a:t>1º Armónico (150Hz)</a:t>
            </a:r>
            <a:endParaRPr lang="es-ES" i="1" dirty="0">
              <a:solidFill>
                <a:srgbClr val="00B050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8E444CE1-032A-47EE-9399-32B278368DC0}"/>
              </a:ext>
            </a:extLst>
          </p:cNvPr>
          <p:cNvCxnSpPr>
            <a:cxnSpLocks/>
          </p:cNvCxnSpPr>
          <p:nvPr/>
        </p:nvCxnSpPr>
        <p:spPr>
          <a:xfrm flipH="1">
            <a:off x="2856629" y="3758484"/>
            <a:ext cx="478410" cy="11153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5D559E7C-27F0-4166-95D6-FA74484C76F6}"/>
              </a:ext>
            </a:extLst>
          </p:cNvPr>
          <p:cNvSpPr/>
          <p:nvPr/>
        </p:nvSpPr>
        <p:spPr>
          <a:xfrm>
            <a:off x="4571998" y="3856036"/>
            <a:ext cx="18002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1400" i="1" dirty="0">
                <a:solidFill>
                  <a:schemeClr val="accent6">
                    <a:lumMod val="75000"/>
                  </a:schemeClr>
                </a:solidFill>
              </a:rPr>
              <a:t>2º Armónico (300Hz)</a:t>
            </a:r>
            <a:endParaRPr lang="es-E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18093FE7-BD1C-41E3-99D7-133C5AA658C6}"/>
              </a:ext>
            </a:extLst>
          </p:cNvPr>
          <p:cNvCxnSpPr>
            <a:cxnSpLocks/>
          </p:cNvCxnSpPr>
          <p:nvPr/>
        </p:nvCxnSpPr>
        <p:spPr>
          <a:xfrm flipH="1">
            <a:off x="4201247" y="4114935"/>
            <a:ext cx="538330" cy="74575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BE6CF564-4DC3-4621-B632-468DBAAFFA77}"/>
              </a:ext>
            </a:extLst>
          </p:cNvPr>
          <p:cNvCxnSpPr>
            <a:cxnSpLocks/>
          </p:cNvCxnSpPr>
          <p:nvPr/>
        </p:nvCxnSpPr>
        <p:spPr>
          <a:xfrm flipH="1">
            <a:off x="5364086" y="4576486"/>
            <a:ext cx="216024" cy="322691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B2363BAF-F85A-44E1-8D4E-6D85514C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7EE2B48C-DB34-4683-BB57-359340ADF820}"/>
              </a:ext>
            </a:extLst>
          </p:cNvPr>
          <p:cNvCxnSpPr>
            <a:cxnSpLocks/>
          </p:cNvCxnSpPr>
          <p:nvPr/>
        </p:nvCxnSpPr>
        <p:spPr>
          <a:xfrm>
            <a:off x="1547664" y="3010880"/>
            <a:ext cx="0" cy="209338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B07A9262-1C14-4C8F-8321-77E8E3C1594F}"/>
              </a:ext>
            </a:extLst>
          </p:cNvPr>
          <p:cNvCxnSpPr>
            <a:cxnSpLocks/>
          </p:cNvCxnSpPr>
          <p:nvPr/>
        </p:nvCxnSpPr>
        <p:spPr>
          <a:xfrm>
            <a:off x="4115067" y="4950371"/>
            <a:ext cx="0" cy="15388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9519C2F1-7249-41C4-8CDB-BE112C009942}"/>
              </a:ext>
            </a:extLst>
          </p:cNvPr>
          <p:cNvCxnSpPr>
            <a:cxnSpLocks/>
          </p:cNvCxnSpPr>
          <p:nvPr/>
        </p:nvCxnSpPr>
        <p:spPr>
          <a:xfrm>
            <a:off x="2843808" y="4900614"/>
            <a:ext cx="0" cy="2036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A1516AC4-F208-4366-B4B4-B78C9E2F5159}"/>
              </a:ext>
            </a:extLst>
          </p:cNvPr>
          <p:cNvCxnSpPr>
            <a:cxnSpLocks/>
          </p:cNvCxnSpPr>
          <p:nvPr/>
        </p:nvCxnSpPr>
        <p:spPr>
          <a:xfrm>
            <a:off x="5292080" y="5013176"/>
            <a:ext cx="0" cy="91084"/>
          </a:xfrm>
          <a:prstGeom prst="straightConnector1">
            <a:avLst/>
          </a:prstGeom>
          <a:ln w="571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xmlns="" id="{52AE0E04-E597-4CC3-99D9-D510CFB3A3E6}"/>
              </a:ext>
            </a:extLst>
          </p:cNvPr>
          <p:cNvCxnSpPr>
            <a:cxnSpLocks/>
          </p:cNvCxnSpPr>
          <p:nvPr/>
        </p:nvCxnSpPr>
        <p:spPr>
          <a:xfrm>
            <a:off x="6012160" y="5013176"/>
            <a:ext cx="0" cy="910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F80C1457-1AFD-489E-8D22-0FE3EB1EFA72}"/>
              </a:ext>
            </a:extLst>
          </p:cNvPr>
          <p:cNvCxnSpPr>
            <a:cxnSpLocks/>
          </p:cNvCxnSpPr>
          <p:nvPr/>
        </p:nvCxnSpPr>
        <p:spPr>
          <a:xfrm>
            <a:off x="6948264" y="5013176"/>
            <a:ext cx="0" cy="910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51A1F500-138E-4583-AB5B-DA0FA53C8732}"/>
              </a:ext>
            </a:extLst>
          </p:cNvPr>
          <p:cNvCxnSpPr>
            <a:cxnSpLocks/>
          </p:cNvCxnSpPr>
          <p:nvPr/>
        </p:nvCxnSpPr>
        <p:spPr>
          <a:xfrm>
            <a:off x="575556" y="2707421"/>
            <a:ext cx="0" cy="24118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3F041751-0704-488B-B9CE-015AC451B37C}"/>
              </a:ext>
            </a:extLst>
          </p:cNvPr>
          <p:cNvCxnSpPr>
            <a:cxnSpLocks/>
          </p:cNvCxnSpPr>
          <p:nvPr/>
        </p:nvCxnSpPr>
        <p:spPr>
          <a:xfrm>
            <a:off x="575556" y="5119241"/>
            <a:ext cx="82449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217864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Viabilidad Económica 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99592" y="85330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10.1 Análisis DAFO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D0CFB725-2396-45AF-BCA1-933BADD65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0" b="89987" l="6805" r="89959">
                        <a14:foregroundMark x1="51286" y1="28838" x2="54772" y2="41389"/>
                        <a14:foregroundMark x1="59751" y1="62216" x2="52614" y2="77971"/>
                        <a14:foregroundMark x1="45062" y1="53271" x2="63983" y2="53138"/>
                        <a14:foregroundMark x1="64813" y1="53271" x2="67469" y2="52603"/>
                        <a14:foregroundMark x1="67054" y1="53805" x2="87054" y2="53138"/>
                        <a14:foregroundMark x1="67054" y1="52603" x2="87054" y2="52203"/>
                        <a14:foregroundMark x1="34108" y1="53004" x2="6805" y2="52737"/>
                        <a14:foregroundMark x1="26639" y1="53805" x2="6805" y2="53538"/>
                        <a14:foregroundMark x1="39004" y1="42590" x2="39004" y2="42590"/>
                        <a14:foregroundMark x1="43983" y1="48598" x2="36432" y2="31375"/>
                        <a14:foregroundMark x1="43817" y1="22296" x2="27718" y2="48732"/>
                        <a14:foregroundMark x1="29295" y1="58077" x2="43900" y2="80641"/>
                        <a14:foregroundMark x1="51784" y1="24833" x2="65643" y2="49399"/>
                        <a14:foregroundMark x1="61079" y1="48865" x2="48714" y2="51268"/>
                        <a14:foregroundMark x1="48714" y1="51268" x2="48548" y2="22029"/>
                        <a14:foregroundMark x1="48714" y1="21629" x2="65394" y2="42323"/>
                      </a14:backgroundRemoval>
                    </a14:imgEffect>
                  </a14:imgLayer>
                </a14:imgProps>
              </a:ext>
            </a:extLst>
          </a:blip>
          <a:srcRect l="6221" t="18080" r="12648" b="12602"/>
          <a:stretch/>
        </p:blipFill>
        <p:spPr>
          <a:xfrm>
            <a:off x="974765" y="2092916"/>
            <a:ext cx="7010618" cy="372320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717170" y="133330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Análisis Interno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652790" y="6028053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Análisis Externo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83628" y="1679610"/>
            <a:ext cx="2179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1600" dirty="0"/>
              <a:t>Coste elevado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Dificultades técnicas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Volumen y peso del dispositivo.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984349" y="5000516"/>
            <a:ext cx="3066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1600" dirty="0"/>
              <a:t>Apuesta por la superconductividad.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Gran rendimiento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Infinidad de cargas y descargas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Tecnología innovadora (I+D).</a:t>
            </a:r>
          </a:p>
          <a:p>
            <a:pPr marL="342900" indent="-342900">
              <a:buFontTx/>
              <a:buChar char="-"/>
            </a:pPr>
            <a:endParaRPr lang="es-ES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70553" y="4795131"/>
            <a:ext cx="2806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1600" dirty="0"/>
              <a:t>Rechazo inicial de la tecnología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Costes de refrigeración elevados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Creciente aumento de la competencia.</a:t>
            </a:r>
          </a:p>
          <a:p>
            <a:endParaRPr lang="es-ES" sz="1600" dirty="0"/>
          </a:p>
          <a:p>
            <a:pPr marL="342900" indent="-342900">
              <a:buFontTx/>
              <a:buChar char="-"/>
            </a:pPr>
            <a:endParaRPr lang="es-ES" sz="20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902852" y="1533359"/>
            <a:ext cx="30598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1600" dirty="0"/>
              <a:t>Apuesta por las energías renovables.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Lugar de consumo próximo al de generación.</a:t>
            </a:r>
          </a:p>
          <a:p>
            <a:pPr marL="342900" indent="-342900">
              <a:buFontTx/>
              <a:buChar char="-"/>
            </a:pPr>
            <a:r>
              <a:rPr lang="es-ES" sz="1600" dirty="0"/>
              <a:t>Carácter Modular: Facilidad de reparaciones o sustituciones.</a:t>
            </a:r>
          </a:p>
          <a:p>
            <a:pPr marL="342900" indent="-342900">
              <a:buFontTx/>
              <a:buChar char="-"/>
            </a:pPr>
            <a:endParaRPr lang="es-ES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89DDE2CD-9AB3-4A57-A8CC-70BC7D8C2B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80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Viabilidad Económica 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99592" y="114546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10.2 Presupuesto y pliego de condiciones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775EA33-DAC1-4518-8D58-02820AA349AA}"/>
              </a:ext>
            </a:extLst>
          </p:cNvPr>
          <p:cNvSpPr/>
          <p:nvPr/>
        </p:nvSpPr>
        <p:spPr>
          <a:xfrm>
            <a:off x="683568" y="1844824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Llevado a cabo un </a:t>
            </a:r>
            <a:r>
              <a:rPr lang="es-ES" b="1" dirty="0"/>
              <a:t>anejo de justificación de precios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han conformado presupuesto ejecución material y por contrata.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Finalmente, en el </a:t>
            </a:r>
            <a:r>
              <a:rPr lang="es-ES" b="1" dirty="0"/>
              <a:t>documento 4: Presupuesto </a:t>
            </a:r>
            <a:r>
              <a:rPr lang="es-ES" dirty="0"/>
              <a:t>se recoge el presupuesto total que asciende a:</a:t>
            </a: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xmlns="" id="{8BC96207-110C-4171-B56D-057F99DFD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3265"/>
              </p:ext>
            </p:extLst>
          </p:nvPr>
        </p:nvGraphicFramePr>
        <p:xfrm>
          <a:off x="1619672" y="3863573"/>
          <a:ext cx="6099606" cy="1304925"/>
        </p:xfrm>
        <a:graphic>
          <a:graphicData uri="http://schemas.openxmlformats.org/drawingml/2006/table">
            <a:tbl>
              <a:tblPr firstRow="1" firstCol="1" bandRow="1"/>
              <a:tblGrid>
                <a:gridCol w="4195429">
                  <a:extLst>
                    <a:ext uri="{9D8B030D-6E8A-4147-A177-3AD203B41FA5}">
                      <a16:colId xmlns:a16="http://schemas.microsoft.com/office/drawing/2014/main" xmlns="" val="2684423833"/>
                    </a:ext>
                  </a:extLst>
                </a:gridCol>
                <a:gridCol w="1904177">
                  <a:extLst>
                    <a:ext uri="{9D8B030D-6E8A-4147-A177-3AD203B41FA5}">
                      <a16:colId xmlns:a16="http://schemas.microsoft.com/office/drawing/2014/main" xmlns="" val="2247483752"/>
                    </a:ext>
                  </a:extLst>
                </a:gridCol>
              </a:tblGrid>
              <a:tr h="276225"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PRESUPUESTO TOTAL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745764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Presupuesto de ejecución por contrata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443.093,10 €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14775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Impuesto sobre el valor añadido – I.V.A. (21%)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93.049,55 €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21541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presupuesto total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536.142,65 €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918160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027B4A5-334C-4E19-A2D6-91C0C328C1DC}"/>
              </a:ext>
            </a:extLst>
          </p:cNvPr>
          <p:cNvSpPr/>
          <p:nvPr/>
        </p:nvSpPr>
        <p:spPr>
          <a:xfrm>
            <a:off x="467544" y="5353183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último se ha recogido toda la normativa que afecta al proyecto y se ha expuesto y clasificado en campos dentro del </a:t>
            </a:r>
            <a:r>
              <a:rPr lang="es-ES" b="1" dirty="0"/>
              <a:t>documento 3: Pliego de condiciones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C74346E7-5408-4FAC-8E1E-ECFBDCB57B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10. Viabilidad Económica 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99592" y="1145466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10.3 Flujos de Caja VAN y TIR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B8238CE3-B400-44D6-BFBC-D9B47F5D3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7"/>
          <a:stretch/>
        </p:blipFill>
        <p:spPr>
          <a:xfrm>
            <a:off x="539553" y="3951138"/>
            <a:ext cx="4176464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B3BB6880-438F-4E0B-8EF3-CCBFBE3F80F0}"/>
                  </a:ext>
                </a:extLst>
              </p:cNvPr>
              <p:cNvSpPr/>
              <p:nvPr/>
            </p:nvSpPr>
            <p:spPr>
              <a:xfrm>
                <a:off x="5952717" y="5013176"/>
                <a:ext cx="2332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𝑽𝑨𝑵</m:t>
                      </m:r>
                      <m:r>
                        <a:rPr lang="es-ES" b="0" i="0">
                          <a:latin typeface="Cambria Math" panose="02040503050406030204" pitchFamily="18" charset="0"/>
                        </a:rPr>
                        <m:t>=163.050,18 €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B3BB6880-438F-4E0B-8EF3-CCBFBE3F8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17" y="5013176"/>
                <a:ext cx="2332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xmlns="" id="{8A19AC22-3528-45B3-B9D4-9FC85EBB5794}"/>
                  </a:ext>
                </a:extLst>
              </p:cNvPr>
              <p:cNvSpPr/>
              <p:nvPr/>
            </p:nvSpPr>
            <p:spPr>
              <a:xfrm>
                <a:off x="5952717" y="4247693"/>
                <a:ext cx="1633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>
                          <a:latin typeface="Cambria Math" panose="02040503050406030204" pitchFamily="18" charset="0"/>
                        </a:rPr>
                        <m:t>𝑻𝑰𝑹</m:t>
                      </m:r>
                      <m:r>
                        <a:rPr lang="es-ES" b="0" i="0">
                          <a:latin typeface="Cambria Math" panose="02040503050406030204" pitchFamily="18" charset="0"/>
                        </a:rPr>
                        <m:t>=9,02 %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8A19AC22-3528-45B3-B9D4-9FC85EBB5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17" y="4247693"/>
                <a:ext cx="16337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="" id="{D8A3A8DC-99F9-4C6F-8709-AE29305A71AA}"/>
                  </a:ext>
                </a:extLst>
              </p:cNvPr>
              <p:cNvSpPr/>
              <p:nvPr/>
            </p:nvSpPr>
            <p:spPr>
              <a:xfrm>
                <a:off x="5912685" y="5764117"/>
                <a:ext cx="1704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es-ES" b="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s-ES" b="0" i="0" smtClean="0">
                          <a:latin typeface="Cambria Math"/>
                        </a:rPr>
                        <m:t>4</m:t>
                      </m:r>
                      <m:r>
                        <a:rPr lang="es-ES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meses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8A3A8DC-99F9-4C6F-8709-AE29305A7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685" y="5764117"/>
                <a:ext cx="17043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30FF3E9-35D3-4491-988D-EC17B2244D6C}"/>
              </a:ext>
            </a:extLst>
          </p:cNvPr>
          <p:cNvSpPr/>
          <p:nvPr/>
        </p:nvSpPr>
        <p:spPr>
          <a:xfrm>
            <a:off x="5045522" y="3810609"/>
            <a:ext cx="407579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+mj-lt"/>
                <a:ea typeface="Calibri" panose="020F0502020204030204" pitchFamily="34" charset="0"/>
              </a:rPr>
              <a:t>Cálculo del valor actual neto:</a:t>
            </a:r>
          </a:p>
          <a:p>
            <a:endParaRPr lang="es-ES" dirty="0">
              <a:latin typeface="+mj-lt"/>
              <a:ea typeface="Calibri" panose="020F0502020204030204" pitchFamily="34" charset="0"/>
            </a:endParaRPr>
          </a:p>
          <a:p>
            <a:endParaRPr lang="es-ES" dirty="0">
              <a:latin typeface="+mj-lt"/>
              <a:ea typeface="Calibri" panose="020F0502020204030204" pitchFamily="34" charset="0"/>
            </a:endParaRPr>
          </a:p>
          <a:p>
            <a:r>
              <a:rPr lang="es-ES" dirty="0">
                <a:latin typeface="+mj-lt"/>
                <a:ea typeface="Calibri" panose="020F0502020204030204" pitchFamily="34" charset="0"/>
              </a:rPr>
              <a:t>Cálculo de la tasa interna de rentabilidad:</a:t>
            </a:r>
          </a:p>
          <a:p>
            <a:endParaRPr lang="es-ES" dirty="0">
              <a:latin typeface="+mj-lt"/>
              <a:ea typeface="Calibri" panose="020F0502020204030204" pitchFamily="34" charset="0"/>
            </a:endParaRPr>
          </a:p>
          <a:p>
            <a:endParaRPr lang="es-ES" dirty="0">
              <a:latin typeface="+mj-lt"/>
              <a:ea typeface="Calibri" panose="020F0502020204030204" pitchFamily="34" charset="0"/>
            </a:endParaRPr>
          </a:p>
          <a:p>
            <a:r>
              <a:rPr lang="es-ES" dirty="0">
                <a:latin typeface="+mj-lt"/>
                <a:ea typeface="Calibri" panose="020F0502020204030204" pitchFamily="34" charset="0"/>
              </a:rPr>
              <a:t>Plazo de retorno de la inversión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0758AE09-CE8F-4B8D-BC8B-A4797C55AD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83380" y="1756138"/>
            <a:ext cx="3921636" cy="174512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D775EA33-DAC1-4518-8D58-02820AA349AA}"/>
              </a:ext>
            </a:extLst>
          </p:cNvPr>
          <p:cNvSpPr/>
          <p:nvPr/>
        </p:nvSpPr>
        <p:spPr>
          <a:xfrm>
            <a:off x="683568" y="1975756"/>
            <a:ext cx="30547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de las necesidades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Vida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Estudio de rentabilidad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1F53E1EE-A406-47E0-8A45-0C6540776C1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79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75556" y="921351"/>
            <a:ext cx="7992888" cy="2952328"/>
          </a:xfrm>
        </p:spPr>
        <p:txBody>
          <a:bodyPr>
            <a:norm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 por su atención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915816" y="5056147"/>
            <a:ext cx="5940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/>
              <a:t>Rubén Arce Domingo</a:t>
            </a:r>
          </a:p>
          <a:p>
            <a:pPr algn="r"/>
            <a:r>
              <a:rPr lang="es-ES" sz="2800" dirty="0" smtClean="0"/>
              <a:t>Master en automatización y rob</a:t>
            </a:r>
            <a:r>
              <a:rPr lang="es-ES" sz="2800" dirty="0" smtClean="0"/>
              <a:t>ótica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5625534"/>
            <a:ext cx="41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Febrero</a:t>
            </a:r>
            <a:r>
              <a:rPr lang="es-ES" sz="2400" dirty="0" smtClean="0"/>
              <a:t> </a:t>
            </a:r>
            <a:r>
              <a:rPr lang="es-ES" sz="2400" dirty="0"/>
              <a:t>2019</a:t>
            </a:r>
          </a:p>
          <a:p>
            <a:pPr algn="r"/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010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s-ES" sz="3200" b="1" dirty="0"/>
              <a:t>Descripción del proyecto</a:t>
            </a:r>
          </a:p>
        </p:txBody>
      </p:sp>
      <p:graphicFrame>
        <p:nvGraphicFramePr>
          <p:cNvPr id="6" name="2 Tabla">
            <a:extLst>
              <a:ext uri="{FF2B5EF4-FFF2-40B4-BE49-F238E27FC236}">
                <a16:creationId xmlns:a16="http://schemas.microsoft.com/office/drawing/2014/main" xmlns="" id="{352F8210-8AA3-431B-BC7E-B8B897502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5363"/>
              </p:ext>
            </p:extLst>
          </p:nvPr>
        </p:nvGraphicFramePr>
        <p:xfrm>
          <a:off x="2591780" y="2880360"/>
          <a:ext cx="37444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4015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Tensión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1200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Energía Almacenada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1MJ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Potencia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2,4MVA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1 CuadroTexto">
            <a:extLst>
              <a:ext uri="{FF2B5EF4-FFF2-40B4-BE49-F238E27FC236}">
                <a16:creationId xmlns:a16="http://schemas.microsoft.com/office/drawing/2014/main" xmlns="" id="{D0D40EDD-D18F-4471-9EF8-45D9E30C7F71}"/>
              </a:ext>
            </a:extLst>
          </p:cNvPr>
          <p:cNvSpPr txBox="1"/>
          <p:nvPr/>
        </p:nvSpPr>
        <p:spPr>
          <a:xfrm>
            <a:off x="1105186" y="1628800"/>
            <a:ext cx="6717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Objetivo: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Diseñar un sistema de estabilización para una Microgrid de las siguientes características: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El sistema ha de poder absorber la energía almacenada en las sobretensiones y cederla en las caídas de tensión de la red.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B985493-EACD-4BD9-85ED-409A430B7A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0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2. Introducción a la Microgrid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435714" y="1496893"/>
            <a:ext cx="3992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Definición: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Grupo localizado de generadores y consumidores de energía.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Puede operar conectado a la red de distribución tradicional o en modo “isla de energía”.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Permite sumar y gestionar tantas fuentes de energía como uno quiera: solar, eólica, generadores, baterías…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Surgen debido a que: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espera que la demanda mundial de energía eléctrica aumente aproximadamente un 40% en 2030 debido al vehículo eléctrico.</a:t>
            </a:r>
            <a:endParaRPr lang="es-E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028" name="Picture 4" descr="Resultado de imagen de microgrid">
            <a:extLst>
              <a:ext uri="{FF2B5EF4-FFF2-40B4-BE49-F238E27FC236}">
                <a16:creationId xmlns:a16="http://schemas.microsoft.com/office/drawing/2014/main" xmlns="" id="{C8413419-EAEF-4989-A046-FB8044D2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38" y="1628800"/>
            <a:ext cx="4294981" cy="43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65C61E5F-2BA3-438B-BCA7-6B7DE7FF9A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3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2. Introducción a la Microgrid</a:t>
            </a:r>
          </a:p>
        </p:txBody>
      </p:sp>
      <p:pic>
        <p:nvPicPr>
          <p:cNvPr id="3074" name="Picture 2" descr="C:\Users\Tecnica2\Desktop\Microgr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772815"/>
            <a:ext cx="44150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1557369"/>
            <a:ext cx="3859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Ventajas: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Apuesta por las energías renovables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Producción-Consumo unidos: Más eficiencia debido a menores perdidas en distribución.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Inconvenientes: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Problemas de estabilización de tensiones por la conexión y desconexión de cargas.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s-ES" dirty="0"/>
              <a:t>Suministro de baja estabilidad debido al empleo de energías renovables.</a:t>
            </a:r>
          </a:p>
        </p:txBody>
      </p:sp>
    </p:spTree>
    <p:extLst>
      <p:ext uri="{BB962C8B-B14F-4D97-AF65-F5344CB8AC3E}">
        <p14:creationId xmlns:p14="http://schemas.microsoft.com/office/powerpoint/2010/main" val="22924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3. Soluciones a la problemática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552763" y="1397884"/>
            <a:ext cx="3659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Alternativas al almacenamiento temporal de energía: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Sistema de baterías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FlyWheel</a:t>
            </a:r>
            <a:r>
              <a:rPr lang="es-ES" dirty="0"/>
              <a:t> o volante de inercia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Sistema SMES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Supercondensadores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Almacenamiento de energía en forma de aire comprimido (</a:t>
            </a:r>
            <a:r>
              <a:rPr lang="es-ES" dirty="0" err="1"/>
              <a:t>CAEs</a:t>
            </a:r>
            <a:r>
              <a:rPr lang="es-ES" dirty="0"/>
              <a:t>)</a:t>
            </a:r>
          </a:p>
          <a:p>
            <a:pPr algn="just"/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78C3D4B9-2599-47BF-AAF5-885CE77D9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8" r="16118" b="13231"/>
          <a:stretch/>
        </p:blipFill>
        <p:spPr>
          <a:xfrm>
            <a:off x="4716016" y="1332659"/>
            <a:ext cx="3829633" cy="27157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2D0A5221-44A6-4907-ACE1-0E1E0DBBC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" t="5128" r="9661" b="2108"/>
          <a:stretch/>
        </p:blipFill>
        <p:spPr>
          <a:xfrm>
            <a:off x="782944" y="3861048"/>
            <a:ext cx="3220972" cy="25802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56211751-69D3-4D9C-B426-EB59CAEAB562}"/>
              </a:ext>
            </a:extLst>
          </p:cNvPr>
          <p:cNvSpPr/>
          <p:nvPr/>
        </p:nvSpPr>
        <p:spPr>
          <a:xfrm>
            <a:off x="4398582" y="4293096"/>
            <a:ext cx="4711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Elección: SISTEMA SMES debido: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Velocidad de carga y descarga mucho mayor.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Mayor capacidad de almacenamiento.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Rendimiento muy elevado.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ctr"/>
            <a:r>
              <a:rPr lang="es-ES" dirty="0"/>
              <a:t>Con la necesidad de emplear materiales </a:t>
            </a:r>
            <a:r>
              <a:rPr lang="es-ES" b="1" dirty="0">
                <a:solidFill>
                  <a:srgbClr val="FF0000"/>
                </a:solidFill>
              </a:rPr>
              <a:t>SUPERCONDUCTORES</a:t>
            </a:r>
            <a:r>
              <a:rPr lang="es-ES" b="1" dirty="0"/>
              <a:t>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DF659FC1-EA8A-4E89-B0DE-2BA10AED8CE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4. Superconductividad</a:t>
            </a:r>
          </a:p>
        </p:txBody>
      </p:sp>
      <p:pic>
        <p:nvPicPr>
          <p:cNvPr id="2050" name="Picture 2" descr="C:\Users\Tecnica2\Desktop\Superconductivid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3323762" cy="25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1268760"/>
            <a:ext cx="8424936" cy="64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«Desaparición brusca y total de la resistencia eléctrica de algunos metales, cuando su temperatura desciende por debajo de cierto límite, su temperatura crítica» RAE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907314" y="2567163"/>
                <a:ext cx="3448661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·(1+ 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ES" b="0" i="1" smtClean="0">
                          <a:latin typeface="Cambria Math"/>
                          <a:ea typeface="Cambria Math"/>
                        </a:rPr>
                        <m:t>· </m:t>
                      </m:r>
                      <m:sSup>
                        <m:sSupPr>
                          <m:ctrlPr>
                            <a:rPr lang="es-E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s-E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s-E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14" y="2567163"/>
                <a:ext cx="3448661" cy="378245"/>
              </a:xfrm>
              <a:prstGeom prst="rect">
                <a:avLst/>
              </a:prstGeom>
              <a:blipFill rotWithShape="1"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537634" y="3429000"/>
            <a:ext cx="4397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Materiales superconductores:</a:t>
            </a:r>
          </a:p>
          <a:p>
            <a:endParaRPr lang="es-E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s-ES" b="1" dirty="0"/>
              <a:t>TIPO 1: </a:t>
            </a:r>
            <a:r>
              <a:rPr lang="es-ES" dirty="0"/>
              <a:t>Paso brusco al estado de superconductor, temperaturas del orden de -265ºC</a:t>
            </a:r>
          </a:p>
          <a:p>
            <a:pPr lvl="1"/>
            <a:endParaRPr lang="es-E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s-ES" b="1" dirty="0"/>
              <a:t>TIPO 2</a:t>
            </a:r>
            <a:r>
              <a:rPr lang="es-ES" dirty="0"/>
              <a:t>: Paso gradual desde el estado normal al estado de superconductor. Por encima de los -200ºC.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2AAA06CD-A524-4734-87EE-05F0888B65D5}"/>
              </a:ext>
            </a:extLst>
          </p:cNvPr>
          <p:cNvSpPr/>
          <p:nvPr/>
        </p:nvSpPr>
        <p:spPr>
          <a:xfrm>
            <a:off x="456992" y="2120201"/>
            <a:ext cx="71930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Materiales NO superconductores: </a:t>
            </a:r>
          </a:p>
          <a:p>
            <a:pPr lvl="7"/>
            <a:r>
              <a:rPr lang="es-ES" dirty="0"/>
              <a:t>	Menos temperatura supone menos 	resistencia llegado hasta R</a:t>
            </a:r>
            <a:r>
              <a:rPr lang="es-ES" sz="1200" dirty="0"/>
              <a:t>o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019EC69-98B8-4A60-85B5-66FD26AC942E}"/>
              </a:ext>
            </a:extLst>
          </p:cNvPr>
          <p:cNvCxnSpPr>
            <a:cxnSpLocks/>
          </p:cNvCxnSpPr>
          <p:nvPr/>
        </p:nvCxnSpPr>
        <p:spPr>
          <a:xfrm flipH="1">
            <a:off x="10044608" y="2026393"/>
            <a:ext cx="432048" cy="1110946"/>
          </a:xfrm>
          <a:prstGeom prst="straightConnector1">
            <a:avLst/>
          </a:prstGeom>
          <a:ln w="952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AC7DC2EA-4C5E-4F2C-BBDA-82B34D09B1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-0.08102 L -0.40573 0.319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4. Superconductividad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96" y="1844824"/>
            <a:ext cx="8454407" cy="418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6 CuadroTexto">
            <a:extLst>
              <a:ext uri="{FF2B5EF4-FFF2-40B4-BE49-F238E27FC236}">
                <a16:creationId xmlns:a16="http://schemas.microsoft.com/office/drawing/2014/main" xmlns="" id="{FBA0078F-16FF-4ED2-BD19-99AC59808B49}"/>
              </a:ext>
            </a:extLst>
          </p:cNvPr>
          <p:cNvSpPr txBox="1"/>
          <p:nvPr/>
        </p:nvSpPr>
        <p:spPr>
          <a:xfrm>
            <a:off x="683568" y="134076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Aplicaciones: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42DA7484-0283-490A-8674-212BA87866BD}"/>
              </a:ext>
            </a:extLst>
          </p:cNvPr>
          <p:cNvCxnSpPr>
            <a:cxnSpLocks/>
          </p:cNvCxnSpPr>
          <p:nvPr/>
        </p:nvCxnSpPr>
        <p:spPr>
          <a:xfrm flipH="1">
            <a:off x="9612560" y="560691"/>
            <a:ext cx="432048" cy="1110946"/>
          </a:xfrm>
          <a:prstGeom prst="straightConnector1">
            <a:avLst/>
          </a:prstGeom>
          <a:ln w="952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E8503972-AA27-4623-8B49-8850DFF993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-0.08102 L -0.40573 0.319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539552" y="56069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5. Sistema SMES</a:t>
            </a:r>
          </a:p>
        </p:txBody>
      </p:sp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xmlns="" id="{4C70098C-B2B0-42A9-B759-6A9973F3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49" y="2577163"/>
            <a:ext cx="5402710" cy="338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CuadroTexto">
            <a:extLst>
              <a:ext uri="{FF2B5EF4-FFF2-40B4-BE49-F238E27FC236}">
                <a16:creationId xmlns:a16="http://schemas.microsoft.com/office/drawing/2014/main" xmlns="" id="{0D243C2C-0007-4A3E-985F-05FB6F1603B5}"/>
              </a:ext>
            </a:extLst>
          </p:cNvPr>
          <p:cNvSpPr txBox="1"/>
          <p:nvPr/>
        </p:nvSpPr>
        <p:spPr>
          <a:xfrm>
            <a:off x="3275856" y="668412"/>
            <a:ext cx="5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Superconducting Magnetic Energy Storage o SMES</a:t>
            </a:r>
            <a:endParaRPr lang="es-ES" i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A04E43B1-6B16-441A-AAA0-C10D4A5FA26E}"/>
              </a:ext>
            </a:extLst>
          </p:cNvPr>
          <p:cNvSpPr/>
          <p:nvPr/>
        </p:nvSpPr>
        <p:spPr>
          <a:xfrm>
            <a:off x="378009" y="4850182"/>
            <a:ext cx="295232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+mj-lt"/>
              </a:rPr>
              <a:t>Partes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22222"/>
                </a:solidFill>
                <a:latin typeface="+mj-lt"/>
              </a:rPr>
              <a:t>Bobina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superconductora</a:t>
            </a: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22222"/>
                </a:solidFill>
                <a:latin typeface="+mj-lt"/>
              </a:rPr>
              <a:t>Electrónica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de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potencia</a:t>
            </a:r>
            <a:endParaRPr lang="en-US" sz="1600" dirty="0">
              <a:solidFill>
                <a:srgbClr val="22222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Sistema de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refrigeración</a:t>
            </a:r>
            <a:endParaRPr lang="es-ES" sz="1600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A28C60CE-5FDD-4598-913B-F2618E7A745D}"/>
              </a:ext>
            </a:extLst>
          </p:cNvPr>
          <p:cNvSpPr/>
          <p:nvPr/>
        </p:nvSpPr>
        <p:spPr>
          <a:xfrm>
            <a:off x="337021" y="2509787"/>
            <a:ext cx="272281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+mj-lt"/>
              </a:rPr>
              <a:t>Funcionamiento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: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>
                <a:solidFill>
                  <a:srgbClr val="222222"/>
                </a:solidFill>
                <a:latin typeface="+mj-lt"/>
              </a:rPr>
              <a:t>La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corriente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por la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bobina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se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mantiene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constante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de forma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indefinida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222222"/>
                </a:solidFill>
                <a:latin typeface="+mj-lt"/>
              </a:rPr>
              <a:t>Cargas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y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descargas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en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milisegundos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sz="1600" dirty="0" err="1">
                <a:solidFill>
                  <a:srgbClr val="222222"/>
                </a:solidFill>
                <a:latin typeface="+mj-lt"/>
              </a:rPr>
              <a:t>Permite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absorber o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ceder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energía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de la microgrid.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DA6EC221-62BC-4400-8E81-6E8C9FF729DC}"/>
              </a:ext>
            </a:extLst>
          </p:cNvPr>
          <p:cNvSpPr/>
          <p:nvPr/>
        </p:nvSpPr>
        <p:spPr>
          <a:xfrm>
            <a:off x="371800" y="1268760"/>
            <a:ext cx="8160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+mj-lt"/>
              </a:rPr>
              <a:t>¿Como se </a:t>
            </a:r>
            <a:r>
              <a:rPr lang="en-US" b="1" dirty="0" err="1">
                <a:solidFill>
                  <a:srgbClr val="222222"/>
                </a:solidFill>
                <a:latin typeface="+mj-lt"/>
              </a:rPr>
              <a:t>estabiliza</a:t>
            </a:r>
            <a:r>
              <a:rPr lang="en-US" b="1" dirty="0">
                <a:solidFill>
                  <a:srgbClr val="222222"/>
                </a:solidFill>
                <a:latin typeface="+mj-lt"/>
              </a:rPr>
              <a:t> la microgrid?:</a:t>
            </a:r>
          </a:p>
          <a:p>
            <a:pPr algn="just"/>
            <a:r>
              <a:rPr lang="en-US" sz="1600" dirty="0">
                <a:solidFill>
                  <a:srgbClr val="222222"/>
                </a:solidFill>
                <a:latin typeface="+mj-lt"/>
              </a:rPr>
              <a:t>Ante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subidas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de tension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originadas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por la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conexión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o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desconexión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de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cargas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permite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almacenar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sobretensiones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y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cederlas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frente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a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caídas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+mj-lt"/>
              </a:rPr>
              <a:t>en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 la red 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64235030-1894-4529-8CEB-06C6235C3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35"/>
          <a:stretch/>
        </p:blipFill>
        <p:spPr>
          <a:xfrm>
            <a:off x="7596336" y="45210"/>
            <a:ext cx="1477585" cy="6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00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1464</Words>
  <Application>Microsoft Office PowerPoint</Application>
  <PresentationFormat>Presentación en pantalla (4:3)</PresentationFormat>
  <Paragraphs>301</Paragraphs>
  <Slides>27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Sistemas de posicionamiento de objetos mediante la tecnología Bluetooth Low Energy, modo Beacon</vt:lpstr>
      <vt:lpstr>ÍNDICE: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almacenamiento basado en la superconductividad frente a la conexión y desconexión de cargas, sistema SMES</dc:title>
  <dc:creator>Tecnica2</dc:creator>
  <cp:lastModifiedBy>Tecnica2</cp:lastModifiedBy>
  <cp:revision>23</cp:revision>
  <dcterms:created xsi:type="dcterms:W3CDTF">2019-05-15T15:31:44Z</dcterms:created>
  <dcterms:modified xsi:type="dcterms:W3CDTF">2021-01-11T20:14:52Z</dcterms:modified>
</cp:coreProperties>
</file>