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c95ea9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c95ea9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b7a418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b7a418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6d581af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6d581af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b7a4180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b7a4180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67b6b5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67b6b5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b7a41801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b7a4180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6d581a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6d581a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6d581a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6d581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4d75df6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c4d75df6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6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Should we sign a contract with Magist 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6550" y="347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980000"/>
                </a:solidFill>
              </a:rPr>
              <a:t>NO!</a:t>
            </a:r>
            <a:endParaRPr sz="39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" sz="3600"/>
              <a:t>Related to delivery performance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0" t="10865"/>
          <a:stretch/>
        </p:blipFill>
        <p:spPr>
          <a:xfrm>
            <a:off x="3107325" y="1568525"/>
            <a:ext cx="5404051" cy="27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5">
            <a:alphaModFix/>
          </a:blip>
          <a:srcRect b="20012" l="4284" r="12852" t="0"/>
          <a:stretch/>
        </p:blipFill>
        <p:spPr>
          <a:xfrm>
            <a:off x="557700" y="2427125"/>
            <a:ext cx="1681125" cy="10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3800" y="1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20"/>
              <a:t>Concerns &amp; approaches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000" y="1799175"/>
            <a:ext cx="39276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1. </a:t>
            </a:r>
            <a:r>
              <a:rPr lang="es" sz="1600">
                <a:solidFill>
                  <a:schemeClr val="dk1"/>
                </a:solidFill>
              </a:rPr>
              <a:t>Suitability for high-end tech products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23750" y="3591800"/>
            <a:ext cx="3802200" cy="52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2. Maintaining fast delivery efforts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725650" y="147895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diversity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725650" y="1923575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Order behavior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725650" y="347690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Delivery performance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725750" y="391670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Customer Feedback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4"/>
          <p:cNvCxnSpPr>
            <a:stCxn id="61" idx="3"/>
            <a:endCxn id="63" idx="1"/>
          </p:cNvCxnSpPr>
          <p:nvPr/>
        </p:nvCxnSpPr>
        <p:spPr>
          <a:xfrm flipH="1" rot="10800000">
            <a:off x="4506600" y="1636425"/>
            <a:ext cx="1219200" cy="449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>
            <a:stCxn id="61" idx="3"/>
            <a:endCxn id="64" idx="1"/>
          </p:cNvCxnSpPr>
          <p:nvPr/>
        </p:nvCxnSpPr>
        <p:spPr>
          <a:xfrm flipH="1" rot="10800000">
            <a:off x="4506600" y="2081025"/>
            <a:ext cx="1219200" cy="4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>
            <a:stCxn id="65" idx="1"/>
            <a:endCxn id="62" idx="3"/>
          </p:cNvCxnSpPr>
          <p:nvPr/>
        </p:nvCxnSpPr>
        <p:spPr>
          <a:xfrm flipH="1">
            <a:off x="4525950" y="3634250"/>
            <a:ext cx="1199700" cy="22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>
            <a:stCxn id="66" idx="1"/>
            <a:endCxn id="62" idx="3"/>
          </p:cNvCxnSpPr>
          <p:nvPr/>
        </p:nvCxnSpPr>
        <p:spPr>
          <a:xfrm rot="10800000">
            <a:off x="4526050" y="3854450"/>
            <a:ext cx="1199700" cy="219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4"/>
          <p:cNvCxnSpPr>
            <a:stCxn id="61" idx="3"/>
            <a:endCxn id="72" idx="1"/>
          </p:cNvCxnSpPr>
          <p:nvPr/>
        </p:nvCxnSpPr>
        <p:spPr>
          <a:xfrm>
            <a:off x="4506600" y="2085525"/>
            <a:ext cx="1219200" cy="44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5725650" y="2368200"/>
            <a:ext cx="26163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Sales &amp; Revenues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4487300" y="1466825"/>
            <a:ext cx="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509300" y="3541600"/>
            <a:ext cx="69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57875"/>
            <a:ext cx="49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>
                <a:solidFill>
                  <a:srgbClr val="980000"/>
                </a:solidFill>
              </a:rPr>
              <a:t>10 % of the products</a:t>
            </a:r>
            <a:r>
              <a:rPr lang="es" sz="2220"/>
              <a:t> are Tech-related</a:t>
            </a:r>
            <a:endParaRPr sz="222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diversity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43400" y="3943388"/>
            <a:ext cx="263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No sign of </a:t>
            </a:r>
            <a:r>
              <a:rPr b="1" lang="es" sz="1300"/>
              <a:t>high-end products</a:t>
            </a:r>
            <a:endParaRPr b="1" sz="1300"/>
          </a:p>
        </p:txBody>
      </p:sp>
      <p:sp>
        <p:nvSpPr>
          <p:cNvPr id="84" name="Google Shape;84;p15"/>
          <p:cNvSpPr txBox="1"/>
          <p:nvPr/>
        </p:nvSpPr>
        <p:spPr>
          <a:xfrm>
            <a:off x="1643875" y="1737000"/>
            <a:ext cx="24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Low Tech Inventory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5459800" y="1244300"/>
            <a:ext cx="2533500" cy="2206775"/>
            <a:chOff x="2702025" y="1389050"/>
            <a:chExt cx="2533500" cy="2206775"/>
          </a:xfrm>
        </p:grpSpPr>
        <p:sp>
          <p:nvSpPr>
            <p:cNvPr id="86" name="Google Shape;86;p15"/>
            <p:cNvSpPr/>
            <p:nvPr/>
          </p:nvSpPr>
          <p:spPr>
            <a:xfrm>
              <a:off x="2702025" y="1389050"/>
              <a:ext cx="2280600" cy="403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300"/>
                <a:t>Tech Categories</a:t>
              </a:r>
              <a:endParaRPr b="1" sz="1300"/>
            </a:p>
          </p:txBody>
        </p:sp>
        <p:pic>
          <p:nvPicPr>
            <p:cNvPr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0" l="0" r="0" t="4058"/>
            <a:stretch/>
          </p:blipFill>
          <p:spPr>
            <a:xfrm>
              <a:off x="2954925" y="1781525"/>
              <a:ext cx="2280600" cy="18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 txBox="1"/>
          <p:nvPr/>
        </p:nvSpPr>
        <p:spPr>
          <a:xfrm>
            <a:off x="1775875" y="3935750"/>
            <a:ext cx="22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Focus on Other Sectors</a:t>
            </a:r>
            <a:endParaRPr b="1"/>
          </a:p>
        </p:txBody>
      </p:sp>
      <p:sp>
        <p:nvSpPr>
          <p:cNvPr id="89" name="Google Shape;89;p15"/>
          <p:cNvSpPr/>
          <p:nvPr/>
        </p:nvSpPr>
        <p:spPr>
          <a:xfrm rot="5400000">
            <a:off x="1035075" y="1483100"/>
            <a:ext cx="776700" cy="29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54925" y="2923025"/>
            <a:ext cx="2337000" cy="29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346500" y="3451075"/>
            <a:ext cx="1254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10800000">
            <a:off x="5243400" y="931400"/>
            <a:ext cx="884400" cy="265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2C2C2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5400000">
            <a:off x="4524300" y="3689600"/>
            <a:ext cx="125400" cy="8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s" sz="2220">
                <a:solidFill>
                  <a:srgbClr val="980000"/>
                </a:solidFill>
              </a:rPr>
              <a:t>15 % of the orders</a:t>
            </a:r>
            <a:r>
              <a:rPr lang="es" sz="2220"/>
              <a:t> are tech-related and this tendency is declining rapidly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00" y="1017724"/>
            <a:ext cx="7855176" cy="39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Orders behavior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44142" y="292413"/>
            <a:ext cx="7319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Non-Tech Sales Outshine Tech Sales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00" y="1127150"/>
            <a:ext cx="4614749" cy="34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5996000" y="1175675"/>
            <a:ext cx="30270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Tech sales account for only a minor portion of the total revenue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5396596">
            <a:off x="6056525" y="2323775"/>
            <a:ext cx="606000" cy="386100"/>
          </a:xfrm>
          <a:prstGeom prst="bentUpArrow">
            <a:avLst>
              <a:gd fmla="val 25000" name="adj1"/>
              <a:gd fmla="val 2959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583225" y="2372075"/>
            <a:ext cx="2496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T</a:t>
            </a:r>
            <a:r>
              <a:rPr lang="es" sz="1500"/>
              <a:t>ech sellers may bypass Magist as a sales partner.</a:t>
            </a:r>
            <a:endParaRPr sz="1500"/>
          </a:p>
        </p:txBody>
      </p:sp>
      <p:sp>
        <p:nvSpPr>
          <p:cNvPr id="112" name="Google Shape;112;p17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Sales and Revenues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16900" y="4591325"/>
            <a:ext cx="4587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of total sales in </a:t>
            </a:r>
            <a:r>
              <a:rPr b="1" lang="es" sz="1800" u="sng">
                <a:solidFill>
                  <a:schemeClr val="dk1"/>
                </a:solidFill>
              </a:rPr>
              <a:t>25 months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1700" y="115950"/>
            <a:ext cx="831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4125"/>
                </a:solidFill>
              </a:rPr>
              <a:t>Delivery delays</a:t>
            </a:r>
            <a:r>
              <a:rPr lang="es"/>
              <a:t> negatively influence </a:t>
            </a:r>
            <a:r>
              <a:rPr lang="es">
                <a:solidFill>
                  <a:srgbClr val="3C78D8"/>
                </a:solidFill>
              </a:rPr>
              <a:t>customer reviews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00" y="721900"/>
            <a:ext cx="8627801" cy="43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78275" y="2973350"/>
            <a:ext cx="73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deal with Magist will lead to: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987350" y="1084800"/>
            <a:ext cx="58416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2050">
                <a:solidFill>
                  <a:schemeClr val="dk1"/>
                </a:solidFill>
              </a:rPr>
              <a:t>Unreliability in handling high-end tech products</a:t>
            </a:r>
            <a:endParaRPr sz="205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987350" y="4170625"/>
            <a:ext cx="62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chemeClr val="lt1"/>
                </a:highlight>
              </a:rPr>
              <a:t>Damaged reputation and loss of revenues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87350" y="2033900"/>
            <a:ext cx="41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Inefficient delivery service</a:t>
            </a:r>
            <a:endParaRPr sz="2000"/>
          </a:p>
        </p:txBody>
      </p:sp>
      <p:sp>
        <p:nvSpPr>
          <p:cNvPr id="130" name="Google Shape;130;p19"/>
          <p:cNvSpPr txBox="1"/>
          <p:nvPr/>
        </p:nvSpPr>
        <p:spPr>
          <a:xfrm>
            <a:off x="1987350" y="3626175"/>
            <a:ext cx="534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Decreased customer satisfaction</a:t>
            </a:r>
            <a:r>
              <a:rPr lang="es" sz="2000">
                <a:solidFill>
                  <a:schemeClr val="dk1"/>
                </a:solidFill>
              </a:rPr>
              <a:t>  </a:t>
            </a:r>
            <a:endParaRPr sz="2000"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01075" y="471975"/>
            <a:ext cx="33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Magist shows: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987350" y="1541300"/>
            <a:ext cx="51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Unstable</a:t>
            </a:r>
            <a:r>
              <a:rPr lang="es" sz="2000"/>
              <a:t> sales </a:t>
            </a:r>
            <a:r>
              <a:rPr lang="es" sz="2000"/>
              <a:t>&amp; weak ordering trends</a:t>
            </a:r>
            <a:endParaRPr sz="2000"/>
          </a:p>
        </p:txBody>
      </p:sp>
      <p:sp>
        <p:nvSpPr>
          <p:cNvPr id="133" name="Google Shape;133;p19"/>
          <p:cNvSpPr/>
          <p:nvPr/>
        </p:nvSpPr>
        <p:spPr>
          <a:xfrm rot="5400000">
            <a:off x="1714800" y="1125475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5400000">
            <a:off x="1708950" y="1600838"/>
            <a:ext cx="2094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1714800" y="2076225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1714800" y="3700050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5400000">
            <a:off x="1708950" y="4175413"/>
            <a:ext cx="2094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195725"/>
            <a:ext cx="8520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Related to products &amp; orders</a:t>
            </a:r>
            <a:endParaRPr sz="2900"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50" y="767500"/>
            <a:ext cx="3591850" cy="41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725" y="723724"/>
            <a:ext cx="2784459" cy="42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