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87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8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2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49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37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33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7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93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8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6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686F-4B66-4C11-A449-29DFA6332F21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55D0-6161-42F7-8641-807C0D5B2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1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0457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ru-RU" dirty="0" err="1" smtClean="0"/>
              <a:t>Миварная</a:t>
            </a:r>
            <a:r>
              <a:rPr lang="ru-RU" dirty="0" smtClean="0"/>
              <a:t> экспертная система, поддерживающая диагностику аффективных, невротических и </a:t>
            </a:r>
            <a:r>
              <a:rPr lang="ru-RU" dirty="0" err="1" smtClean="0"/>
              <a:t>соматоформных</a:t>
            </a:r>
            <a:r>
              <a:rPr lang="ru-RU" dirty="0" smtClean="0"/>
              <a:t> расстройств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78182" y="4372495"/>
            <a:ext cx="814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Работу выполнил студент ИУ5-24М Пименов Г. 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9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69" y="300956"/>
            <a:ext cx="3797968" cy="1325563"/>
          </a:xfrm>
        </p:spPr>
        <p:txBody>
          <a:bodyPr/>
          <a:lstStyle/>
          <a:p>
            <a:r>
              <a:rPr lang="ru-RU" dirty="0" smtClean="0"/>
              <a:t>Диаграмма развертывания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3690" t="34596" r="30861" b="22270"/>
          <a:stretch/>
        </p:blipFill>
        <p:spPr bwMode="auto">
          <a:xfrm>
            <a:off x="4090737" y="818149"/>
            <a:ext cx="7811890" cy="5346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 к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ru-RU" dirty="0"/>
              <a:t>В системе должна быть реализована возможность авторизации</a:t>
            </a:r>
          </a:p>
          <a:p>
            <a:pPr lvl="0" fontAlgn="base"/>
            <a:r>
              <a:rPr lang="ru-RU" dirty="0"/>
              <a:t>В профиле пользователя (пациента) должна быть реализована возможность получения рекомендаций к профилактике</a:t>
            </a:r>
          </a:p>
          <a:p>
            <a:pPr lvl="0" fontAlgn="base"/>
            <a:r>
              <a:rPr lang="ru-RU" dirty="0"/>
              <a:t>В профилях пользователя (пациента) и администратора (врача) должна быть реализована возможность просмотра информации о всех расстройствах</a:t>
            </a:r>
          </a:p>
          <a:p>
            <a:pPr lvl="0" fontAlgn="base"/>
            <a:r>
              <a:rPr lang="ru-RU" dirty="0"/>
              <a:t>В профиле администратора (врача) должна быть реализована возможность редактирования таблиц БД и их данных</a:t>
            </a:r>
          </a:p>
          <a:p>
            <a:pPr lvl="0" fontAlgn="base"/>
            <a:r>
              <a:rPr lang="ru-RU" dirty="0"/>
              <a:t>В профиле пользователя (пациента) должна быть реализована возможность заполнения личной информации (симптомы)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7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Нефункциональные требования к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Система должна быть совместима с </a:t>
            </a:r>
            <a:r>
              <a:rPr lang="en-US" dirty="0"/>
              <a:t>Windows</a:t>
            </a:r>
            <a:endParaRPr lang="ru-RU" dirty="0"/>
          </a:p>
          <a:p>
            <a:pPr lvl="0"/>
            <a:r>
              <a:rPr lang="ru-RU" dirty="0"/>
              <a:t>В системе должно присутствовать разделение прав доступа</a:t>
            </a:r>
          </a:p>
          <a:p>
            <a:pPr lvl="0"/>
            <a:r>
              <a:rPr lang="ru-RU" dirty="0"/>
              <a:t>Дизайн системы должен быть прост и понятен любому пользователю</a:t>
            </a:r>
          </a:p>
          <a:p>
            <a:pPr lvl="0"/>
            <a:r>
              <a:rPr lang="ru-RU" dirty="0"/>
              <a:t>Допустимое количество сбоев в системе должно составлять не более 1 сбоя в квартал</a:t>
            </a:r>
          </a:p>
          <a:p>
            <a:pPr lvl="0"/>
            <a:r>
              <a:rPr lang="ru-RU" dirty="0"/>
              <a:t>Для реализации интерфейса системы должна быть использована </a:t>
            </a:r>
            <a:r>
              <a:rPr lang="en-US" dirty="0"/>
              <a:t>IDE</a:t>
            </a:r>
            <a:endParaRPr lang="ru-RU" dirty="0"/>
          </a:p>
          <a:p>
            <a:pPr lvl="0"/>
            <a:r>
              <a:rPr lang="ru-RU" dirty="0"/>
              <a:t>Для реализации базы данных системы должна быть использована СУБД</a:t>
            </a:r>
          </a:p>
          <a:p>
            <a:pPr lvl="0"/>
            <a:r>
              <a:rPr lang="ru-RU" dirty="0"/>
              <a:t>Соединение между СУБД и </a:t>
            </a:r>
            <a:r>
              <a:rPr lang="en-US" dirty="0"/>
              <a:t>IDE</a:t>
            </a:r>
            <a:r>
              <a:rPr lang="ru-RU" dirty="0"/>
              <a:t> должно быть установлено при помощи </a:t>
            </a:r>
            <a:r>
              <a:rPr lang="en-US" dirty="0"/>
              <a:t>ODBC</a:t>
            </a:r>
            <a:r>
              <a:rPr lang="ru-RU" dirty="0"/>
              <a:t> драйвера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1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347" y="687890"/>
            <a:ext cx="3204411" cy="6455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4900" t="28056" r="24950" b="10437"/>
          <a:stretch/>
        </p:blipFill>
        <p:spPr bwMode="auto">
          <a:xfrm>
            <a:off x="3048000" y="352926"/>
            <a:ext cx="8807116" cy="6302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2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237"/>
          </a:xfrm>
        </p:spPr>
        <p:txBody>
          <a:bodyPr/>
          <a:lstStyle/>
          <a:p>
            <a:r>
              <a:rPr lang="ru-RU" dirty="0" smtClean="0"/>
              <a:t>Расчет затрат, длительности и стоимости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50149"/>
              </p:ext>
            </p:extLst>
          </p:nvPr>
        </p:nvGraphicFramePr>
        <p:xfrm>
          <a:off x="838194" y="1690686"/>
          <a:ext cx="5562606" cy="2448176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927101">
                  <a:extLst>
                    <a:ext uri="{9D8B030D-6E8A-4147-A177-3AD203B41FA5}">
                      <a16:colId xmlns:a16="http://schemas.microsoft.com/office/drawing/2014/main" val="4162458575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900791786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2833399169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921504276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388725205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3415360678"/>
                    </a:ext>
                  </a:extLst>
                </a:gridCol>
              </a:tblGrid>
              <a:tr h="297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Тип объекта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Вес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Итого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0391611"/>
                  </a:ext>
                </a:extLst>
              </a:tr>
              <a:tr h="297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Простой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Средний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Сложный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786707"/>
                  </a:ext>
                </a:extLst>
              </a:tr>
              <a:tr h="297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Экран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Х1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2Х2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Х3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080295"/>
                  </a:ext>
                </a:extLst>
              </a:tr>
              <a:tr h="297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Отчет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2Х2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Х5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Х8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179261"/>
                  </a:ext>
                </a:extLst>
              </a:tr>
              <a:tr h="6297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3GL </a:t>
                      </a:r>
                      <a:r>
                        <a:rPr lang="ru-RU" sz="1200">
                          <a:effectLst/>
                        </a:rPr>
                        <a:t>компонент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2Х10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20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916265"/>
                  </a:ext>
                </a:extLst>
              </a:tr>
              <a:tr h="6297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Объектные указатели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28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267572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382911"/>
            <a:ext cx="46963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Таблица 3. Оценка количества объектных указателей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33370"/>
              </p:ext>
            </p:extLst>
          </p:nvPr>
        </p:nvGraphicFramePr>
        <p:xfrm>
          <a:off x="7445541" y="1675298"/>
          <a:ext cx="3908259" cy="2463565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2112717">
                  <a:extLst>
                    <a:ext uri="{9D8B030D-6E8A-4147-A177-3AD203B41FA5}">
                      <a16:colId xmlns:a16="http://schemas.microsoft.com/office/drawing/2014/main" val="1424875723"/>
                    </a:ext>
                  </a:extLst>
                </a:gridCol>
                <a:gridCol w="1795542">
                  <a:extLst>
                    <a:ext uri="{9D8B030D-6E8A-4147-A177-3AD203B41FA5}">
                      <a16:colId xmlns:a16="http://schemas.microsoft.com/office/drawing/2014/main" val="3446106805"/>
                    </a:ext>
                  </a:extLst>
                </a:gridCol>
              </a:tblGrid>
              <a:tr h="7038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Масштабный</a:t>
                      </a:r>
                      <a:endParaRPr lang="ru-RU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фактор (</a:t>
                      </a:r>
                      <a:r>
                        <a:rPr lang="ru-RU" sz="1200" dirty="0" err="1">
                          <a:effectLst/>
                        </a:rPr>
                        <a:t>Wi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Значение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132171"/>
                  </a:ext>
                </a:extLst>
              </a:tr>
              <a:tr h="3519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PRЕС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556152"/>
                  </a:ext>
                </a:extLst>
              </a:tr>
              <a:tr h="3519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FLEX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11759"/>
                  </a:ext>
                </a:extLst>
              </a:tr>
              <a:tr h="3519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RESL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749896"/>
                  </a:ext>
                </a:extLst>
              </a:tr>
              <a:tr h="3519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TEAM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891997"/>
                  </a:ext>
                </a:extLst>
              </a:tr>
              <a:tr h="3519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РМАТ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29476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445541" y="1382911"/>
            <a:ext cx="39082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Таблица 4. Значения масштабных факторов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4" y="4347411"/>
            <a:ext cx="5562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Расчет затрат</a:t>
            </a:r>
            <a:endParaRPr lang="ru-RU" dirty="0"/>
          </a:p>
          <a:p>
            <a:r>
              <a:rPr lang="ru-RU" dirty="0"/>
              <a:t>ЗАТРАТЫ = NOP / PROD</a:t>
            </a:r>
          </a:p>
          <a:p>
            <a:r>
              <a:rPr lang="ru-RU" dirty="0"/>
              <a:t>Опытность/возможности разработчика – Низкая</a:t>
            </a:r>
          </a:p>
          <a:p>
            <a:r>
              <a:rPr lang="ru-RU" dirty="0"/>
              <a:t>Зрелость/возможности среды разработки – Низкая</a:t>
            </a:r>
          </a:p>
          <a:p>
            <a:r>
              <a:rPr lang="ru-RU" dirty="0"/>
              <a:t>PROD = 7</a:t>
            </a:r>
          </a:p>
          <a:p>
            <a:r>
              <a:rPr lang="ru-RU" dirty="0"/>
              <a:t>ЗАТРАТЫ = 22,4/7 = 3,2 [чел.-мес.]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00801" y="4347411"/>
                <a:ext cx="5598694" cy="2008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Расчет длительности и стоимости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𝑇𝐷𝐸𝑉</m:t>
                        </m:r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3,0х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ЗАТРАТЫ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0,33+0,2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−1,01</m:t>
                                    </m:r>
                                  </m:e>
                                </m:d>
                              </m:e>
                            </m:d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 х 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𝑆𝐶𝐸𝐷𝑃𝑒𝑟𝑐𝑒𝑛𝑡𝑎𝑔𝑒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мес.</m:t>
                        </m:r>
                      </m:e>
                    </m:d>
                  </m:oMath>
                </a14:m>
                <a:r>
                  <a:rPr lang="ru-RU" sz="1600" dirty="0"/>
                  <a:t> (1</a:t>
                </a:r>
                <a:r>
                  <a:rPr lang="ru-RU" sz="1600" dirty="0" smtClean="0"/>
                  <a:t>)</a:t>
                </a:r>
                <a:endParaRPr lang="ru-RU" sz="1600" dirty="0"/>
              </a:p>
              <a:p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=1,01+0,01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𝑥</m:t>
                    </m:r>
                    <m:nary>
                      <m:naryPr>
                        <m:chr m:val="∑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𝑊𝑖</m:t>
                        </m:r>
                      </m:e>
                    </m:nary>
                  </m:oMath>
                </a14:m>
                <a:r>
                  <a:rPr lang="ru-RU" sz="1600" i="1" dirty="0"/>
                  <a:t> </a:t>
                </a:r>
                <a:r>
                  <a:rPr lang="ru-RU" sz="1600" dirty="0"/>
                  <a:t>(2</a:t>
                </a:r>
                <a:r>
                  <a:rPr lang="ru-RU" sz="1600" dirty="0" smtClean="0"/>
                  <a:t>)</a:t>
                </a:r>
              </a:p>
              <a:p>
                <a:r>
                  <a:rPr lang="ru-RU" sz="1600" dirty="0"/>
                  <a:t>B = 1,01 + 0,01 * (2 + 5 + 6 + 1 + 2) = 1,17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𝑇𝐷𝐸𝑉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=3,0∗</m:t>
                      </m:r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e>
                          </m:d>
                        </m:e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0,362</m:t>
                          </m:r>
                        </m:sup>
                      </m:sSup>
                      <m:r>
                        <a:rPr lang="ru-RU" sz="1600" i="1">
                          <a:latin typeface="Cambria Math" panose="02040503050406030204" pitchFamily="18" charset="0"/>
                        </a:rPr>
                        <m:t> = 4,6 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мес.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sz="1600" dirty="0"/>
                  <a:t>СТОИМОСТЬ = 4,6 * 80 = 368 тыс. руб.</a:t>
                </a:r>
                <a:endParaRPr lang="ru-RU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4347411"/>
                <a:ext cx="5598694" cy="2008627"/>
              </a:xfrm>
              <a:prstGeom prst="rect">
                <a:avLst/>
              </a:prstGeom>
              <a:blipFill>
                <a:blip r:embed="rId2"/>
                <a:stretch>
                  <a:fillRect l="-871" t="-1515"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2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ru-RU" dirty="0" smtClean="0"/>
              <a:t>Риски и рекомендации по управлению ими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5293"/>
              </p:ext>
            </p:extLst>
          </p:nvPr>
        </p:nvGraphicFramePr>
        <p:xfrm>
          <a:off x="838200" y="1235242"/>
          <a:ext cx="10515600" cy="53662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897498">
                  <a:extLst>
                    <a:ext uri="{9D8B030D-6E8A-4147-A177-3AD203B41FA5}">
                      <a16:colId xmlns:a16="http://schemas.microsoft.com/office/drawing/2014/main" val="1907659903"/>
                    </a:ext>
                  </a:extLst>
                </a:gridCol>
                <a:gridCol w="5618102">
                  <a:extLst>
                    <a:ext uri="{9D8B030D-6E8A-4147-A177-3AD203B41FA5}">
                      <a16:colId xmlns:a16="http://schemas.microsoft.com/office/drawing/2014/main" val="2486032916"/>
                    </a:ext>
                  </a:extLst>
                </a:gridCol>
              </a:tblGrid>
              <a:tr h="395019">
                <a:tc>
                  <a:txBody>
                    <a:bodyPr/>
                    <a:lstStyle/>
                    <a:p>
                      <a:pPr marL="159385" marR="3810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Риск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" marR="3937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План управления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255796"/>
                  </a:ext>
                </a:extLst>
              </a:tr>
              <a:tr h="395019"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Критическая программная ошибка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Поиск и устранение ошибки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551813"/>
                  </a:ext>
                </a:extLst>
              </a:tr>
              <a:tr h="823589"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Ошибка потери пользовательских данных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Поиск возможностей по созданию </a:t>
                      </a:r>
                      <a:r>
                        <a:rPr lang="ru-RU" sz="1400" dirty="0" err="1">
                          <a:effectLst/>
                        </a:rPr>
                        <a:t>бекапов</a:t>
                      </a:r>
                      <a:r>
                        <a:rPr lang="ru-RU" sz="1400" dirty="0">
                          <a:effectLst/>
                        </a:rPr>
                        <a:t> данных и дальнейшему восстановлению из них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264090"/>
                  </a:ext>
                </a:extLst>
              </a:tr>
              <a:tr h="754621"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Неправильный подсчет баллов при работе рекомендательной системы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Редактирование балловых показателей характеристик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094332"/>
                  </a:ext>
                </a:extLst>
              </a:tr>
              <a:tr h="560819"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Некорректное отображение интерфейса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Настройка правильного отображения элементов системы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890520"/>
                  </a:ext>
                </a:extLst>
              </a:tr>
              <a:tr h="823589">
                <a:tc>
                  <a:txBody>
                    <a:bodyPr/>
                    <a:lstStyle/>
                    <a:p>
                      <a:pPr marL="159385" marR="3746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Недостаточно понятный и малоэффективный интерфейс пользователя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Проведение А/Б тестирования для выявления простого и понятного интерфейса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327364"/>
                  </a:ext>
                </a:extLst>
              </a:tr>
              <a:tr h="395019"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Отставание по срокам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Привлечение дополнительной рабочей силы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14268"/>
                  </a:ext>
                </a:extLst>
              </a:tr>
              <a:tr h="395019"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Потеря финансирования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Поиск новых инвесторов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921489"/>
                  </a:ext>
                </a:extLst>
              </a:tr>
              <a:tr h="823589">
                <a:tc>
                  <a:txBody>
                    <a:bodyPr/>
                    <a:lstStyle/>
                    <a:p>
                      <a:pPr marL="15938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Создание продукта, не требующегося на рынке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" marR="3873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Прогнозирование необходимости продукта в будущем, в случае отсутствия каких-либо перспектив прекращение разработки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92" marR="26085" marT="315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198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812" y="365126"/>
            <a:ext cx="2867526" cy="6615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пакетов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38" t="28156" r="12103" b="12814"/>
          <a:stretch/>
        </p:blipFill>
        <p:spPr>
          <a:xfrm>
            <a:off x="2344189" y="1026696"/>
            <a:ext cx="9617826" cy="52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853" y="204705"/>
            <a:ext cx="3124201" cy="242620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трассировки пакетов в подсистемы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6603" t="28023" r="33503" b="8918"/>
          <a:stretch/>
        </p:blipFill>
        <p:spPr bwMode="auto">
          <a:xfrm>
            <a:off x="3801980" y="204705"/>
            <a:ext cx="7234990" cy="64206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07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69" y="333041"/>
            <a:ext cx="2995863" cy="1656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уровней подсистем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0211" t="27882" r="46246" b="6659"/>
          <a:stretch/>
        </p:blipFill>
        <p:spPr bwMode="auto">
          <a:xfrm>
            <a:off x="4267200" y="333041"/>
            <a:ext cx="3924300" cy="6230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03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492</Words>
  <Application>Microsoft Office PowerPoint</Application>
  <PresentationFormat>Широкоэкранный</PresentationFormat>
  <Paragraphs>103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Курсовая Работа</vt:lpstr>
      <vt:lpstr>Функциональные требования к системе</vt:lpstr>
      <vt:lpstr>Нефункциональные требования к системе</vt:lpstr>
      <vt:lpstr>Диаграмма прецедентов</vt:lpstr>
      <vt:lpstr>Расчет затрат, длительности и стоимости</vt:lpstr>
      <vt:lpstr>Риски и рекомендации по управлению ими</vt:lpstr>
      <vt:lpstr>Диаграмма пакетов</vt:lpstr>
      <vt:lpstr>Диаграмма трассировки пакетов в подсистемы</vt:lpstr>
      <vt:lpstr>Диаграмма уровней подсистем</vt:lpstr>
      <vt:lpstr>Диаграмма развертывания</vt:lpstr>
    </vt:vector>
  </TitlesOfParts>
  <Company>Almaz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administrator</dc:creator>
  <cp:lastModifiedBy>administrator</cp:lastModifiedBy>
  <cp:revision>5</cp:revision>
  <dcterms:created xsi:type="dcterms:W3CDTF">2022-11-24T06:18:56Z</dcterms:created>
  <dcterms:modified xsi:type="dcterms:W3CDTF">2022-11-28T06:10:28Z</dcterms:modified>
</cp:coreProperties>
</file>