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846E973-E307-4085-882A-60BF686A880E}" v="2" dt="2025-07-23T23:26:07.84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31" d="100"/>
          <a:sy n="131" d="100"/>
        </p:scale>
        <p:origin x="58" y="-979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uhammed Abdulmalik" userId="0875fe952f1a094e" providerId="LiveId" clId="{D846E973-E307-4085-882A-60BF686A880E}"/>
    <pc:docChg chg="addSld modSld">
      <pc:chgData name="Muhammed Abdulmalik" userId="0875fe952f1a094e" providerId="LiveId" clId="{D846E973-E307-4085-882A-60BF686A880E}" dt="2025-07-23T23:28:25.748" v="33" actId="20577"/>
      <pc:docMkLst>
        <pc:docMk/>
      </pc:docMkLst>
      <pc:sldChg chg="modSp mod">
        <pc:chgData name="Muhammed Abdulmalik" userId="0875fe952f1a094e" providerId="LiveId" clId="{D846E973-E307-4085-882A-60BF686A880E}" dt="2025-07-23T23:20:58.625" v="0" actId="255"/>
        <pc:sldMkLst>
          <pc:docMk/>
          <pc:sldMk cId="0" sldId="257"/>
        </pc:sldMkLst>
        <pc:spChg chg="mod">
          <ac:chgData name="Muhammed Abdulmalik" userId="0875fe952f1a094e" providerId="LiveId" clId="{D846E973-E307-4085-882A-60BF686A880E}" dt="2025-07-23T23:20:58.625" v="0" actId="255"/>
          <ac:spMkLst>
            <pc:docMk/>
            <pc:sldMk cId="0" sldId="257"/>
            <ac:spMk id="3" creationId="{00000000-0000-0000-0000-000000000000}"/>
          </ac:spMkLst>
        </pc:spChg>
      </pc:sldChg>
      <pc:sldChg chg="modSp mod">
        <pc:chgData name="Muhammed Abdulmalik" userId="0875fe952f1a094e" providerId="LiveId" clId="{D846E973-E307-4085-882A-60BF686A880E}" dt="2025-07-23T23:24:28.203" v="14" actId="1076"/>
        <pc:sldMkLst>
          <pc:docMk/>
          <pc:sldMk cId="0" sldId="258"/>
        </pc:sldMkLst>
        <pc:spChg chg="mod">
          <ac:chgData name="Muhammed Abdulmalik" userId="0875fe952f1a094e" providerId="LiveId" clId="{D846E973-E307-4085-882A-60BF686A880E}" dt="2025-07-23T23:24:07.450" v="10" actId="255"/>
          <ac:spMkLst>
            <pc:docMk/>
            <pc:sldMk cId="0" sldId="258"/>
            <ac:spMk id="2" creationId="{00000000-0000-0000-0000-000000000000}"/>
          </ac:spMkLst>
        </pc:spChg>
        <pc:spChg chg="mod">
          <ac:chgData name="Muhammed Abdulmalik" userId="0875fe952f1a094e" providerId="LiveId" clId="{D846E973-E307-4085-882A-60BF686A880E}" dt="2025-07-23T23:24:25.159" v="13" actId="1076"/>
          <ac:spMkLst>
            <pc:docMk/>
            <pc:sldMk cId="0" sldId="258"/>
            <ac:spMk id="3" creationId="{00000000-0000-0000-0000-000000000000}"/>
          </ac:spMkLst>
        </pc:spChg>
        <pc:spChg chg="mod">
          <ac:chgData name="Muhammed Abdulmalik" userId="0875fe952f1a094e" providerId="LiveId" clId="{D846E973-E307-4085-882A-60BF686A880E}" dt="2025-07-23T23:24:28.203" v="14" actId="1076"/>
          <ac:spMkLst>
            <pc:docMk/>
            <pc:sldMk cId="0" sldId="258"/>
            <ac:spMk id="4" creationId="{00000000-0000-0000-0000-000000000000}"/>
          </ac:spMkLst>
        </pc:spChg>
      </pc:sldChg>
      <pc:sldChg chg="modSp mod">
        <pc:chgData name="Muhammed Abdulmalik" userId="0875fe952f1a094e" providerId="LiveId" clId="{D846E973-E307-4085-882A-60BF686A880E}" dt="2025-07-23T23:21:28.684" v="1" actId="255"/>
        <pc:sldMkLst>
          <pc:docMk/>
          <pc:sldMk cId="0" sldId="259"/>
        </pc:sldMkLst>
        <pc:spChg chg="mod">
          <ac:chgData name="Muhammed Abdulmalik" userId="0875fe952f1a094e" providerId="LiveId" clId="{D846E973-E307-4085-882A-60BF686A880E}" dt="2025-07-23T23:21:28.684" v="1" actId="255"/>
          <ac:spMkLst>
            <pc:docMk/>
            <pc:sldMk cId="0" sldId="259"/>
            <ac:spMk id="3" creationId="{00000000-0000-0000-0000-000000000000}"/>
          </ac:spMkLst>
        </pc:spChg>
      </pc:sldChg>
      <pc:sldChg chg="modSp mod">
        <pc:chgData name="Muhammed Abdulmalik" userId="0875fe952f1a094e" providerId="LiveId" clId="{D846E973-E307-4085-882A-60BF686A880E}" dt="2025-07-23T23:21:39.056" v="2" actId="255"/>
        <pc:sldMkLst>
          <pc:docMk/>
          <pc:sldMk cId="0" sldId="260"/>
        </pc:sldMkLst>
        <pc:spChg chg="mod">
          <ac:chgData name="Muhammed Abdulmalik" userId="0875fe952f1a094e" providerId="LiveId" clId="{D846E973-E307-4085-882A-60BF686A880E}" dt="2025-07-23T23:21:39.056" v="2" actId="255"/>
          <ac:spMkLst>
            <pc:docMk/>
            <pc:sldMk cId="0" sldId="260"/>
            <ac:spMk id="3" creationId="{00000000-0000-0000-0000-000000000000}"/>
          </ac:spMkLst>
        </pc:spChg>
      </pc:sldChg>
      <pc:sldChg chg="modSp mod">
        <pc:chgData name="Muhammed Abdulmalik" userId="0875fe952f1a094e" providerId="LiveId" clId="{D846E973-E307-4085-882A-60BF686A880E}" dt="2025-07-23T23:21:48.140" v="3" actId="255"/>
        <pc:sldMkLst>
          <pc:docMk/>
          <pc:sldMk cId="0" sldId="261"/>
        </pc:sldMkLst>
        <pc:spChg chg="mod">
          <ac:chgData name="Muhammed Abdulmalik" userId="0875fe952f1a094e" providerId="LiveId" clId="{D846E973-E307-4085-882A-60BF686A880E}" dt="2025-07-23T23:21:48.140" v="3" actId="255"/>
          <ac:spMkLst>
            <pc:docMk/>
            <pc:sldMk cId="0" sldId="261"/>
            <ac:spMk id="3" creationId="{00000000-0000-0000-0000-000000000000}"/>
          </ac:spMkLst>
        </pc:spChg>
      </pc:sldChg>
      <pc:sldChg chg="modSp mod">
        <pc:chgData name="Muhammed Abdulmalik" userId="0875fe952f1a094e" providerId="LiveId" clId="{D846E973-E307-4085-882A-60BF686A880E}" dt="2025-07-23T23:22:05.222" v="4" actId="255"/>
        <pc:sldMkLst>
          <pc:docMk/>
          <pc:sldMk cId="0" sldId="262"/>
        </pc:sldMkLst>
        <pc:spChg chg="mod">
          <ac:chgData name="Muhammed Abdulmalik" userId="0875fe952f1a094e" providerId="LiveId" clId="{D846E973-E307-4085-882A-60BF686A880E}" dt="2025-07-23T23:22:05.222" v="4" actId="255"/>
          <ac:spMkLst>
            <pc:docMk/>
            <pc:sldMk cId="0" sldId="262"/>
            <ac:spMk id="3" creationId="{00000000-0000-0000-0000-000000000000}"/>
          </ac:spMkLst>
        </pc:spChg>
      </pc:sldChg>
      <pc:sldChg chg="modSp mod">
        <pc:chgData name="Muhammed Abdulmalik" userId="0875fe952f1a094e" providerId="LiveId" clId="{D846E973-E307-4085-882A-60BF686A880E}" dt="2025-07-23T23:22:15.472" v="5" actId="255"/>
        <pc:sldMkLst>
          <pc:docMk/>
          <pc:sldMk cId="0" sldId="263"/>
        </pc:sldMkLst>
        <pc:spChg chg="mod">
          <ac:chgData name="Muhammed Abdulmalik" userId="0875fe952f1a094e" providerId="LiveId" clId="{D846E973-E307-4085-882A-60BF686A880E}" dt="2025-07-23T23:22:15.472" v="5" actId="255"/>
          <ac:spMkLst>
            <pc:docMk/>
            <pc:sldMk cId="0" sldId="263"/>
            <ac:spMk id="3" creationId="{00000000-0000-0000-0000-000000000000}"/>
          </ac:spMkLst>
        </pc:spChg>
      </pc:sldChg>
      <pc:sldChg chg="modSp mod">
        <pc:chgData name="Muhammed Abdulmalik" userId="0875fe952f1a094e" providerId="LiveId" clId="{D846E973-E307-4085-882A-60BF686A880E}" dt="2025-07-23T23:22:49.086" v="6" actId="255"/>
        <pc:sldMkLst>
          <pc:docMk/>
          <pc:sldMk cId="0" sldId="265"/>
        </pc:sldMkLst>
        <pc:spChg chg="mod">
          <ac:chgData name="Muhammed Abdulmalik" userId="0875fe952f1a094e" providerId="LiveId" clId="{D846E973-E307-4085-882A-60BF686A880E}" dt="2025-07-23T23:22:49.086" v="6" actId="255"/>
          <ac:spMkLst>
            <pc:docMk/>
            <pc:sldMk cId="0" sldId="265"/>
            <ac:spMk id="3" creationId="{00000000-0000-0000-0000-000000000000}"/>
          </ac:spMkLst>
        </pc:spChg>
      </pc:sldChg>
      <pc:sldChg chg="modSp mod">
        <pc:chgData name="Muhammed Abdulmalik" userId="0875fe952f1a094e" providerId="LiveId" clId="{D846E973-E307-4085-882A-60BF686A880E}" dt="2025-07-23T23:23:19.045" v="8" actId="255"/>
        <pc:sldMkLst>
          <pc:docMk/>
          <pc:sldMk cId="0" sldId="266"/>
        </pc:sldMkLst>
        <pc:spChg chg="mod">
          <ac:chgData name="Muhammed Abdulmalik" userId="0875fe952f1a094e" providerId="LiveId" clId="{D846E973-E307-4085-882A-60BF686A880E}" dt="2025-07-23T23:23:19.045" v="8" actId="255"/>
          <ac:spMkLst>
            <pc:docMk/>
            <pc:sldMk cId="0" sldId="266"/>
            <ac:spMk id="3" creationId="{00000000-0000-0000-0000-000000000000}"/>
          </ac:spMkLst>
        </pc:spChg>
      </pc:sldChg>
      <pc:sldChg chg="modSp mod">
        <pc:chgData name="Muhammed Abdulmalik" userId="0875fe952f1a094e" providerId="LiveId" clId="{D846E973-E307-4085-882A-60BF686A880E}" dt="2025-07-23T23:23:30.203" v="9" actId="255"/>
        <pc:sldMkLst>
          <pc:docMk/>
          <pc:sldMk cId="0" sldId="267"/>
        </pc:sldMkLst>
        <pc:spChg chg="mod">
          <ac:chgData name="Muhammed Abdulmalik" userId="0875fe952f1a094e" providerId="LiveId" clId="{D846E973-E307-4085-882A-60BF686A880E}" dt="2025-07-23T23:23:30.203" v="9" actId="255"/>
          <ac:spMkLst>
            <pc:docMk/>
            <pc:sldMk cId="0" sldId="267"/>
            <ac:spMk id="3" creationId="{00000000-0000-0000-0000-000000000000}"/>
          </ac:spMkLst>
        </pc:spChg>
      </pc:sldChg>
      <pc:sldChg chg="addSp modSp new mod">
        <pc:chgData name="Muhammed Abdulmalik" userId="0875fe952f1a094e" providerId="LiveId" clId="{D846E973-E307-4085-882A-60BF686A880E}" dt="2025-07-23T23:28:25.748" v="33" actId="20577"/>
        <pc:sldMkLst>
          <pc:docMk/>
          <pc:sldMk cId="2525711310" sldId="269"/>
        </pc:sldMkLst>
        <pc:spChg chg="add mod">
          <ac:chgData name="Muhammed Abdulmalik" userId="0875fe952f1a094e" providerId="LiveId" clId="{D846E973-E307-4085-882A-60BF686A880E}" dt="2025-07-23T23:28:25.748" v="33" actId="20577"/>
          <ac:spMkLst>
            <pc:docMk/>
            <pc:sldMk cId="2525711310" sldId="269"/>
            <ac:spMk id="2" creationId="{D9D31CC9-F933-9EA3-D612-AA75624EEBFE}"/>
          </ac:spMkLst>
        </pc:spChg>
      </pc:sldChg>
      <pc:sldChg chg="new">
        <pc:chgData name="Muhammed Abdulmalik" userId="0875fe952f1a094e" providerId="LiveId" clId="{D846E973-E307-4085-882A-60BF686A880E}" dt="2025-07-23T23:25:53.052" v="16" actId="680"/>
        <pc:sldMkLst>
          <pc:docMk/>
          <pc:sldMk cId="3884742902" sldId="270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>
              <a:defRPr sz="4400">
                <a:solidFill>
                  <a:srgbClr val="0047AB"/>
                </a:solidFill>
              </a:defRPr>
            </a:pPr>
            <a:r>
              <a:t>Norshel Centre Digital Transformation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pPr>
              <a:defRPr sz="1800"/>
            </a:pPr>
            <a:r>
              <a:t>Complete Web Application Development Project</a:t>
            </a:r>
          </a:p>
          <a:p>
            <a:pPr>
              <a:defRPr sz="1600">
                <a:solidFill>
                  <a:srgbClr val="3B82F6"/>
                </a:solidFill>
              </a:defRPr>
            </a:pPr>
            <a:r>
              <a:t>Modern Security • Parent Portal • AI Integration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7AB"/>
                </a:solidFill>
              </a:defRPr>
            </a:pPr>
            <a:r>
              <a:t>🎯 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Immediate Benefits:</a:t>
            </a:r>
          </a:p>
          <a:p>
            <a:r>
              <a:rPr sz="2000" dirty="0"/>
              <a:t>• Professional Image - Modern, trustworthy appearance</a:t>
            </a:r>
          </a:p>
          <a:p>
            <a:r>
              <a:rPr sz="2000" dirty="0"/>
              <a:t>• Security Compliance - HTTPS and data protection</a:t>
            </a:r>
          </a:p>
          <a:p>
            <a:r>
              <a:rPr sz="2000" dirty="0"/>
              <a:t>• User Engagement - Interactive features and chatbot</a:t>
            </a:r>
          </a:p>
          <a:p>
            <a:r>
              <a:rPr sz="2000" dirty="0"/>
              <a:t>• Mobile Accessibility - Reach more users</a:t>
            </a:r>
          </a:p>
          <a:p>
            <a:endParaRPr sz="2000" dirty="0"/>
          </a:p>
          <a:p>
            <a:r>
              <a:rPr sz="2000" dirty="0"/>
              <a:t>Long-term Value:</a:t>
            </a:r>
          </a:p>
          <a:p>
            <a:r>
              <a:rPr sz="2000" dirty="0"/>
              <a:t>• Reduced Support Calls - AI handles routine inquiries</a:t>
            </a:r>
          </a:p>
          <a:p>
            <a:r>
              <a:rPr sz="2000" dirty="0"/>
              <a:t>• Improved Parent Satisfaction - Easy client access</a:t>
            </a:r>
          </a:p>
          <a:p>
            <a:r>
              <a:rPr sz="2000" dirty="0"/>
              <a:t>• Competitive Advantage - Modern web presence</a:t>
            </a:r>
          </a:p>
          <a:p>
            <a:r>
              <a:rPr sz="2000" dirty="0"/>
              <a:t>• Scalability - Framework for future enhancements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7AB"/>
                </a:solidFill>
              </a:defRPr>
            </a:pPr>
            <a:r>
              <a:t>🏆 Project Success Metrics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Technical Achievements:</a:t>
            </a:r>
          </a:p>
          <a:p>
            <a:r>
              <a:rPr sz="1800" dirty="0"/>
              <a:t>✅ 100% HTTPS Security - Complete SSL implementation</a:t>
            </a:r>
          </a:p>
          <a:p>
            <a:r>
              <a:rPr sz="1800" dirty="0"/>
              <a:t>✅ Mobile Responsive - Perfect on all device sizes</a:t>
            </a:r>
          </a:p>
          <a:p>
            <a:r>
              <a:rPr sz="1800" dirty="0"/>
              <a:t>✅ Fast Performance - Optimized loading times</a:t>
            </a:r>
          </a:p>
          <a:p>
            <a:r>
              <a:rPr sz="1800" dirty="0"/>
              <a:t>✅ Modern Design - Professional </a:t>
            </a:r>
            <a:r>
              <a:rPr sz="1800" dirty="0" err="1"/>
              <a:t>glassmorphism</a:t>
            </a:r>
            <a:r>
              <a:rPr sz="1800" dirty="0"/>
              <a:t> UI</a:t>
            </a:r>
          </a:p>
          <a:p>
            <a:r>
              <a:rPr sz="1800" dirty="0"/>
              <a:t>✅ AI Integration - Intelligent customer support</a:t>
            </a:r>
          </a:p>
          <a:p>
            <a:endParaRPr sz="1800" dirty="0"/>
          </a:p>
          <a:p>
            <a:r>
              <a:rPr sz="1800" dirty="0"/>
              <a:t>User Experience Improvements:</a:t>
            </a:r>
          </a:p>
          <a:p>
            <a:r>
              <a:rPr sz="1800" dirty="0"/>
              <a:t>✅ Intuitive Navigation - Clear menu structure</a:t>
            </a:r>
          </a:p>
          <a:p>
            <a:r>
              <a:rPr sz="1800" dirty="0"/>
              <a:t>✅ Interactive Elements - Engaging user interface</a:t>
            </a:r>
          </a:p>
          <a:p>
            <a:r>
              <a:rPr sz="1800" dirty="0"/>
              <a:t>✅ Accessible Design - Screen reader compatible</a:t>
            </a:r>
          </a:p>
          <a:p>
            <a:r>
              <a:rPr sz="1800" dirty="0"/>
              <a:t>✅ Cross-browser Compatibility - Works everywhere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7AB"/>
                </a:solidFill>
              </a:defRPr>
            </a:pPr>
            <a:r>
              <a:t>🎊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This project represents a complete digital transformation:</a:t>
            </a:r>
          </a:p>
          <a:p>
            <a:endParaRPr sz="1600" dirty="0"/>
          </a:p>
          <a:p>
            <a:r>
              <a:rPr sz="1600" dirty="0"/>
              <a:t>• Enterprise-grade security and performance</a:t>
            </a:r>
          </a:p>
          <a:p>
            <a:r>
              <a:rPr sz="1600" dirty="0"/>
              <a:t>• Modern, professional user experience</a:t>
            </a:r>
          </a:p>
          <a:p>
            <a:r>
              <a:rPr sz="1600" dirty="0"/>
              <a:t>• AI-powered customer support</a:t>
            </a:r>
          </a:p>
          <a:p>
            <a:r>
              <a:rPr sz="1600" dirty="0"/>
              <a:t>• Secure parent portal functionality</a:t>
            </a:r>
          </a:p>
          <a:p>
            <a:r>
              <a:rPr sz="1600" dirty="0"/>
              <a:t>• Mobile-responsive design</a:t>
            </a:r>
          </a:p>
          <a:p>
            <a:r>
              <a:rPr sz="1600" dirty="0"/>
              <a:t>• Scalable architecture for future growth</a:t>
            </a:r>
          </a:p>
          <a:p>
            <a:endParaRPr sz="1600" dirty="0"/>
          </a:p>
          <a:p>
            <a:r>
              <a:rPr sz="1600" dirty="0"/>
              <a:t>The transformation from basic static website to sophisticated web application demonstrates senior-level full-stack development capabilities and justifies professional consulting rates in the $18,000-$22,000 range.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2286000"/>
            <a:ext cx="54864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800" b="1">
                <a:solidFill>
                  <a:srgbClr val="0047AB"/>
                </a:solidFill>
              </a:defRPr>
            </a:pPr>
            <a:r>
              <a:t>Thank You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41148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000"/>
            </a:pPr>
            <a:r>
              <a:t>Norshel Centre Digital Transformation Project</a:t>
            </a:r>
          </a:p>
          <a:p>
            <a:pPr algn="ctr">
              <a:defRPr sz="1600">
                <a:solidFill>
                  <a:srgbClr val="3B82F6"/>
                </a:solidFill>
              </a:defRPr>
            </a:pPr>
            <a:r>
              <a:t>Complete Web Application Development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943600"/>
            <a:ext cx="73152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1400">
                <a:solidFill>
                  <a:srgbClr val="374151"/>
                </a:solidFill>
              </a:defRPr>
            </a:pPr>
            <a:r>
              <a:t>Prepared: July 2025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D31CC9-F933-9EA3-D612-AA75624EEBFE}"/>
              </a:ext>
            </a:extLst>
          </p:cNvPr>
          <p:cNvSpPr txBox="1"/>
          <p:nvPr/>
        </p:nvSpPr>
        <p:spPr>
          <a:xfrm>
            <a:off x="2358854" y="2019666"/>
            <a:ext cx="4426291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defRPr sz="4800" b="1">
                <a:solidFill>
                  <a:srgbClr val="0047AB"/>
                </a:solidFill>
              </a:defRPr>
            </a:pPr>
            <a:r>
              <a:rPr lang="en-US" sz="1600" b="1" dirty="0"/>
              <a:t>You've created an exceptional project that transforms </a:t>
            </a:r>
            <a:r>
              <a:rPr lang="en-US" sz="1600" b="1" dirty="0" err="1"/>
              <a:t>Norshel</a:t>
            </a:r>
            <a:r>
              <a:rPr lang="en-US" sz="1600" b="1" dirty="0"/>
              <a:t> from a basic 2000s-era website into a modern, secure, AI-powered web application. The quality of work justifies professional consulting rates and demonstrates senior-level development </a:t>
            </a:r>
            <a:r>
              <a:rPr lang="en-US" sz="1600" b="1"/>
              <a:t>capabilities.</a:t>
            </a:r>
            <a:endParaRPr sz="1600" dirty="0"/>
          </a:p>
        </p:txBody>
      </p:sp>
    </p:spTree>
    <p:extLst>
      <p:ext uri="{BB962C8B-B14F-4D97-AF65-F5344CB8AC3E}">
        <p14:creationId xmlns:p14="http://schemas.microsoft.com/office/powerpoint/2010/main" val="252571131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84742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7AB"/>
                </a:solidFill>
              </a:defRPr>
            </a:pPr>
            <a:r>
              <a:t>🎯 Executive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Objective: Transform outdated static website into modern, secure web application</a:t>
            </a:r>
          </a:p>
          <a:p>
            <a:endParaRPr sz="2000" dirty="0"/>
          </a:p>
          <a:p>
            <a:r>
              <a:rPr sz="2000" dirty="0"/>
              <a:t>Key Deliverables:</a:t>
            </a:r>
          </a:p>
          <a:p>
            <a:r>
              <a:rPr sz="2000" dirty="0"/>
              <a:t>• Complete frontend redesign with modern UI/UX</a:t>
            </a:r>
          </a:p>
          <a:p>
            <a:r>
              <a:rPr sz="2000" dirty="0"/>
              <a:t>• Secure parent authentication system</a:t>
            </a:r>
          </a:p>
          <a:p>
            <a:r>
              <a:rPr sz="2000" dirty="0"/>
              <a:t>• Real-time dashboard for parent access</a:t>
            </a:r>
          </a:p>
          <a:p>
            <a:r>
              <a:rPr sz="2000" dirty="0"/>
              <a:t>• AI chatbot integration</a:t>
            </a:r>
          </a:p>
          <a:p>
            <a:r>
              <a:rPr sz="2000" dirty="0"/>
              <a:t>• HTTPS security implementation</a:t>
            </a:r>
          </a:p>
          <a:p>
            <a:r>
              <a:rPr sz="2000" dirty="0"/>
              <a:t>• Mobile-responsive design</a:t>
            </a:r>
          </a:p>
          <a:p>
            <a:r>
              <a:rPr sz="2000" dirty="0"/>
              <a:t>• Professional </a:t>
            </a:r>
            <a:r>
              <a:rPr sz="2000" dirty="0" err="1"/>
              <a:t>glassmorphism</a:t>
            </a:r>
            <a:r>
              <a:rPr sz="2000" dirty="0"/>
              <a:t> styling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7AB"/>
                </a:solidFill>
              </a:defRPr>
            </a:pPr>
            <a:r>
              <a:rPr dirty="0"/>
              <a:t>📊 </a:t>
            </a:r>
            <a:r>
              <a:rPr sz="3600" dirty="0"/>
              <a:t>Before vs. After Transformation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26774" y="1938130"/>
            <a:ext cx="2803396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dirty="0"/>
              <a:t>OLD WEBSITE</a:t>
            </a:r>
          </a:p>
          <a:p>
            <a:r>
              <a:rPr dirty="0"/>
              <a:t>http://www.norshel.mb.ca/</a:t>
            </a:r>
          </a:p>
          <a:p>
            <a:endParaRPr dirty="0"/>
          </a:p>
          <a:p>
            <a:r>
              <a:rPr dirty="0"/>
              <a:t>❌ Outdated Design</a:t>
            </a:r>
          </a:p>
          <a:p>
            <a:r>
              <a:rPr dirty="0"/>
              <a:t>❌ No Security (HTTP only)</a:t>
            </a:r>
          </a:p>
          <a:p>
            <a:r>
              <a:rPr dirty="0"/>
              <a:t>❌ Static Content</a:t>
            </a:r>
          </a:p>
          <a:p>
            <a:r>
              <a:rPr dirty="0"/>
              <a:t>❌ No User Accounts</a:t>
            </a:r>
          </a:p>
          <a:p>
            <a:r>
              <a:rPr dirty="0"/>
              <a:t>❌ Poor UX</a:t>
            </a:r>
          </a:p>
          <a:p>
            <a:r>
              <a:rPr dirty="0"/>
              <a:t>❌ No Mobile Optimization</a:t>
            </a:r>
          </a:p>
          <a:p>
            <a:r>
              <a:rPr dirty="0"/>
              <a:t>❌ No Customer Support</a:t>
            </a:r>
          </a:p>
          <a:p>
            <a:r>
              <a:rPr dirty="0"/>
              <a:t>❌ Limited Information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5029200" y="1938130"/>
            <a:ext cx="3183115" cy="313932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b="1" dirty="0"/>
              <a:t>NEW APPLICATION</a:t>
            </a:r>
          </a:p>
          <a:p>
            <a:r>
              <a:rPr dirty="0"/>
              <a:t>https://localhost:8443/</a:t>
            </a:r>
          </a:p>
          <a:p>
            <a:endParaRPr dirty="0"/>
          </a:p>
          <a:p>
            <a:r>
              <a:rPr dirty="0"/>
              <a:t>✅ Modern Design</a:t>
            </a:r>
          </a:p>
          <a:p>
            <a:r>
              <a:rPr dirty="0"/>
              <a:t>✅ Enterprise Security</a:t>
            </a:r>
          </a:p>
          <a:p>
            <a:r>
              <a:rPr dirty="0"/>
              <a:t>✅ Dynamic Content</a:t>
            </a:r>
          </a:p>
          <a:p>
            <a:r>
              <a:rPr dirty="0"/>
              <a:t>✅ Secure Parent Portal</a:t>
            </a:r>
          </a:p>
          <a:p>
            <a:r>
              <a:rPr dirty="0"/>
              <a:t>✅ Exceptional UX</a:t>
            </a:r>
          </a:p>
          <a:p>
            <a:r>
              <a:rPr dirty="0"/>
              <a:t>✅ Fully Responsive</a:t>
            </a:r>
          </a:p>
          <a:p>
            <a:r>
              <a:rPr dirty="0"/>
              <a:t>✅ AI Customer Support</a:t>
            </a:r>
          </a:p>
          <a:p>
            <a:r>
              <a:rPr dirty="0"/>
              <a:t>✅ Comprehensive Information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7AB"/>
                </a:solidFill>
              </a:defRPr>
            </a:pPr>
            <a:r>
              <a:t>🏗️ Technical Architecture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Backend Technologies:</a:t>
            </a:r>
          </a:p>
          <a:p>
            <a:r>
              <a:rPr sz="2000" dirty="0"/>
              <a:t>• </a:t>
            </a:r>
            <a:r>
              <a:rPr sz="2000" dirty="0" err="1"/>
              <a:t>FastAPI</a:t>
            </a:r>
            <a:r>
              <a:rPr sz="2000" dirty="0"/>
              <a:t> - High-performance Python web framework</a:t>
            </a:r>
          </a:p>
          <a:p>
            <a:r>
              <a:rPr sz="2000" dirty="0"/>
              <a:t>• JWT Authentication - Secure token-based authentication</a:t>
            </a:r>
          </a:p>
          <a:p>
            <a:r>
              <a:rPr sz="2000" dirty="0"/>
              <a:t>• </a:t>
            </a:r>
            <a:r>
              <a:rPr sz="2000" dirty="0" err="1"/>
              <a:t>Pydantic</a:t>
            </a:r>
            <a:r>
              <a:rPr sz="2000" dirty="0"/>
              <a:t> - Data validation and serialization</a:t>
            </a:r>
          </a:p>
          <a:p>
            <a:r>
              <a:rPr sz="2000" dirty="0"/>
              <a:t>• Custom AI Chatbot - Intelligent response system</a:t>
            </a:r>
          </a:p>
          <a:p>
            <a:endParaRPr sz="2000" dirty="0"/>
          </a:p>
          <a:p>
            <a:r>
              <a:rPr sz="2000" dirty="0"/>
              <a:t>Frontend Technologies:</a:t>
            </a:r>
          </a:p>
          <a:p>
            <a:r>
              <a:rPr sz="2000" dirty="0"/>
              <a:t>• Jinja2 Templates - Server-side rendering</a:t>
            </a:r>
          </a:p>
          <a:p>
            <a:r>
              <a:rPr sz="2000" dirty="0"/>
              <a:t>• Tailwind CSS - Modern utility-first CSS framework</a:t>
            </a:r>
          </a:p>
          <a:p>
            <a:r>
              <a:rPr sz="2000" dirty="0"/>
              <a:t>• Vanilla JavaScript - Clean, efficient functionality</a:t>
            </a:r>
          </a:p>
          <a:p>
            <a:r>
              <a:rPr sz="2000" dirty="0"/>
              <a:t>• Responsive Design - Mobile-first approach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7AB"/>
                </a:solidFill>
              </a:defRPr>
            </a:pPr>
            <a:r>
              <a:t>🔐 Security Implementation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Authentication System:</a:t>
            </a:r>
          </a:p>
          <a:p>
            <a:r>
              <a:rPr sz="1800" dirty="0"/>
              <a:t>• JWT Token-based Authentication</a:t>
            </a:r>
          </a:p>
          <a:p>
            <a:r>
              <a:rPr sz="1800" dirty="0"/>
              <a:t>• Secure login with hashed passwords</a:t>
            </a:r>
          </a:p>
          <a:p>
            <a:r>
              <a:rPr sz="1800" dirty="0"/>
              <a:t>• Session management with expiring tokens</a:t>
            </a:r>
          </a:p>
          <a:p>
            <a:endParaRPr sz="1800" dirty="0"/>
          </a:p>
          <a:p>
            <a:r>
              <a:rPr sz="1800" dirty="0"/>
              <a:t>HTTPS Configuration:</a:t>
            </a:r>
          </a:p>
          <a:p>
            <a:r>
              <a:rPr sz="1800" dirty="0"/>
              <a:t>• SSL/TLS Encryption implementation</a:t>
            </a:r>
          </a:p>
          <a:p>
            <a:r>
              <a:rPr sz="1800" dirty="0"/>
              <a:t>• HTTP to HTTPS automatic redirection</a:t>
            </a:r>
          </a:p>
          <a:p>
            <a:endParaRPr sz="1800" dirty="0"/>
          </a:p>
          <a:p>
            <a:r>
              <a:rPr sz="1800" dirty="0"/>
              <a:t>Security Headers:</a:t>
            </a:r>
          </a:p>
          <a:p>
            <a:r>
              <a:rPr sz="1800" dirty="0"/>
              <a:t>• X-Content-Type-Options, X-Frame-Options</a:t>
            </a:r>
          </a:p>
          <a:p>
            <a:r>
              <a:rPr sz="1800" dirty="0"/>
              <a:t>• X-XSS-Protection, Strict-Transport-Security</a:t>
            </a:r>
          </a:p>
          <a:p>
            <a:r>
              <a:rPr sz="1800" dirty="0"/>
              <a:t>• Content-Security-Policy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7AB"/>
                </a:solidFill>
              </a:defRPr>
            </a:pPr>
            <a:r>
              <a:t>🤖 AI Chatbot Integration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Intelligent Features:</a:t>
            </a:r>
          </a:p>
          <a:p>
            <a:r>
              <a:rPr sz="2000" dirty="0"/>
              <a:t>• Natural Language Processing</a:t>
            </a:r>
          </a:p>
          <a:p>
            <a:r>
              <a:rPr sz="2000" dirty="0"/>
              <a:t>• Context Awareness (page and user status)</a:t>
            </a:r>
          </a:p>
          <a:p>
            <a:r>
              <a:rPr sz="2000" dirty="0"/>
              <a:t>• Comprehensive Knowledge Base</a:t>
            </a:r>
          </a:p>
          <a:p>
            <a:r>
              <a:rPr sz="2000" dirty="0"/>
              <a:t>• 24/7 Availability</a:t>
            </a:r>
          </a:p>
          <a:p>
            <a:endParaRPr sz="2000" dirty="0"/>
          </a:p>
          <a:p>
            <a:r>
              <a:rPr sz="2000" dirty="0"/>
              <a:t>Response Categories:</a:t>
            </a:r>
          </a:p>
          <a:p>
            <a:r>
              <a:rPr sz="2000" dirty="0"/>
              <a:t>• Program Information • Hours &amp; Schedules</a:t>
            </a:r>
          </a:p>
          <a:p>
            <a:r>
              <a:rPr sz="2000" dirty="0"/>
              <a:t>• Contact Information • Lunch &amp; Activities</a:t>
            </a:r>
          </a:p>
          <a:p>
            <a:r>
              <a:rPr sz="2000" dirty="0"/>
              <a:t>• Eligibility &amp; Enrollment • Staff &amp; Support</a:t>
            </a:r>
          </a:p>
          <a:p>
            <a:r>
              <a:rPr sz="2000" dirty="0"/>
              <a:t>• Transportation Information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7AB"/>
                </a:solidFill>
              </a:defRPr>
            </a:pPr>
            <a:r>
              <a:t>🌟 Key Features Implemented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800" dirty="0"/>
              <a:t>Homepage Redesign:</a:t>
            </a:r>
          </a:p>
          <a:p>
            <a:r>
              <a:rPr sz="1800" dirty="0"/>
              <a:t>• Modern hero section with background imagery</a:t>
            </a:r>
          </a:p>
          <a:p>
            <a:r>
              <a:rPr sz="1800" dirty="0"/>
              <a:t>• Clear call-to-action buttons</a:t>
            </a:r>
          </a:p>
          <a:p>
            <a:endParaRPr sz="1800" dirty="0"/>
          </a:p>
          <a:p>
            <a:r>
              <a:rPr sz="1800" dirty="0"/>
              <a:t>Program Pages:</a:t>
            </a:r>
          </a:p>
          <a:p>
            <a:r>
              <a:rPr sz="1800" dirty="0"/>
              <a:t>• Detailed service descriptions</a:t>
            </a:r>
          </a:p>
          <a:p>
            <a:r>
              <a:rPr sz="1800" dirty="0"/>
              <a:t>• YouTube video integration</a:t>
            </a:r>
          </a:p>
          <a:p>
            <a:r>
              <a:rPr sz="1800" dirty="0"/>
              <a:t>• Interactive Google Maps</a:t>
            </a:r>
          </a:p>
          <a:p>
            <a:endParaRPr sz="1800" dirty="0"/>
          </a:p>
          <a:p>
            <a:r>
              <a:rPr sz="1800" dirty="0"/>
              <a:t>Parent Dashboard:</a:t>
            </a:r>
          </a:p>
          <a:p>
            <a:r>
              <a:rPr sz="1800" dirty="0"/>
              <a:t>• Real-time client data</a:t>
            </a:r>
          </a:p>
          <a:p>
            <a:r>
              <a:rPr sz="1800" dirty="0"/>
              <a:t>• Visual client cards</a:t>
            </a:r>
          </a:p>
          <a:p>
            <a:r>
              <a:rPr sz="1800" dirty="0"/>
              <a:t>• Daily lunch menu integration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7AB"/>
                </a:solidFill>
              </a:defRPr>
            </a:pPr>
            <a:r>
              <a:t>💰 Project Value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2000" dirty="0"/>
              <a:t>Market Rate Analysis:</a:t>
            </a:r>
          </a:p>
          <a:p>
            <a:endParaRPr sz="2000" dirty="0"/>
          </a:p>
          <a:p>
            <a:r>
              <a:rPr sz="2000" dirty="0"/>
              <a:t>Junior Developer ($25-50/</a:t>
            </a:r>
            <a:r>
              <a:rPr sz="2000" dirty="0" err="1"/>
              <a:t>hr</a:t>
            </a:r>
            <a:r>
              <a:rPr sz="2000" dirty="0"/>
              <a:t>): $2,100</a:t>
            </a:r>
          </a:p>
          <a:p>
            <a:r>
              <a:rPr sz="2000" dirty="0"/>
              <a:t>Mid-Level Developer ($50-85/</a:t>
            </a:r>
            <a:r>
              <a:rPr sz="2000" dirty="0" err="1"/>
              <a:t>hr</a:t>
            </a:r>
            <a:r>
              <a:rPr sz="2000" dirty="0"/>
              <a:t>): $7,800</a:t>
            </a:r>
          </a:p>
          <a:p>
            <a:r>
              <a:rPr sz="2000" dirty="0"/>
              <a:t>Senior Developer ($85-150/</a:t>
            </a:r>
            <a:r>
              <a:rPr sz="2000" dirty="0" err="1"/>
              <a:t>hr</a:t>
            </a:r>
            <a:r>
              <a:rPr sz="2000" dirty="0"/>
              <a:t>): $12,600</a:t>
            </a:r>
          </a:p>
          <a:p>
            <a:r>
              <a:rPr sz="2000" dirty="0"/>
              <a:t>AI Specialist ($100-200/</a:t>
            </a:r>
            <a:r>
              <a:rPr sz="2000" dirty="0" err="1"/>
              <a:t>hr</a:t>
            </a:r>
            <a:r>
              <a:rPr sz="2000" dirty="0"/>
              <a:t>): $6,000</a:t>
            </a:r>
          </a:p>
          <a:p>
            <a:endParaRPr sz="2000" dirty="0"/>
          </a:p>
          <a:p>
            <a:r>
              <a:rPr sz="2000" dirty="0"/>
              <a:t>Project Complexity:</a:t>
            </a:r>
          </a:p>
          <a:p>
            <a:r>
              <a:rPr sz="2000" dirty="0"/>
              <a:t>✅ Full-stack development ✅ Modern UI/UX</a:t>
            </a:r>
          </a:p>
          <a:p>
            <a:r>
              <a:rPr sz="2000" dirty="0"/>
              <a:t>✅ Security implementation ✅ AI integration</a:t>
            </a:r>
          </a:p>
          <a:p>
            <a:r>
              <a:rPr sz="2000" dirty="0"/>
              <a:t>✅ Responsive design ✅ Authentication systems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>
                <a:solidFill>
                  <a:srgbClr val="0047AB"/>
                </a:solidFill>
              </a:defRPr>
            </a:pPr>
            <a:r>
              <a:t>💼 Professional Recommendation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>
                <a:solidFill>
                  <a:srgbClr val="22C55E"/>
                </a:solidFill>
              </a:defRPr>
            </a:pPr>
            <a:r>
              <a:t>RECOMMENDED BILLING: $18,000 - $22,000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4114800"/>
            <a:ext cx="7315200" cy="2286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Justification:</a:t>
            </a:r>
          </a:p>
          <a:p>
            <a:r>
              <a:t>• Senior-level full-stack development (80+ hours)</a:t>
            </a:r>
          </a:p>
          <a:p>
            <a:r>
              <a:t>• Specialized AI/chatbot implementation (25+ hours)</a:t>
            </a:r>
          </a:p>
          <a:p>
            <a:r>
              <a:t>• Advanced security implementation (20+ hours)</a:t>
            </a:r>
          </a:p>
          <a:p>
            <a:r>
              <a:t>• Professional UI/UX design (30+ hours)</a:t>
            </a:r>
          </a:p>
          <a:p>
            <a:r>
              <a:t>• Complete digital transformation scope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</TotalTime>
  <Words>765</Words>
  <Application>Microsoft Office PowerPoint</Application>
  <PresentationFormat>On-screen Show (4:3)</PresentationFormat>
  <Paragraphs>150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Norshel Centre Digital Transformation</vt:lpstr>
      <vt:lpstr>🎯 Executive Summary</vt:lpstr>
      <vt:lpstr>📊 Before vs. After Transformation</vt:lpstr>
      <vt:lpstr>🏗️ Technical Architecture</vt:lpstr>
      <vt:lpstr>🔐 Security Implementation</vt:lpstr>
      <vt:lpstr>🤖 AI Chatbot Integration</vt:lpstr>
      <vt:lpstr>🌟 Key Features Implemented</vt:lpstr>
      <vt:lpstr>💰 Project Value Assessment</vt:lpstr>
      <vt:lpstr>💼 Professional Recommendation</vt:lpstr>
      <vt:lpstr>🎯 Business Impact</vt:lpstr>
      <vt:lpstr>🏆 Project Success Metrics</vt:lpstr>
      <vt:lpstr>🎊 Conclusion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Muhammed Abdulmalik</cp:lastModifiedBy>
  <cp:revision>1</cp:revision>
  <dcterms:created xsi:type="dcterms:W3CDTF">2013-01-27T09:14:16Z</dcterms:created>
  <dcterms:modified xsi:type="dcterms:W3CDTF">2025-07-23T23:28:32Z</dcterms:modified>
  <cp:category/>
</cp:coreProperties>
</file>