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UIs53KQO/8d7gruVgx5JAB4Ct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11.7</c:v>
                </c:pt>
                <c:pt idx="1">
                  <c:v>43.1</c:v>
                </c:pt>
                <c:pt idx="2">
                  <c:v>104.8</c:v>
                </c:pt>
                <c:pt idx="3">
                  <c:v>45.7</c:v>
                </c:pt>
                <c:pt idx="4">
                  <c:v>223.6</c:v>
                </c:pt>
                <c:pt idx="5">
                  <c:v>125.3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counting sort</c:v>
                </c:pt>
                <c:pt idx="1">
                  <c:v>merge sort</c:v>
                </c:pt>
                <c:pt idx="2">
                  <c:v>shell sort</c:v>
                </c:pt>
                <c:pt idx="3">
                  <c:v>radix sort(10)</c:v>
                </c:pt>
                <c:pt idx="4">
                  <c:v>heapsort</c:v>
                </c:pt>
                <c:pt idx="5">
                  <c:v>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794048"/>
        <c:axId val="195795584"/>
      </c:barChart>
      <c:catAx>
        <c:axId val="195794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95795584"/>
        <c:crosses val="autoZero"/>
        <c:auto val="1"/>
        <c:lblAlgn val="ctr"/>
        <c:lblOffset val="100"/>
        <c:noMultiLvlLbl val="0"/>
      </c:catAx>
      <c:valAx>
        <c:axId val="19579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794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954478346456693E-2"/>
          <c:y val="4.9189403962265996E-2"/>
          <c:w val="0.91804552165354336"/>
          <c:h val="0.86900985057764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45.7</c:v>
                </c:pt>
                <c:pt idx="1">
                  <c:v>40.5</c:v>
                </c:pt>
                <c:pt idx="2">
                  <c:v>19.3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  baza 10</c:v>
                </c:pt>
                <c:pt idx="1">
                  <c:v>baza 16</c:v>
                </c:pt>
                <c:pt idx="2">
                  <c:v>baza 2^8</c:v>
                </c:pt>
                <c:pt idx="3">
                  <c:v>baza 2^16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846208"/>
        <c:axId val="144848000"/>
      </c:barChart>
      <c:catAx>
        <c:axId val="144846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44848000"/>
        <c:crosses val="autoZero"/>
        <c:auto val="1"/>
        <c:lblAlgn val="ctr"/>
        <c:lblOffset val="100"/>
        <c:noMultiLvlLbl val="0"/>
      </c:catAx>
      <c:valAx>
        <c:axId val="14484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846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f2f8d74c_0_28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19f2f8d74c_0_28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19f2f8d74c_0_28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9f2f8d74c_0_284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19f2f8d74c_0_28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6" name="Google Shape;46;g119f2f8d74c_0_284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g119f2f8d74c_0_284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g119f2f8d74c_0_28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9f2f8d74c_0_28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g119f2f8d74c_0_28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9f2f8d74c_0_285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g119f2f8d74c_0_28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119f2f8d74c_0_28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9f2f8d74c_0_28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19f2f8d74c_0_28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" name="Google Shape;17;g119f2f8d74c_0_28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g119f2f8d74c_0_28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19f2f8d74c_0_28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119f2f8d74c_0_28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9f2f8d74c_0_28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119f2f8d74c_0_28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9f2f8d74c_0_28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119f2f8d74c_0_28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19f2f8d74c_0_28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9f2f8d74c_0_28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119f2f8d74c_0_28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19f2f8d74c_0_282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19f2f8d74c_0_28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9f2f8d74c_0_28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" name="Google Shape;35;g119f2f8d74c_0_28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9f2f8d74c_0_283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119f2f8d74c_0_28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119f2f8d74c_0_28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19f2f8d74c_0_283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2" name="Google Shape;42;g119f2f8d74c_0_28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9f2f8d74c_0_28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19f2f8d74c_0_28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19f2f8d74c_0_28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Sortari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Stefanoiu Rares Andrei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8957994" y="1882790"/>
            <a:ext cx="2796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6126"/>
              <a:buNone/>
            </a:pPr>
            <a:r>
              <a:rPr lang="en-US"/>
              <a:t>Bazele mari se descurca mult mai bine pe testele lungi cu numere mari</a:t>
            </a:r>
            <a:endParaRPr/>
          </a:p>
        </p:txBody>
      </p:sp>
      <p:graphicFrame>
        <p:nvGraphicFramePr>
          <p:cNvPr id="117" name="Google Shape;117;p10"/>
          <p:cNvGraphicFramePr/>
          <p:nvPr/>
        </p:nvGraphicFramePr>
        <p:xfrm>
          <a:off x="871415" y="1247205"/>
          <a:ext cx="8128000" cy="541866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8" name="Google Shape;118;p10"/>
          <p:cNvSpPr txBox="1"/>
          <p:nvPr/>
        </p:nvSpPr>
        <p:spPr>
          <a:xfrm>
            <a:off x="9271659" y="5729306"/>
            <a:ext cx="216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8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3328426" y="635350"/>
            <a:ext cx="567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</a:t>
            </a:r>
            <a:r>
              <a:rPr lang="en-US" sz="2500"/>
              <a:t>mplexitate</a:t>
            </a:r>
            <a:r>
              <a:rPr lang="en-US" sz="2500"/>
              <a:t>: logb (k) *(n+min(k,b))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9152850" y="504563"/>
            <a:ext cx="231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k-numarul maxim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b-baza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Heapsort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   Max=100000000: 2microsecunde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   Max=10000000: 0.000195secunde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   Max=1000000: 0.00138secunde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N=10000   Max=100000: 0.013686secunde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N=100000   Max=10000: 0.102487secunde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N=1000000   Max=1000: 1.76876secunde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N=10000000   Max=100: 13.288secunde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Char char="●"/>
            </a:pPr>
            <a:r>
              <a:rPr lang="en-US"/>
              <a:t>N=100000000   Max=100000000: 223.688secunde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en-US"/>
              <a:t>Complexitate: O(nlogn)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5"/>
              <a:buNone/>
            </a:pPr>
            <a:r>
              <a:rPr lang="en-US"/>
              <a:t>Este cel mai lent algoritm dintre cei alesi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   Max=100000000: 47microsecunde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   Max=10000000: 0.000268secunde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   Max=1000000: 0.001407secunde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N=10000   Max=100000: 0.011071secunde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N=100000   Max=10000: 0.094129secunde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N=1000000   Max=1000:0.561513secunde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N=10000000   Max=100: 3.95106secunde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Char char="●"/>
            </a:pPr>
            <a:r>
              <a:rPr lang="en-US"/>
              <a:t>N=100000000   Max=100000000: 125.316secunde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12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26126"/>
              <a:buNone/>
            </a:pPr>
            <a:r>
              <a:rPr lang="en-US"/>
              <a:t>Complexitate:O(NlogN)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2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7" name="Google Shape;67;p2"/>
          <p:cNvSpPr txBox="1"/>
          <p:nvPr/>
        </p:nvSpPr>
        <p:spPr>
          <a:xfrm>
            <a:off x="574431" y="1184031"/>
            <a:ext cx="178190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Timpi de executie: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   Max=100000000 : 0.751667secunde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   Max=10000000:  0.632263secunde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   Max=1000000:  0.010414secunde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   Max=100000:  0.001479secunde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   Max=10000:  0.002822secunde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   Max=1000: 0.008359secunde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   Max=100: 0.094914secunde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N=100000000   Max=100000000: 11.7502secunde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Counting sort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Complexitate: O(n+k)    k-cel mai mare numar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Este cel mai eficient algoritm pe testele mari (test 8) si pe cele in care k&lt;n (test 7) , dar  este extrem de ineficient pe testele in care k&gt;=n^2 (testul 1).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   Max=100000000: 3microsecunde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   Max=10000000: 18microsecunde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   Max=1000000: 0.000458secunde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   Max=100000: 0.005153secunde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   Max=10000: 0.043986secunde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   Max=1000: 0.383996secunde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   Max=100: 2.74538secunde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N=100000000   Max=100000000: 43.197secunde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Complexitate: O(nlogn)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Este de viteza aproximativ egala cu shell sort pe testele cu numar mai mic de elemente, dar este rapid pe testele cu numar mare de elemente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(test 8).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Shell Sort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   Max=100000000: 1microsecunde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   Max=10000000 : 26microsecunde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   Max=1000000: 0.000409secunde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N=10000   Max=100000: 0.005303secunde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N=100000   Max=10000: 0.05616secunde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N=1000000   Max=1000: 0.477778secunde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N=10000000   Max=100: 2.41322secunde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N=100000000   Max=100000000: 104.864secunde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Shell Sort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Complexitate: O(n^(3/2)) (Knuth sequence)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Este putin mai lent fata de merge sort</a:t>
            </a:r>
            <a:endParaRPr/>
          </a:p>
        </p:txBody>
      </p:sp>
      <p:pic>
        <p:nvPicPr>
          <p:cNvPr descr="Chart, line chart&#10;&#10;Description automatically generated"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253" y="2703588"/>
            <a:ext cx="6048936" cy="372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Radix sort(baza 10)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   Max=100000000: 24microsecunde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   Max=10000000: 0.000111secunde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   Max=1000000: 0.000763secunde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   Max=100000: 0.006639secunde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   Max=10000: 0.043626secunde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   Max=1000: 0.245233secunde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   Max=100: 1.615536secunde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N=100000000   Max=100000000: 45.7138secunde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2022-03-14T00:34:05Z</dcterms:created>
</cp:coreProperties>
</file>