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9" r:id="rId6"/>
    <p:sldId id="319" r:id="rId7"/>
    <p:sldId id="320" r:id="rId8"/>
    <p:sldId id="321" r:id="rId9"/>
    <p:sldId id="286" r:id="rId10"/>
    <p:sldId id="283" r:id="rId11"/>
    <p:sldId id="284" r:id="rId12"/>
    <p:sldId id="285" r:id="rId13"/>
    <p:sldId id="288" r:id="rId14"/>
    <p:sldId id="289" r:id="rId15"/>
    <p:sldId id="287" r:id="rId16"/>
    <p:sldId id="280" r:id="rId17"/>
    <p:sldId id="32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3E"/>
    <a:srgbClr val="6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346" autoAdjust="0"/>
  </p:normalViewPr>
  <p:slideViewPr>
    <p:cSldViewPr snapToGrid="0">
      <p:cViewPr varScale="1">
        <p:scale>
          <a:sx n="122" d="100"/>
          <a:sy n="122" d="100"/>
        </p:scale>
        <p:origin x="15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EDD3B8-5E68-48E9-AAB1-5DE570C28E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97E35-4312-4077-83D3-69953080BC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36F02-AF67-416B-AB85-08CFF698F86D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53C52-2B92-4B9E-86F4-DB78684BE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E0EA4-BAD2-4335-9446-CA4CCFEC14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BC62-3B36-43F8-8B69-D6E5E743DA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1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7E8F0-931C-4E43-98D1-A3CD0E0034DC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EB063-7F11-4E3B-BA52-07405B1C2D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3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6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81388F-6D01-4763-9497-2C5F78AF5477}"/>
              </a:ext>
            </a:extLst>
          </p:cNvPr>
          <p:cNvSpPr/>
          <p:nvPr userDrawn="1"/>
        </p:nvSpPr>
        <p:spPr>
          <a:xfrm>
            <a:off x="0" y="4818185"/>
            <a:ext cx="12192000" cy="203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/>
          <p:cNvSpPr/>
          <p:nvPr/>
        </p:nvSpPr>
        <p:spPr bwMode="ltGray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6669"/>
            <a:ext cx="10561418" cy="381352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0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2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6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1073151" y="446087"/>
            <a:ext cx="3547533" cy="283844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ffectLst>
            <a:innerShdw blurRad="114300">
              <a:prstClr val="black"/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2576512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3022600"/>
            <a:ext cx="3547533" cy="283844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1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ltGray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64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ltGray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7669651" y="0"/>
            <a:ext cx="4522349" cy="5861051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3754460" cy="5134798"/>
          </a:xfrm>
        </p:spPr>
        <p:txBody>
          <a:bodyPr vert="horz" anchor="ctr" anchorCtr="1"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horz" anchor="ctr" anchorCtr="1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noFill/>
          <a:ln w="25400">
            <a:gradFill>
              <a:gsLst>
                <a:gs pos="50000">
                  <a:schemeClr val="bg2"/>
                </a:gs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4059F8-A688-4FFE-AA79-3B6D811FA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2287"/>
            <a:ext cx="5181600" cy="36387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491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Content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6251330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1513"/>
            <a:ext cx="11288972" cy="514918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9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12699" y="0"/>
            <a:ext cx="6004585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375313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1514" y="2222287"/>
            <a:ext cx="5553071" cy="3638763"/>
          </a:xfrm>
          <a:ln w="25400">
            <a:gradFill>
              <a:gsLst>
                <a:gs pos="0">
                  <a:schemeClr val="bg2"/>
                </a:gs>
                <a:gs pos="50000">
                  <a:srgbClr val="4A3030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C95D556F-51D2-4EF4-B60F-D319BF2328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56099" y="375312"/>
            <a:ext cx="5186363" cy="54857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464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6187414" y="0"/>
            <a:ext cx="6004583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696" y="359551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1514" y="451513"/>
            <a:ext cx="5553071" cy="54095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4563" y="2222287"/>
            <a:ext cx="5553071" cy="3638764"/>
          </a:xfrm>
          <a:ln>
            <a:gradFill>
              <a:gsLst>
                <a:gs pos="0">
                  <a:schemeClr val="bg2"/>
                </a:gs>
                <a:gs pos="5000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3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2B99B50-4971-48A5-8202-4CC55C7F9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  <a:custGeom>
            <a:avLst/>
            <a:gdLst>
              <a:gd name="connsiteX0" fmla="*/ 404916 w 6526400"/>
              <a:gd name="connsiteY0" fmla="*/ 0 h 6857999"/>
              <a:gd name="connsiteX1" fmla="*/ 1425163 w 6526400"/>
              <a:gd name="connsiteY1" fmla="*/ 0 h 6857999"/>
              <a:gd name="connsiteX2" fmla="*/ 2955534 w 6526400"/>
              <a:gd name="connsiteY2" fmla="*/ 0 h 6857999"/>
              <a:gd name="connsiteX3" fmla="*/ 6526400 w 6526400"/>
              <a:gd name="connsiteY3" fmla="*/ 0 h 6857999"/>
              <a:gd name="connsiteX4" fmla="*/ 6526400 w 6526400"/>
              <a:gd name="connsiteY4" fmla="*/ 6857999 h 6857999"/>
              <a:gd name="connsiteX5" fmla="*/ 404916 w 6526400"/>
              <a:gd name="connsiteY5" fmla="*/ 6857999 h 6857999"/>
              <a:gd name="connsiteX6" fmla="*/ 377830 w 6526400"/>
              <a:gd name="connsiteY6" fmla="*/ 2463800 h 6857999"/>
              <a:gd name="connsiteX7" fmla="*/ 0 w 6526400"/>
              <a:gd name="connsiteY7" fmla="*/ 2203407 h 6857999"/>
              <a:gd name="connsiteX8" fmla="*/ 391373 w 6526400"/>
              <a:gd name="connsiteY8" fmla="*/ 1854200 h 6857999"/>
              <a:gd name="connsiteX9" fmla="*/ 404916 w 6526400"/>
              <a:gd name="connsiteY9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26400" h="6857999">
                <a:moveTo>
                  <a:pt x="404916" y="0"/>
                </a:moveTo>
                <a:lnTo>
                  <a:pt x="1425163" y="0"/>
                </a:lnTo>
                <a:lnTo>
                  <a:pt x="2955534" y="0"/>
                </a:lnTo>
                <a:lnTo>
                  <a:pt x="6526400" y="0"/>
                </a:lnTo>
                <a:lnTo>
                  <a:pt x="6526400" y="6857999"/>
                </a:lnTo>
                <a:lnTo>
                  <a:pt x="404916" y="6857999"/>
                </a:lnTo>
                <a:lnTo>
                  <a:pt x="377830" y="2463800"/>
                </a:lnTo>
                <a:lnTo>
                  <a:pt x="0" y="2203407"/>
                </a:lnTo>
                <a:lnTo>
                  <a:pt x="391373" y="1854200"/>
                </a:lnTo>
                <a:cubicBezTo>
                  <a:pt x="395887" y="1282700"/>
                  <a:pt x="400402" y="571500"/>
                  <a:pt x="404916" y="0"/>
                </a:cubicBez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96" y="311813"/>
            <a:ext cx="5334448" cy="1453488"/>
          </a:xfrm>
          <a:effectLst/>
        </p:spPr>
        <p:txBody>
          <a:bodyPr anchor="b">
            <a:normAutofit/>
          </a:bodyPr>
          <a:lstStyle>
            <a:lvl1pPr algn="l">
              <a:defRPr sz="4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B7F6C47-B260-4BB6-8230-7D14D5CDE026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B4FB892-38DF-40F9-B034-BC1E61FC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396" y="2057400"/>
            <a:ext cx="5334448" cy="381158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73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10001" y="2222287"/>
            <a:ext cx="10571998" cy="363876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8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89884"/>
            <a:ext cx="10561418" cy="1426004"/>
          </a:xfrm>
        </p:spPr>
        <p:txBody>
          <a:bodyPr anchor="ctr" anchorCtr="0">
            <a:normAutofit/>
          </a:bodyPr>
          <a:lstStyle>
            <a:lvl1pPr algn="ctr">
              <a:defRPr sz="4000" b="0">
                <a:ln>
                  <a:noFill/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1FEB3F-0898-4AE0-B8C4-970BF80A3766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-5291" y="-57584"/>
            <a:ext cx="12192000" cy="4851400"/>
          </a:xfrm>
          <a:custGeom>
            <a:avLst/>
            <a:gdLst>
              <a:gd name="connsiteX0" fmla="*/ 0 w 10561638"/>
              <a:gd name="connsiteY0" fmla="*/ 0 h 3937000"/>
              <a:gd name="connsiteX1" fmla="*/ 1760273 w 10561638"/>
              <a:gd name="connsiteY1" fmla="*/ 0 h 3937000"/>
              <a:gd name="connsiteX2" fmla="*/ 1760273 w 10561638"/>
              <a:gd name="connsiteY2" fmla="*/ 0 h 3937000"/>
              <a:gd name="connsiteX3" fmla="*/ 4400683 w 10561638"/>
              <a:gd name="connsiteY3" fmla="*/ 0 h 3937000"/>
              <a:gd name="connsiteX4" fmla="*/ 10561638 w 10561638"/>
              <a:gd name="connsiteY4" fmla="*/ 0 h 3937000"/>
              <a:gd name="connsiteX5" fmla="*/ 10561638 w 10561638"/>
              <a:gd name="connsiteY5" fmla="*/ 2296583 h 3937000"/>
              <a:gd name="connsiteX6" fmla="*/ 10561638 w 10561638"/>
              <a:gd name="connsiteY6" fmla="*/ 2296583 h 3937000"/>
              <a:gd name="connsiteX7" fmla="*/ 10561638 w 10561638"/>
              <a:gd name="connsiteY7" fmla="*/ 3280833 h 3937000"/>
              <a:gd name="connsiteX8" fmla="*/ 10561638 w 10561638"/>
              <a:gd name="connsiteY8" fmla="*/ 3937000 h 3937000"/>
              <a:gd name="connsiteX9" fmla="*/ 4400683 w 10561638"/>
              <a:gd name="connsiteY9" fmla="*/ 3937000 h 3937000"/>
              <a:gd name="connsiteX10" fmla="*/ 2077263 w 10561638"/>
              <a:gd name="connsiteY10" fmla="*/ 4251330 h 3937000"/>
              <a:gd name="connsiteX11" fmla="*/ 1760273 w 10561638"/>
              <a:gd name="connsiteY11" fmla="*/ 3937000 h 3937000"/>
              <a:gd name="connsiteX12" fmla="*/ 0 w 10561638"/>
              <a:gd name="connsiteY12" fmla="*/ 3937000 h 3937000"/>
              <a:gd name="connsiteX13" fmla="*/ 0 w 10561638"/>
              <a:gd name="connsiteY13" fmla="*/ 3280833 h 3937000"/>
              <a:gd name="connsiteX14" fmla="*/ 0 w 10561638"/>
              <a:gd name="connsiteY14" fmla="*/ 2296583 h 3937000"/>
              <a:gd name="connsiteX15" fmla="*/ 0 w 10561638"/>
              <a:gd name="connsiteY15" fmla="*/ 2296583 h 3937000"/>
              <a:gd name="connsiteX16" fmla="*/ 0 w 10561638"/>
              <a:gd name="connsiteY16" fmla="*/ 0 h 393700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482983 w 10561638"/>
              <a:gd name="connsiteY9" fmla="*/ 39751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878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624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243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561638" h="4251330">
                <a:moveTo>
                  <a:pt x="0" y="0"/>
                </a:moveTo>
                <a:lnTo>
                  <a:pt x="1760273" y="0"/>
                </a:lnTo>
                <a:lnTo>
                  <a:pt x="1760273" y="0"/>
                </a:lnTo>
                <a:lnTo>
                  <a:pt x="4400683" y="0"/>
                </a:lnTo>
                <a:lnTo>
                  <a:pt x="10561638" y="0"/>
                </a:lnTo>
                <a:lnTo>
                  <a:pt x="10561638" y="2296583"/>
                </a:lnTo>
                <a:lnTo>
                  <a:pt x="10561638" y="2296583"/>
                </a:lnTo>
                <a:lnTo>
                  <a:pt x="10561638" y="3280833"/>
                </a:lnTo>
                <a:lnTo>
                  <a:pt x="10561638" y="3937000"/>
                </a:lnTo>
                <a:lnTo>
                  <a:pt x="2343283" y="3924300"/>
                </a:lnTo>
                <a:lnTo>
                  <a:pt x="2077263" y="4251330"/>
                </a:lnTo>
                <a:lnTo>
                  <a:pt x="1760273" y="3937000"/>
                </a:lnTo>
                <a:lnTo>
                  <a:pt x="0" y="3937000"/>
                </a:lnTo>
                <a:lnTo>
                  <a:pt x="0" y="3280833"/>
                </a:lnTo>
                <a:lnTo>
                  <a:pt x="0" y="2296583"/>
                </a:lnTo>
                <a:lnTo>
                  <a:pt x="0" y="2296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111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8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B7F6C47-B260-4BB6-8230-7D14D5CDE026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8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87" r:id="rId3"/>
    <p:sldLayoutId id="2147483688" r:id="rId4"/>
    <p:sldLayoutId id="2147483689" r:id="rId5"/>
    <p:sldLayoutId id="2147483681" r:id="rId6"/>
    <p:sldLayoutId id="2147483690" r:id="rId7"/>
    <p:sldLayoutId id="2147483682" r:id="rId8"/>
    <p:sldLayoutId id="2147483674" r:id="rId9"/>
    <p:sldLayoutId id="2147483675" r:id="rId10"/>
    <p:sldLayoutId id="2147483677" r:id="rId11"/>
    <p:sldLayoutId id="2147483678" r:id="rId12"/>
    <p:sldLayoutId id="2147483679" r:id="rId13"/>
    <p:sldLayoutId id="2147483680" r:id="rId14"/>
    <p:sldLayoutId id="2147483683" r:id="rId15"/>
    <p:sldLayoutId id="2147483684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opescunmarius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20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12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0.png"/><Relationship Id="rId11" Type="http://schemas.openxmlformats.org/officeDocument/2006/relationships/image" Target="../media/image300.png"/><Relationship Id="rId5" Type="http://schemas.openxmlformats.org/officeDocument/2006/relationships/image" Target="../media/image240.png"/><Relationship Id="rId10" Type="http://schemas.openxmlformats.org/officeDocument/2006/relationships/image" Target="../media/image290.png"/><Relationship Id="rId4" Type="http://schemas.openxmlformats.org/officeDocument/2006/relationships/image" Target="../media/image230.png"/><Relationship Id="rId9" Type="http://schemas.openxmlformats.org/officeDocument/2006/relationships/image" Target="../media/image2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BD2A-60FD-4D0C-8344-28D7E6E38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Probabilistic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F24E6-2AE8-4FD8-B92D-FE2CE716A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98249"/>
          </a:xfrm>
        </p:spPr>
        <p:txBody>
          <a:bodyPr/>
          <a:lstStyle/>
          <a:p>
            <a:r>
              <a:rPr lang="en-US" dirty="0"/>
              <a:t>Marius Popescu</a:t>
            </a:r>
          </a:p>
          <a:p>
            <a:r>
              <a:rPr lang="en-US" sz="1800" dirty="0">
                <a:hlinkClick r:id="rId3"/>
              </a:rPr>
              <a:t>popescunmarius@gmail.com</a:t>
            </a:r>
            <a:endParaRPr lang="en-US" sz="1800" dirty="0"/>
          </a:p>
          <a:p>
            <a:r>
              <a:rPr lang="en-US"/>
              <a:t>2022 - 2023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8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33FE-026B-49DF-818D-505C3FC4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FBC5C-CD78-4236-A1DB-C7B2C6C58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565" y="2526223"/>
            <a:ext cx="5941961" cy="33469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B5BDC1-4744-42E1-B59E-16530AB18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6" y="2526223"/>
            <a:ext cx="5941961" cy="33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2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405D-3E57-457D-B182-CD068D11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“classic”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1DEF3-6C3D-460B-858A-CB1EF3D50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155" y="2543606"/>
            <a:ext cx="5889356" cy="3317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1B2ACF-D0E4-4D3E-A7D1-F03712BEB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1" y="2543606"/>
            <a:ext cx="5889356" cy="331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4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6A40-C0B9-4585-A4D5-78E6FB41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17" y="447188"/>
            <a:ext cx="11639227" cy="970450"/>
          </a:xfrm>
        </p:spPr>
        <p:txBody>
          <a:bodyPr/>
          <a:lstStyle/>
          <a:p>
            <a:r>
              <a:rPr lang="en-US" dirty="0" err="1"/>
              <a:t>Overparametrization</a:t>
            </a:r>
            <a:r>
              <a:rPr lang="en-US" dirty="0"/>
              <a:t> May Help Optimization : Folklore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2196-3390-416B-8D46-5750B681F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40285"/>
            <a:ext cx="12192000" cy="317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Adapted from Sanjeev Arora's ICML 2018 tutorial “Toward Theoretical Understanding of Deep Learning” (http://unsupervised.cs.princeton.edu/deeplearningtutorial.html)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5027C3-E161-4EA7-A767-0156D73A3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664" y="2315087"/>
            <a:ext cx="1789321" cy="1570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448B67-14F9-44E7-AD75-17A7B789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930" y="2315087"/>
            <a:ext cx="1789321" cy="15707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D0D936-E8FD-4E67-BD11-7A0C8CD6E4CF}"/>
              </a:ext>
            </a:extLst>
          </p:cNvPr>
          <p:cNvSpPr txBox="1"/>
          <p:nvPr/>
        </p:nvSpPr>
        <p:spPr>
          <a:xfrm>
            <a:off x="968644" y="4289745"/>
            <a:ext cx="4703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Generate labeled data by feeding random input vectors Into depth 2 net with hidden layer of size 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A6EF75-B21C-4944-A728-3B7F4FD5D042}"/>
              </a:ext>
            </a:extLst>
          </p:cNvPr>
          <p:cNvSpPr txBox="1"/>
          <p:nvPr/>
        </p:nvSpPr>
        <p:spPr>
          <a:xfrm>
            <a:off x="6393383" y="4275426"/>
            <a:ext cx="536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Difficult to train a new net using this labeled data with same # of hidden nodes</a:t>
            </a:r>
          </a:p>
        </p:txBody>
      </p:sp>
      <p:sp>
        <p:nvSpPr>
          <p:cNvPr id="12" name="Ribbon: Tilted Up 11">
            <a:extLst>
              <a:ext uri="{FF2B5EF4-FFF2-40B4-BE49-F238E27FC236}">
                <a16:creationId xmlns:a16="http://schemas.microsoft.com/office/drawing/2014/main" id="{D0A56682-8202-4A58-9DA6-AA999CF34ABB}"/>
              </a:ext>
            </a:extLst>
          </p:cNvPr>
          <p:cNvSpPr/>
          <p:nvPr/>
        </p:nvSpPr>
        <p:spPr>
          <a:xfrm>
            <a:off x="5230678" y="5185961"/>
            <a:ext cx="6881246" cy="612648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Much easier to train a new net with bigger hidden layer!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6CEDDDC-E5F1-41CD-8893-D79872B9974D}"/>
              </a:ext>
            </a:extLst>
          </p:cNvPr>
          <p:cNvSpPr/>
          <p:nvPr/>
        </p:nvSpPr>
        <p:spPr>
          <a:xfrm>
            <a:off x="2076772" y="5396975"/>
            <a:ext cx="2487477" cy="1143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Still no theorem</a:t>
            </a:r>
            <a:br>
              <a:rPr lang="en-US" dirty="0"/>
            </a:br>
            <a:r>
              <a:rPr lang="en-US" dirty="0"/>
              <a:t>explaining this…</a:t>
            </a:r>
          </a:p>
        </p:txBody>
      </p:sp>
    </p:spTree>
    <p:extLst>
      <p:ext uri="{BB962C8B-B14F-4D97-AF65-F5344CB8AC3E}">
        <p14:creationId xmlns:p14="http://schemas.microsoft.com/office/powerpoint/2010/main" val="269719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89DD0B-0362-4C13-A12A-35686383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small datasets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8C5760-4952-4972-8A3A-EEE2D2DB1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373" y="2073200"/>
            <a:ext cx="8895131" cy="135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“Two Moons” dataset: toy dataset for a simple binary classification problem that's not linearly separable.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sklearn.datasets.make_moons</a:t>
            </a:r>
            <a:r>
              <a:rPr lang="en-US" sz="1400" dirty="0">
                <a:latin typeface="Consolas" panose="020B0609020204030204" pitchFamily="49" charset="0"/>
              </a:rPr>
              <a:t>(noise=0.2, </a:t>
            </a:r>
            <a:r>
              <a:rPr lang="en-US" sz="1400" dirty="0" err="1">
                <a:latin typeface="Consolas" panose="020B0609020204030204" pitchFamily="49" charset="0"/>
              </a:rPr>
              <a:t>random_state</a:t>
            </a:r>
            <a:r>
              <a:rPr lang="en-US" sz="1400" dirty="0">
                <a:latin typeface="Consolas" panose="020B0609020204030204" pitchFamily="49" charset="0"/>
              </a:rPr>
              <a:t>=0, </a:t>
            </a:r>
            <a:r>
              <a:rPr lang="en-US" sz="1400" dirty="0" err="1">
                <a:latin typeface="Consolas" panose="020B0609020204030204" pitchFamily="49" charset="0"/>
              </a:rPr>
              <a:t>n_samples</a:t>
            </a:r>
            <a:r>
              <a:rPr lang="en-US" sz="1400" dirty="0">
                <a:latin typeface="Consolas" panose="020B0609020204030204" pitchFamily="49" charset="0"/>
              </a:rPr>
              <a:t>=1000)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C68A7A-B4F0-48D4-9F07-4602E169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556" y="3429000"/>
            <a:ext cx="5095669" cy="349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93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E764-B2BB-4FDB-B78D-D36DA7EE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509DE-A5FE-4324-9C58-7AF16306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Extensions:</a:t>
            </a:r>
          </a:p>
          <a:p>
            <a:pPr marL="685800" lvl="1"/>
            <a:r>
              <a:rPr lang="en-US" dirty="0"/>
              <a:t>Uncertainty in predicted value</a:t>
            </a:r>
          </a:p>
          <a:p>
            <a:pPr marL="685800" lvl="1"/>
            <a:r>
              <a:rPr lang="en-US" dirty="0"/>
              <a:t>Priors over architectures</a:t>
            </a:r>
          </a:p>
          <a:p>
            <a:pPr marL="685800" lvl="1"/>
            <a:r>
              <a:rPr lang="en-US" dirty="0"/>
              <a:t>Weight sharing (CNN, Siamese Networks)</a:t>
            </a:r>
          </a:p>
          <a:p>
            <a:pPr marL="685800" lvl="1"/>
            <a:r>
              <a:rPr lang="en-US" dirty="0"/>
              <a:t>for more ideas see chapter 2 from “Bayesian Learning for Neural Networks”</a:t>
            </a:r>
          </a:p>
          <a:p>
            <a:pPr marL="685800"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7595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FC8742-4EFB-41EC-8A3F-91B428F2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</a:t>
            </a:r>
            <a:br>
              <a:rPr lang="en-US" dirty="0"/>
            </a:br>
            <a:r>
              <a:rPr lang="en-US" dirty="0"/>
              <a:t>Hard Deadline: 01/22/2023 23:59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69358-D671-49CE-A860-1BC49AB48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Bayesian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40350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04F04-89EB-4AB4-AA65-CCA5C927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Neural Networks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E717A-488F-4E0A-9810-4F932132B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299" y="1982064"/>
            <a:ext cx="2693979" cy="408637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D8D964-CA6A-4CF0-8E6E-746868F11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63" y="2315600"/>
            <a:ext cx="7400925" cy="3448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9A04FA-76F8-4E7E-8903-7F6FD6301A59}"/>
              </a:ext>
            </a:extLst>
          </p:cNvPr>
          <p:cNvSpPr txBox="1"/>
          <p:nvPr/>
        </p:nvSpPr>
        <p:spPr>
          <a:xfrm>
            <a:off x="588935" y="6226146"/>
            <a:ext cx="1018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http://citeseerx.ist.psu.edu/viewdoc/download?doi=10.1.1.446.9306&amp;rep=rep1&amp;type=pdf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3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6F4C-28EF-4D7A-A416-B6CFF9F4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BAEA1-D6CF-474B-B914-353D55C94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014780"/>
                <a:ext cx="10554574" cy="484322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 Bayesian neural network is a neural network with a prior distribution on its weights </a:t>
                </a:r>
              </a:p>
              <a:p>
                <a:pPr marL="0" indent="0">
                  <a:buNone/>
                </a:pPr>
                <a:r>
                  <a:rPr lang="en-US" dirty="0"/>
                  <a:t>Define the prior on the weights and biases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dirty="0"/>
                  <a:t> to be the standard normal: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Define the likelihood for a data point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Bernoulli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b="1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is the feature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is the output (binary classification),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1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function (deterministic) implemented by the neural network whose weights and biases form the latent variables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dirty="0"/>
                  <a:t>. The output of the neural network must be a value between 0 and 1 (for example the last layer has only one sigmoid neuron).</a:t>
                </a:r>
              </a:p>
              <a:p>
                <a:pPr marL="0" indent="0">
                  <a:buNone/>
                </a:pPr>
                <a:r>
                  <a:rPr lang="en-US" dirty="0"/>
                  <a:t>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b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b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Catego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ica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b="1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b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is the feature vector,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,2,…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output (multiclass classification),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1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function (deterministic) implemented by the neural network whose weights and biases form the latent variables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dirty="0"/>
                  <a:t>. The outputs of the neural network must sum to 1 (for example the last layer is a </a:t>
                </a:r>
                <a:r>
                  <a:rPr lang="en-US" dirty="0" err="1"/>
                  <a:t>softmax</a:t>
                </a:r>
                <a:r>
                  <a:rPr lang="en-US" dirty="0"/>
                  <a:t> layer).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BAEA1-D6CF-474B-B914-353D55C94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014780"/>
                <a:ext cx="10554574" cy="4843220"/>
              </a:xfrm>
              <a:blipFill>
                <a:blip r:embed="rId2"/>
                <a:stretch>
                  <a:fillRect l="-462" t="-630" r="-462" b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82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4211-FCFE-4DD2-A987-EB087FC2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0A7A9B-0EF1-44E0-BB2F-E33C76977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Start with a network architecture</a:t>
                </a:r>
              </a:p>
              <a:p>
                <a:r>
                  <a:rPr lang="en-US" dirty="0"/>
                  <a:t>Training: using the training data (observed) infer the posterior distribution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Testing: using this posterior distribution predict the labels of testing data</a:t>
                </a:r>
              </a:p>
              <a:p>
                <a:r>
                  <a:rPr lang="en-US" dirty="0"/>
                  <a:t>Compare to “classic” neural networks results on the same problem</a:t>
                </a:r>
              </a:p>
              <a:p>
                <a:r>
                  <a:rPr lang="en-US" dirty="0"/>
                  <a:t>Do this for both binary classification and multiclass classification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0A7A9B-0EF1-44E0-BB2F-E33C76977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67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A0D4EE-042B-4D4A-B03A-DD079D95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4FDFC1-C45B-4DFF-94FB-3386DDC4F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146068"/>
            <a:ext cx="6008176" cy="2241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Generate labeled data (100 training, 100 testing) by  feeding random input vectors into this network: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X = </a:t>
            </a:r>
            <a:r>
              <a:rPr lang="es-ES" sz="1400" dirty="0" err="1">
                <a:latin typeface="Consolas" panose="020B0609020204030204" pitchFamily="49" charset="0"/>
              </a:rPr>
              <a:t>np.random.randn</a:t>
            </a:r>
            <a:r>
              <a:rPr lang="es-ES" sz="1400" dirty="0">
                <a:latin typeface="Consolas" panose="020B0609020204030204" pitchFamily="49" charset="0"/>
              </a:rPr>
              <a:t>(100, 2)</a:t>
            </a:r>
          </a:p>
          <a:p>
            <a:pPr marL="0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Y = </a:t>
            </a:r>
            <a:r>
              <a:rPr lang="es-ES" sz="1400" dirty="0" err="1">
                <a:latin typeface="Consolas" panose="020B0609020204030204" pitchFamily="49" charset="0"/>
              </a:rPr>
              <a:t>np.tanh</a:t>
            </a:r>
            <a:r>
              <a:rPr lang="es-ES" sz="1400" dirty="0">
                <a:latin typeface="Consolas" panose="020B0609020204030204" pitchFamily="49" charset="0"/>
              </a:rPr>
              <a:t>(X[:, 0] + X[:, 1])</a:t>
            </a:r>
          </a:p>
          <a:p>
            <a:pPr marL="0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Y = 1. / (1. + </a:t>
            </a:r>
            <a:r>
              <a:rPr lang="es-ES" sz="1400" dirty="0" err="1">
                <a:latin typeface="Consolas" panose="020B0609020204030204" pitchFamily="49" charset="0"/>
              </a:rPr>
              <a:t>np.exp</a:t>
            </a:r>
            <a:r>
              <a:rPr lang="es-ES" sz="1400" dirty="0">
                <a:latin typeface="Consolas" panose="020B0609020204030204" pitchFamily="49" charset="0"/>
              </a:rPr>
              <a:t>(-(Y + Y)))</a:t>
            </a:r>
          </a:p>
          <a:p>
            <a:pPr marL="0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Y = Y &gt; 0.5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5BD3F4-3906-4836-ADFC-396C9C39301D}"/>
              </a:ext>
            </a:extLst>
          </p:cNvPr>
          <p:cNvSpPr/>
          <p:nvPr/>
        </p:nvSpPr>
        <p:spPr>
          <a:xfrm>
            <a:off x="2874934" y="3149800"/>
            <a:ext cx="92990" cy="123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684618-F883-4E6D-B71B-95A776824F12}"/>
              </a:ext>
            </a:extLst>
          </p:cNvPr>
          <p:cNvSpPr/>
          <p:nvPr/>
        </p:nvSpPr>
        <p:spPr>
          <a:xfrm>
            <a:off x="2882683" y="4077875"/>
            <a:ext cx="92990" cy="123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49F3FB-90A6-40C3-9559-92C9580B0002}"/>
              </a:ext>
            </a:extLst>
          </p:cNvPr>
          <p:cNvSpPr/>
          <p:nvPr/>
        </p:nvSpPr>
        <p:spPr>
          <a:xfrm>
            <a:off x="4378270" y="3552986"/>
            <a:ext cx="100739" cy="100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BA5B03-888D-462B-88B4-5B503704FD7F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2967924" y="3211794"/>
            <a:ext cx="1410346" cy="39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0C78893-F0A8-4D56-85A8-2C3C11EB5F4D}"/>
              </a:ext>
            </a:extLst>
          </p:cNvPr>
          <p:cNvSpPr/>
          <p:nvPr/>
        </p:nvSpPr>
        <p:spPr>
          <a:xfrm>
            <a:off x="1813300" y="3149800"/>
            <a:ext cx="123987" cy="89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6DC197-5262-41BA-A738-39A4FA9FA191}"/>
              </a:ext>
            </a:extLst>
          </p:cNvPr>
          <p:cNvSpPr/>
          <p:nvPr/>
        </p:nvSpPr>
        <p:spPr>
          <a:xfrm>
            <a:off x="1828797" y="4085623"/>
            <a:ext cx="92990" cy="123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AF6EA0-9757-40BF-B2B6-10BF4E4A7B1D}"/>
              </a:ext>
            </a:extLst>
          </p:cNvPr>
          <p:cNvCxnSpPr>
            <a:cxnSpLocks/>
            <a:stCxn id="17" idx="6"/>
            <a:endCxn id="6" idx="2"/>
          </p:cNvCxnSpPr>
          <p:nvPr/>
        </p:nvCxnSpPr>
        <p:spPr>
          <a:xfrm>
            <a:off x="1937287" y="3194473"/>
            <a:ext cx="937647" cy="1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899580-7C2F-45CA-8B6E-32A3A799BCB9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945035" y="3256467"/>
            <a:ext cx="937648" cy="883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EE4E62-5F25-4A8F-91A1-7F3B0399A9F8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945035" y="4139869"/>
            <a:ext cx="937648" cy="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1215FD-4F7B-48FD-8025-FD24063F629F}"/>
              </a:ext>
            </a:extLst>
          </p:cNvPr>
          <p:cNvCxnSpPr>
            <a:cxnSpLocks/>
            <a:stCxn id="18" idx="7"/>
            <a:endCxn id="6" idx="3"/>
          </p:cNvCxnSpPr>
          <p:nvPr/>
        </p:nvCxnSpPr>
        <p:spPr>
          <a:xfrm flipV="1">
            <a:off x="1908169" y="3255630"/>
            <a:ext cx="980383" cy="84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DA46F5-0F8D-484C-ACAB-B79116BC5FA3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2975673" y="3638972"/>
            <a:ext cx="1417350" cy="50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0A6B18-D54E-4004-9760-0CAAC2E70441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479009" y="3603356"/>
            <a:ext cx="973454" cy="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B20F9C-89E3-4FC2-AE5A-17ADA9B37815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410346" y="3194473"/>
            <a:ext cx="402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794F73-76CB-4C0B-A4EF-A87BFAEF12D4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1410346" y="4147616"/>
            <a:ext cx="4184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B088CD-E779-4AB6-B070-BE6ED1F4E825}"/>
                  </a:ext>
                </a:extLst>
              </p:cNvPr>
              <p:cNvSpPr txBox="1"/>
              <p:nvPr/>
            </p:nvSpPr>
            <p:spPr>
              <a:xfrm>
                <a:off x="1140279" y="3037576"/>
                <a:ext cx="2516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B088CD-E779-4AB6-B070-BE6ED1F4E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79" y="3037576"/>
                <a:ext cx="251634" cy="307777"/>
              </a:xfrm>
              <a:prstGeom prst="rect">
                <a:avLst/>
              </a:prstGeom>
              <a:blipFill>
                <a:blip r:embed="rId2"/>
                <a:stretch>
                  <a:fillRect r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27462F0-75CD-47BE-84FA-E6D241673B25}"/>
                  </a:ext>
                </a:extLst>
              </p:cNvPr>
              <p:cNvSpPr txBox="1"/>
              <p:nvPr/>
            </p:nvSpPr>
            <p:spPr>
              <a:xfrm>
                <a:off x="1129596" y="3993727"/>
                <a:ext cx="2516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27462F0-75CD-47BE-84FA-E6D24167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96" y="3993727"/>
                <a:ext cx="251634" cy="307777"/>
              </a:xfrm>
              <a:prstGeom prst="rect">
                <a:avLst/>
              </a:prstGeom>
              <a:blipFill>
                <a:blip r:embed="rId3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C91BA41-939C-4C39-9BBC-1F3593C2104C}"/>
                  </a:ext>
                </a:extLst>
              </p:cNvPr>
              <p:cNvSpPr txBox="1"/>
              <p:nvPr/>
            </p:nvSpPr>
            <p:spPr>
              <a:xfrm>
                <a:off x="5365733" y="3429000"/>
                <a:ext cx="2516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C91BA41-939C-4C39-9BBC-1F3593C21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733" y="3429000"/>
                <a:ext cx="251634" cy="307777"/>
              </a:xfrm>
              <a:prstGeom prst="rect">
                <a:avLst/>
              </a:prstGeom>
              <a:blipFill>
                <a:blip r:embed="rId4"/>
                <a:stretch>
                  <a:fillRect r="-2439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C2A241-0928-44DA-BFE3-E693D15FFCA1}"/>
                  </a:ext>
                </a:extLst>
              </p:cNvPr>
              <p:cNvSpPr txBox="1"/>
              <p:nvPr/>
            </p:nvSpPr>
            <p:spPr>
              <a:xfrm rot="857238">
                <a:off x="3287406" y="3057903"/>
                <a:ext cx="8774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C2A241-0928-44DA-BFE3-E693D15FF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57238">
                <a:off x="3287406" y="3057903"/>
                <a:ext cx="87748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FC15AD-271B-4D40-9F72-4253B0617EC3}"/>
                  </a:ext>
                </a:extLst>
              </p:cNvPr>
              <p:cNvSpPr txBox="1"/>
              <p:nvPr/>
            </p:nvSpPr>
            <p:spPr>
              <a:xfrm rot="20372309">
                <a:off x="3303419" y="3882264"/>
                <a:ext cx="8774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FC15AD-271B-4D40-9F72-4253B0617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72309">
                <a:off x="3303419" y="3882264"/>
                <a:ext cx="87748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41BBE63-29CD-4914-9787-941EB1D54420}"/>
                  </a:ext>
                </a:extLst>
              </p:cNvPr>
              <p:cNvSpPr txBox="1"/>
              <p:nvPr/>
            </p:nvSpPr>
            <p:spPr>
              <a:xfrm rot="2674365">
                <a:off x="1856702" y="3243658"/>
                <a:ext cx="8774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41BBE63-29CD-4914-9787-941EB1D54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4365">
                <a:off x="1856702" y="3243658"/>
                <a:ext cx="87748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EC4AD0-0CC5-4810-BD79-A5235E66E658}"/>
                  </a:ext>
                </a:extLst>
              </p:cNvPr>
              <p:cNvSpPr txBox="1"/>
              <p:nvPr/>
            </p:nvSpPr>
            <p:spPr>
              <a:xfrm>
                <a:off x="1975115" y="2864359"/>
                <a:ext cx="8774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EC4AD0-0CC5-4810-BD79-A5235E66E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115" y="2864359"/>
                <a:ext cx="87748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913B16-3221-4075-B4DC-35A9B90C0484}"/>
                  </a:ext>
                </a:extLst>
              </p:cNvPr>
              <p:cNvSpPr txBox="1"/>
              <p:nvPr/>
            </p:nvSpPr>
            <p:spPr>
              <a:xfrm rot="19177506">
                <a:off x="1816236" y="3758939"/>
                <a:ext cx="8774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913B16-3221-4075-B4DC-35A9B90C0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77506">
                <a:off x="1816236" y="3758939"/>
                <a:ext cx="87748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E2A6B3-1C37-4D4C-B199-5B1369016876}"/>
                  </a:ext>
                </a:extLst>
              </p:cNvPr>
              <p:cNvSpPr txBox="1"/>
              <p:nvPr/>
            </p:nvSpPr>
            <p:spPr>
              <a:xfrm>
                <a:off x="2005172" y="4079806"/>
                <a:ext cx="8774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E2A6B3-1C37-4D4C-B199-5B1369016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172" y="4079806"/>
                <a:ext cx="87748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359996-E668-451A-8B94-BE14A261CB63}"/>
                  </a:ext>
                </a:extLst>
              </p:cNvPr>
              <p:cNvSpPr txBox="1"/>
              <p:nvPr/>
            </p:nvSpPr>
            <p:spPr>
              <a:xfrm>
                <a:off x="2749048" y="4154457"/>
                <a:ext cx="8329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359996-E668-451A-8B94-BE14A261C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048" y="4154457"/>
                <a:ext cx="832920" cy="307777"/>
              </a:xfrm>
              <a:prstGeom prst="rect">
                <a:avLst/>
              </a:prstGeom>
              <a:blipFill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9AF4AE-26C5-4914-A794-BBB245532C40}"/>
                  </a:ext>
                </a:extLst>
              </p:cNvPr>
              <p:cNvSpPr txBox="1"/>
              <p:nvPr/>
            </p:nvSpPr>
            <p:spPr>
              <a:xfrm>
                <a:off x="2731216" y="2866290"/>
                <a:ext cx="8329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9AF4AE-26C5-4914-A794-BBB245532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16" y="2866290"/>
                <a:ext cx="832920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DEB083-2263-4E01-87FE-4381F2E43482}"/>
                  </a:ext>
                </a:extLst>
              </p:cNvPr>
              <p:cNvSpPr txBox="1"/>
              <p:nvPr/>
            </p:nvSpPr>
            <p:spPr>
              <a:xfrm>
                <a:off x="4244605" y="3618504"/>
                <a:ext cx="1091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igmoid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DEB083-2263-4E01-87FE-4381F2E43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605" y="3618504"/>
                <a:ext cx="1091003" cy="307777"/>
              </a:xfrm>
              <a:prstGeom prst="rect">
                <a:avLst/>
              </a:prstGeom>
              <a:blipFill>
                <a:blip r:embed="rId1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A6745D3-8361-4A63-9E46-84F2CCFCBCF2}"/>
              </a:ext>
            </a:extLst>
          </p:cNvPr>
          <p:cNvSpPr txBox="1"/>
          <p:nvPr/>
        </p:nvSpPr>
        <p:spPr>
          <a:xfrm>
            <a:off x="207126" y="2126259"/>
            <a:ext cx="553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a simple neural network with fixed weights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56B7B-6E0D-47FF-88CB-64E981B92FFE}"/>
              </a:ext>
            </a:extLst>
          </p:cNvPr>
          <p:cNvSpPr txBox="1"/>
          <p:nvPr/>
        </p:nvSpPr>
        <p:spPr>
          <a:xfrm>
            <a:off x="2090815" y="5191672"/>
            <a:ext cx="73068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“Train” a Bayesian neural network with the same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Analyse</a:t>
            </a:r>
            <a:r>
              <a:rPr lang="en-US" dirty="0"/>
              <a:t> the posterior of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7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D9ECE9-C640-4CFB-9779-78FEB082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BF0A74-0E91-47F9-B521-522760F9F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7" y="2267862"/>
            <a:ext cx="5852172" cy="435255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F6A5DB-4B0B-4B88-9103-B3FAF1325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110" y="2267861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7CFC-978B-4D40-8413-0CD097E8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AE0FA1-945A-4C1A-BFB5-BA79BAE7C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18" y="2236866"/>
            <a:ext cx="5852172" cy="435255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B6415A-4DB6-4DBC-9BB3-32F1D21CC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110" y="2236865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7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2B58-BE97-415A-9D36-BC513FBE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7D441E-A93F-4AED-8E7C-0CCE48119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9" y="2275612"/>
            <a:ext cx="5852172" cy="435255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D45D04-AED1-4D72-9D46-BCE3FEC4C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381" y="2275611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60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Default">
      <a:dk1>
        <a:srgbClr val="000000"/>
      </a:dk1>
      <a:lt1>
        <a:sysClr val="window" lastClr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uasive Speech Outline_SL_v5" id="{5581881B-4813-400F-8DBA-5A98066FCECE}" vid="{804D9012-1EE1-49D9-B1AB-A146B02984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20237B531BC7419D2AB85F93BEE318" ma:contentTypeVersion="2" ma:contentTypeDescription="Create a new document." ma:contentTypeScope="" ma:versionID="9c0710aa7c3920432dc4ca8ba253cdff">
  <xsd:schema xmlns:xsd="http://www.w3.org/2001/XMLSchema" xmlns:xs="http://www.w3.org/2001/XMLSchema" xmlns:p="http://schemas.microsoft.com/office/2006/metadata/properties" xmlns:ns2="fe186ba3-3946-4875-95d9-7970dbc824b8" targetNamespace="http://schemas.microsoft.com/office/2006/metadata/properties" ma:root="true" ma:fieldsID="44944a15f7674aad6c71ef91ea369a66" ns2:_="">
    <xsd:import namespace="fe186ba3-3946-4875-95d9-7970dbc824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186ba3-3946-4875-95d9-7970dbc824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EB7DBF-EDFE-478E-AB19-2A21827E8462}"/>
</file>

<file path=customXml/itemProps2.xml><?xml version="1.0" encoding="utf-8"?>
<ds:datastoreItem xmlns:ds="http://schemas.openxmlformats.org/officeDocument/2006/customXml" ds:itemID="{0DC75368-59C6-47C9-94A5-81D396CCE5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1DE3E1-BE43-4468-8986-14BA0CF36A3F}">
  <ds:schemaRefs>
    <ds:schemaRef ds:uri="http://schemas.microsoft.com/office/2006/documentManagement/types"/>
    <ds:schemaRef ds:uri="http://purl.org/dc/elements/1.1/"/>
    <ds:schemaRef ds:uri="6dc4bcd6-49db-4c07-9060-8acfc67cef9f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fb0879af-3eba-417a-a55a-ffe6dcd6ca7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Microsoft Office PowerPoint</Application>
  <PresentationFormat>Widescreen</PresentationFormat>
  <Paragraphs>70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Consolas</vt:lpstr>
      <vt:lpstr>Wingdings 2</vt:lpstr>
      <vt:lpstr>Quotable</vt:lpstr>
      <vt:lpstr>Probabilistic Programming</vt:lpstr>
      <vt:lpstr>Project 2 Hard Deadline: 01/22/2023 23:59</vt:lpstr>
      <vt:lpstr>Bayesian Neural Networks</vt:lpstr>
      <vt:lpstr>Bayesian Neural Networks</vt:lpstr>
      <vt:lpstr>The Task</vt:lpstr>
      <vt:lpstr>Sanity Check</vt:lpstr>
      <vt:lpstr>Sanity Check</vt:lpstr>
      <vt:lpstr>Sanity Check</vt:lpstr>
      <vt:lpstr>Sanity Check</vt:lpstr>
      <vt:lpstr>Sanity Check</vt:lpstr>
      <vt:lpstr>Comparison to “classic” neural networks</vt:lpstr>
      <vt:lpstr>Overparametrization May Help Optimization : Folklore Experiment</vt:lpstr>
      <vt:lpstr>Other small datasets</vt:lpstr>
      <vt:lpstr>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2018-12-09T11:37:26Z</dcterms:created>
  <dcterms:modified xsi:type="dcterms:W3CDTF">2022-12-15T08:47:34Z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0x0101005920237B531BC7419D2AB85F93BEE318</vt:lpwstr>
  </property>
</Properties>
</file>