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5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ABE05B-4ABC-4A09-A8C9-95A0626C4307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6F7DE16-D776-4323-B57F-CD5FAAE4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Estimation+of+obesity+levels+based+on+eating+habits+and+physical+condition" TargetMode="External"/><Relationship Id="rId2" Type="http://schemas.openxmlformats.org/officeDocument/2006/relationships/hyperlink" Target="https://archive.ics.uci.edu/ml/datasets/wholesale+custom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A7BF-B4D8-45E7-8090-417FDF88A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CLARA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>
                <a:latin typeface="Agency FB" panose="020B0503020202020204" pitchFamily="34" charset="0"/>
              </a:rPr>
              <a:t>(Clustering </a:t>
            </a:r>
            <a:r>
              <a:rPr lang="en-US" dirty="0">
                <a:latin typeface="Agency FB" panose="020B0503020202020204" pitchFamily="34" charset="0"/>
              </a:rPr>
              <a:t>Large Applications)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22AF-7E4E-468B-944F-2AB01A83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127" y="4724400"/>
            <a:ext cx="4954573" cy="183911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Author: </a:t>
            </a:r>
            <a:r>
              <a:rPr lang="en-US" sz="2800" dirty="0" err="1">
                <a:solidFill>
                  <a:schemeClr val="tx1"/>
                </a:solidFill>
              </a:rPr>
              <a:t>Buzatu</a:t>
            </a:r>
            <a:r>
              <a:rPr lang="en-US" sz="2800" dirty="0">
                <a:solidFill>
                  <a:schemeClr val="tx1"/>
                </a:solidFill>
              </a:rPr>
              <a:t> Rares Tudor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30140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3A6C-C63E-49C2-A71F-3FB57E27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7792-79D3-490F-9762-15D2850D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 Wholesale customers data (400 entries, 6 features)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6D01E"/>
                </a:solidFill>
              </a:rPr>
              <a:t>	</a:t>
            </a:r>
            <a:r>
              <a:rPr lang="en-US" dirty="0">
                <a:solidFill>
                  <a:srgbClr val="06D01E"/>
                </a:solidFill>
                <a:hlinkClick r:id="rId2"/>
              </a:rPr>
              <a:t>https://archive.ics.uci.edu/ml/datasets/wholesale+customers</a:t>
            </a:r>
            <a:r>
              <a:rPr lang="en-US" dirty="0">
                <a:solidFill>
                  <a:srgbClr val="06D01E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Obesity analysis (2100 entries, 5 features)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https://archive.ics.uci.edu/ml/datasets/Estimation+of+obesity+levels+based+on+eating+habits+and+physical+condition+ 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Bitdefender client purchases Analysis (10.000 entries, 20 features)</a:t>
            </a:r>
          </a:p>
          <a:p>
            <a:pPr marL="2286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8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B50E-25E5-4278-9265-3CA011C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39" y="2844634"/>
            <a:ext cx="3143322" cy="116873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510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D89E-B91C-4AFF-81EC-03109DB2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gency FB" panose="020B0503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6D20-92B9-41C5-808B-DF2A9B36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What is </a:t>
            </a:r>
            <a:r>
              <a:rPr lang="en-US" dirty="0">
                <a:solidFill>
                  <a:srgbClr val="06D01E"/>
                </a:solidFill>
              </a:rPr>
              <a:t>CLARA</a:t>
            </a:r>
            <a:r>
              <a:rPr lang="en-US" dirty="0"/>
              <a:t>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PAM</a:t>
            </a:r>
            <a:r>
              <a:rPr lang="en-US" dirty="0"/>
              <a:t> (Partitioning around medoids)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Algorithm</a:t>
            </a:r>
            <a:r>
              <a:rPr lang="en-US" dirty="0"/>
              <a:t> Description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Applications</a:t>
            </a:r>
            <a:r>
              <a:rPr lang="en-US" dirty="0"/>
              <a:t> of CLARA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A185A-40AD-462C-895D-E6BB073D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1" y="1783261"/>
            <a:ext cx="6573713" cy="34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9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7824-CC9F-46AC-8693-DE39C433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What is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clara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FB2E-E2EF-4C03-870B-D6835C5F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Clustering</a:t>
            </a:r>
            <a:r>
              <a:rPr lang="en-US" dirty="0"/>
              <a:t> Algorithm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Kaufman and </a:t>
            </a:r>
            <a:r>
              <a:rPr lang="en-US" dirty="0" err="1"/>
              <a:t>Rousseeuw</a:t>
            </a:r>
            <a:r>
              <a:rPr lang="en-US" dirty="0"/>
              <a:t> (1990) : tackling </a:t>
            </a:r>
            <a:r>
              <a:rPr lang="en-US" dirty="0">
                <a:solidFill>
                  <a:srgbClr val="06D01E"/>
                </a:solidFill>
              </a:rPr>
              <a:t>large</a:t>
            </a:r>
            <a:r>
              <a:rPr lang="en-US" dirty="0"/>
              <a:t> applications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Used on </a:t>
            </a:r>
            <a:r>
              <a:rPr lang="en-US" dirty="0">
                <a:solidFill>
                  <a:srgbClr val="06D01E"/>
                </a:solidFill>
              </a:rPr>
              <a:t>big</a:t>
            </a:r>
            <a:r>
              <a:rPr lang="en-US" dirty="0"/>
              <a:t> Applications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Uses </a:t>
            </a:r>
            <a:r>
              <a:rPr lang="en-US" dirty="0">
                <a:solidFill>
                  <a:srgbClr val="06D01E"/>
                </a:solidFill>
              </a:rPr>
              <a:t>k-medoids / pam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3A38-1502-4E67-9D9A-D58426D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2047-6506-49B6-A08C-1D47F492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Grouping</a:t>
            </a:r>
            <a:r>
              <a:rPr lang="en-US" dirty="0"/>
              <a:t> a set of objects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Similar</a:t>
            </a:r>
            <a:r>
              <a:rPr lang="en-US" dirty="0"/>
              <a:t> objects =&gt; together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Big applications</a:t>
            </a:r>
            <a:r>
              <a:rPr lang="en-US" dirty="0"/>
              <a:t>: &gt;5000 entries (&gt; 5 features)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Common technique :  statistical data </a:t>
            </a:r>
            <a:r>
              <a:rPr lang="en-US" dirty="0">
                <a:solidFill>
                  <a:srgbClr val="06D01E"/>
                </a:solidFill>
              </a:rPr>
              <a:t>analysis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Fields: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pattern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image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information retrieval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bioinformatics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data 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computer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machine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92F65-7D84-4ABA-915A-9485C66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26" y="2011680"/>
            <a:ext cx="53721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3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7950-E149-4BF4-918A-D237BBE8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K-medoids / pam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(Partitioning around medoids)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2D3D-981E-4AF8-B122-B28F5104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976569"/>
            <a:ext cx="10364452" cy="46728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Clustering algorithm – similar to </a:t>
            </a:r>
            <a:r>
              <a:rPr lang="en-US" dirty="0">
                <a:solidFill>
                  <a:srgbClr val="06D01E"/>
                </a:solidFill>
              </a:rPr>
              <a:t>k-means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Group </a:t>
            </a:r>
            <a:r>
              <a:rPr lang="en-US" dirty="0">
                <a:solidFill>
                  <a:srgbClr val="06D01E"/>
                </a:solidFill>
              </a:rPr>
              <a:t>similar</a:t>
            </a:r>
            <a:r>
              <a:rPr lang="en-US" dirty="0"/>
              <a:t> objects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Uses </a:t>
            </a:r>
            <a:r>
              <a:rPr lang="en-US" dirty="0">
                <a:solidFill>
                  <a:srgbClr val="06D01E"/>
                </a:solidFill>
              </a:rPr>
              <a:t>median</a:t>
            </a:r>
            <a:r>
              <a:rPr lang="en-US" dirty="0"/>
              <a:t>, not mean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Algorithm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Select k random data points as initial medoids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Associate each point to the closest medoid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Compute distance cost medoids – points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Try another points as medoids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Compare costs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Keep combination of lowest cost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Repeat for all combinations of medoids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Complexity</a:t>
            </a:r>
            <a:r>
              <a:rPr lang="en-US" dirty="0"/>
              <a:t>: O(k(n-k)^2) /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7485E-F947-4E0A-B17E-31A81C9A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02" y="2684235"/>
            <a:ext cx="6353175" cy="3257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95C12-5912-4D26-A80C-3469891502DF}"/>
              </a:ext>
            </a:extLst>
          </p:cNvPr>
          <p:cNvSpPr txBox="1"/>
          <p:nvPr/>
        </p:nvSpPr>
        <p:spPr>
          <a:xfrm>
            <a:off x="8602925" y="2267362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data</a:t>
            </a:r>
          </a:p>
        </p:txBody>
      </p:sp>
    </p:spTree>
    <p:extLst>
      <p:ext uri="{BB962C8B-B14F-4D97-AF65-F5344CB8AC3E}">
        <p14:creationId xmlns:p14="http://schemas.microsoft.com/office/powerpoint/2010/main" val="42883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71AA-67AC-43D5-AE93-4D9ECBA6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K-medoids / pam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(Partitioning around medoids)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1924-CEDA-4432-A188-68B548CF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Advantage</a:t>
            </a:r>
            <a:r>
              <a:rPr lang="en-US" dirty="0"/>
              <a:t>: protection against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0F6D-1CB7-42BF-AE62-492BF298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3429000"/>
            <a:ext cx="4110038" cy="2766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FACA0-8B1F-4D8E-93C4-9FBAC379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262" y="3429000"/>
            <a:ext cx="4183323" cy="2766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D0E25-9710-4D40-AF8C-00994E0AE3C9}"/>
              </a:ext>
            </a:extLst>
          </p:cNvPr>
          <p:cNvSpPr txBox="1"/>
          <p:nvPr/>
        </p:nvSpPr>
        <p:spPr>
          <a:xfrm>
            <a:off x="2636043" y="309193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- 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87D8D-92FA-4F7C-8362-93EE99F68AF3}"/>
              </a:ext>
            </a:extLst>
          </p:cNvPr>
          <p:cNvSpPr txBox="1"/>
          <p:nvPr/>
        </p:nvSpPr>
        <p:spPr>
          <a:xfrm>
            <a:off x="8628506" y="309193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 medoids</a:t>
            </a:r>
          </a:p>
        </p:txBody>
      </p:sp>
    </p:spTree>
    <p:extLst>
      <p:ext uri="{BB962C8B-B14F-4D97-AF65-F5344CB8AC3E}">
        <p14:creationId xmlns:p14="http://schemas.microsoft.com/office/powerpoint/2010/main" val="3752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2E3-9A83-4467-B35E-810A07C9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CLARA: 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5208-7FDC-4EC7-B516-4E4CFCA0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611955" cy="420624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Pseudocode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dirty="0">
                <a:solidFill>
                  <a:srgbClr val="06D01E"/>
                </a:solidFill>
              </a:rPr>
              <a:t>subsets</a:t>
            </a:r>
            <a:r>
              <a:rPr lang="en-US" dirty="0"/>
              <a:t> randomly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Compute </a:t>
            </a:r>
            <a:r>
              <a:rPr lang="en-US" dirty="0">
                <a:solidFill>
                  <a:srgbClr val="06D01E"/>
                </a:solidFill>
              </a:rPr>
              <a:t>PAM</a:t>
            </a:r>
            <a:r>
              <a:rPr lang="en-US" dirty="0"/>
              <a:t> for each subset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Compute </a:t>
            </a:r>
            <a:r>
              <a:rPr lang="en-US" dirty="0">
                <a:solidFill>
                  <a:srgbClr val="06D01E"/>
                </a:solidFill>
              </a:rPr>
              <a:t>dissimilarities</a:t>
            </a:r>
            <a:r>
              <a:rPr lang="en-US" dirty="0"/>
              <a:t> of all </a:t>
            </a:r>
            <a:r>
              <a:rPr lang="en-US" dirty="0" err="1"/>
              <a:t>obs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Retain subset with </a:t>
            </a:r>
            <a:r>
              <a:rPr lang="en-US" dirty="0">
                <a:solidFill>
                  <a:srgbClr val="06D01E"/>
                </a:solidFill>
              </a:rPr>
              <a:t>min</a:t>
            </a:r>
            <a:r>
              <a:rPr lang="en-US" dirty="0"/>
              <a:t> dissimilarities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D01E"/>
                </a:solidFill>
              </a:rPr>
              <a:t>Complexity</a:t>
            </a:r>
            <a:r>
              <a:rPr lang="en-US" dirty="0"/>
              <a:t>: O(k(M-k)^2) /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3AE07-F5E3-4A3A-98A3-85DBAAA920B0}"/>
                  </a:ext>
                </a:extLst>
              </p:cNvPr>
              <p:cNvSpPr txBox="1"/>
              <p:nvPr/>
            </p:nvSpPr>
            <p:spPr>
              <a:xfrm>
                <a:off x="5814874" y="3606553"/>
                <a:ext cx="5291090" cy="63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𝑑𝑖𝑠𝑠𝑖𝑚𝑖𝑙𝑎𝑟𝑖𝑡𝑦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3AE07-F5E3-4A3A-98A3-85DBAAA9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4" y="3606553"/>
                <a:ext cx="5291090" cy="635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EE90CD-7FBD-4593-BB3B-8B7CB1DF4BEB}"/>
              </a:ext>
            </a:extLst>
          </p:cNvPr>
          <p:cNvCxnSpPr/>
          <p:nvPr/>
        </p:nvCxnSpPr>
        <p:spPr>
          <a:xfrm>
            <a:off x="5299969" y="3959441"/>
            <a:ext cx="630314" cy="0"/>
          </a:xfrm>
          <a:prstGeom prst="straightConnector1">
            <a:avLst/>
          </a:prstGeom>
          <a:ln>
            <a:solidFill>
              <a:srgbClr val="06D0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7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A82A-FAAD-4950-8453-225BF4D8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 of </a:t>
            </a:r>
            <a:r>
              <a:rPr lang="en-US" dirty="0" err="1">
                <a:solidFill>
                  <a:schemeClr val="bg1"/>
                </a:solidFill>
              </a:rPr>
              <a:t>clara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7E8D-4FF4-45C8-9FF2-3C22731A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Multivariate surveys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Recognizing communities: social media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Image segmentation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Anomaly detection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Crime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Identifying fake news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35A2F6C-21CA-4B61-AD5D-8541880531D0}"/>
              </a:ext>
            </a:extLst>
          </p:cNvPr>
          <p:cNvSpPr/>
          <p:nvPr/>
        </p:nvSpPr>
        <p:spPr>
          <a:xfrm>
            <a:off x="6686550" y="2139518"/>
            <a:ext cx="762000" cy="3906175"/>
          </a:xfrm>
          <a:prstGeom prst="rightBrace">
            <a:avLst/>
          </a:prstGeom>
          <a:ln>
            <a:solidFill>
              <a:srgbClr val="06D0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C9F81-98AF-4F40-8AFF-AD3B68F59CC0}"/>
              </a:ext>
            </a:extLst>
          </p:cNvPr>
          <p:cNvSpPr txBox="1"/>
          <p:nvPr/>
        </p:nvSpPr>
        <p:spPr>
          <a:xfrm>
            <a:off x="7614359" y="3907939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78756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90D3-AE99-421A-B262-A11595C0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Improvements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(Clara vs 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180B-0136-4EFA-A28D-CCF25541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Reduced </a:t>
            </a:r>
            <a:r>
              <a:rPr lang="en-US" dirty="0">
                <a:solidFill>
                  <a:srgbClr val="06D01E"/>
                </a:solidFill>
              </a:rPr>
              <a:t>complexity</a:t>
            </a:r>
            <a:r>
              <a:rPr lang="en-US" dirty="0"/>
              <a:t> from O(k(n-k)^2) to O(k(M-k)^2)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Improved </a:t>
            </a:r>
            <a:r>
              <a:rPr lang="en-US" dirty="0">
                <a:solidFill>
                  <a:srgbClr val="06D01E"/>
                </a:solidFill>
              </a:rPr>
              <a:t>immunity</a:t>
            </a:r>
            <a:r>
              <a:rPr lang="en-US" dirty="0"/>
              <a:t> to outliers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PAM =&gt; CLARA =&gt; CLARANS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CLARANS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426</TotalTime>
  <Words>389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Cambria Math</vt:lpstr>
      <vt:lpstr>Corbel</vt:lpstr>
      <vt:lpstr>Wingdings</vt:lpstr>
      <vt:lpstr>Banded</vt:lpstr>
      <vt:lpstr>CLARA (Clustering Large Applications)</vt:lpstr>
      <vt:lpstr>Topics</vt:lpstr>
      <vt:lpstr>What is clara?</vt:lpstr>
      <vt:lpstr>clustering</vt:lpstr>
      <vt:lpstr>K-medoids / pam  (Partitioning around medoids)</vt:lpstr>
      <vt:lpstr>K-medoids / pam  (Partitioning around medoids)</vt:lpstr>
      <vt:lpstr>CLARA: Algorithm description</vt:lpstr>
      <vt:lpstr>Applications of clara</vt:lpstr>
      <vt:lpstr>Improvements (Clara vs k-means)</vt:lpstr>
      <vt:lpstr>Datasets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CLARA (Clstering Large Applications)</dc:title>
  <dc:creator>Rareș-Tudor BUZATU (87274)</dc:creator>
  <cp:lastModifiedBy>Rareș-Tudor BUZATU (87274)</cp:lastModifiedBy>
  <cp:revision>21</cp:revision>
  <dcterms:created xsi:type="dcterms:W3CDTF">2020-10-21T11:23:08Z</dcterms:created>
  <dcterms:modified xsi:type="dcterms:W3CDTF">2020-11-11T11:57:03Z</dcterms:modified>
</cp:coreProperties>
</file>