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4"/>
  </p:sldMasterIdLst>
  <p:notesMasterIdLst>
    <p:notesMasterId r:id="rId19"/>
  </p:notesMasterIdLst>
  <p:sldIdLst>
    <p:sldId id="268" r:id="rId5"/>
    <p:sldId id="269" r:id="rId6"/>
    <p:sldId id="271" r:id="rId7"/>
    <p:sldId id="272" r:id="rId8"/>
    <p:sldId id="273" r:id="rId9"/>
    <p:sldId id="274" r:id="rId10"/>
    <p:sldId id="275" r:id="rId11"/>
    <p:sldId id="276" r:id="rId12"/>
    <p:sldId id="277" r:id="rId13"/>
    <p:sldId id="278" r:id="rId14"/>
    <p:sldId id="279" r:id="rId15"/>
    <p:sldId id="283" r:id="rId16"/>
    <p:sldId id="281" r:id="rId17"/>
    <p:sldId id="270"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9" orient="horz" pos="169">
          <p15:clr>
            <a:srgbClr val="A4A3A4"/>
          </p15:clr>
        </p15:guide>
        <p15:guide id="10" pos="2880">
          <p15:clr>
            <a:srgbClr val="A4A3A4"/>
          </p15:clr>
        </p15:guide>
        <p15:guide id="11" orient="horz" pos="636" userDrawn="1">
          <p15:clr>
            <a:srgbClr val="A4A3A4"/>
          </p15:clr>
        </p15:guide>
        <p15:guide id="12" orient="horz" pos="744" userDrawn="1">
          <p15:clr>
            <a:srgbClr val="A4A3A4"/>
          </p15:clr>
        </p15:guide>
        <p15:guide id="13" orient="horz" pos="1621" userDrawn="1">
          <p15:clr>
            <a:srgbClr val="A4A3A4"/>
          </p15:clr>
        </p15:guide>
        <p15:guide id="14" orient="horz" pos="2867" userDrawn="1">
          <p15:clr>
            <a:srgbClr val="A4A3A4"/>
          </p15:clr>
        </p15:guide>
        <p15:guide id="15" pos="198" userDrawn="1">
          <p15:clr>
            <a:srgbClr val="A4A3A4"/>
          </p15:clr>
        </p15:guide>
        <p15:guide id="16" pos="556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D200"/>
    <a:srgbClr val="FFFFFF"/>
    <a:srgbClr val="A885D8"/>
    <a:srgbClr val="FF7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9130" autoAdjust="0"/>
  </p:normalViewPr>
  <p:slideViewPr>
    <p:cSldViewPr showGuides="1">
      <p:cViewPr varScale="1">
        <p:scale>
          <a:sx n="121" d="100"/>
          <a:sy n="121" d="100"/>
        </p:scale>
        <p:origin x="374" y="120"/>
      </p:cViewPr>
      <p:guideLst>
        <p:guide orient="horz" pos="169"/>
        <p:guide pos="2880"/>
        <p:guide orient="horz" pos="636"/>
        <p:guide orient="horz" pos="744"/>
        <p:guide orient="horz" pos="1621"/>
        <p:guide orient="horz" pos="2867"/>
        <p:guide pos="198"/>
        <p:guide pos="5562"/>
      </p:guideLst>
    </p:cSldViewPr>
  </p:slideViewPr>
  <p:outlineViewPr>
    <p:cViewPr>
      <p:scale>
        <a:sx n="33" d="100"/>
        <a:sy n="33" d="100"/>
      </p:scale>
      <p:origin x="0" y="14958"/>
    </p:cViewPr>
  </p:outlineViewPr>
  <p:notesTextViewPr>
    <p:cViewPr>
      <p:scale>
        <a:sx n="1" d="1"/>
        <a:sy n="1" d="1"/>
      </p:scale>
      <p:origin x="0" y="0"/>
    </p:cViewPr>
  </p:notesTextViewPr>
  <p:notesViewPr>
    <p:cSldViewPr showGuides="1">
      <p:cViewPr varScale="1">
        <p:scale>
          <a:sx n="83" d="100"/>
          <a:sy n="83" d="100"/>
        </p:scale>
        <p:origin x="385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Helvetica 55 Roman" panose="020B0604020202020204" pitchFamily="34" charset="0"/>
              </a:defRPr>
            </a:lvl1pPr>
          </a:lstStyle>
          <a:p>
            <a:endParaRPr lang="en-GB" dirty="0"/>
          </a:p>
        </p:txBody>
      </p:sp>
      <p:sp>
        <p:nvSpPr>
          <p:cNvPr id="9"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Helvetica 55 Roman" panose="020B0604020202020204" pitchFamily="34" charset="0"/>
              </a:defRPr>
            </a:lvl1pPr>
          </a:lstStyle>
          <a:p>
            <a:fld id="{14F63557-65CD-470F-8999-4C3C411BE899}" type="datetimeFigureOut">
              <a:rPr lang="en-GB" smtClean="0"/>
              <a:pPr/>
              <a:t>15/03/2023</a:t>
            </a:fld>
            <a:endParaRPr lang="en-GB"/>
          </a:p>
        </p:txBody>
      </p:sp>
      <p:sp>
        <p:nvSpPr>
          <p:cNvPr id="10" name="Notes Placeholder 4"/>
          <p:cNvSpPr>
            <a:spLocks noGrp="1"/>
          </p:cNvSpPr>
          <p:nvPr>
            <p:ph type="body" sz="quarter" idx="3"/>
          </p:nvPr>
        </p:nvSpPr>
        <p:spPr>
          <a:xfrm>
            <a:off x="381000" y="4343400"/>
            <a:ext cx="6096000" cy="4114800"/>
          </a:xfrm>
          <a:prstGeom prst="rect">
            <a:avLst/>
          </a:prstGeom>
        </p:spPr>
        <p:txBody>
          <a:bodyPr vert="horz" lIns="91440" tIns="45720" rIns="180000" bIns="45720" rtlCol="0"/>
          <a:lstStyle/>
          <a:p>
            <a:pPr marL="92075"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Helvetica 75 Bold" panose="020B0804020202020204" pitchFamily="34" charset="0"/>
                <a:ea typeface="+mn-ea"/>
                <a:cs typeface="+mn-cs"/>
              </a:rPr>
              <a:t>Click to edit Master text styles</a:t>
            </a:r>
          </a:p>
          <a:p>
            <a:pPr marL="230188" marR="0" lvl="1" indent="-138113"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000" b="0" i="0" u="none" strike="noStrike" kern="1200" cap="none" spc="0" normalizeH="0" baseline="0" noProof="0" dirty="0">
                <a:ln>
                  <a:noFill/>
                </a:ln>
                <a:solidFill>
                  <a:prstClr val="black"/>
                </a:solidFill>
                <a:effectLst/>
                <a:uLnTx/>
                <a:uFillTx/>
                <a:latin typeface="Helvetica 75 Bold" panose="020B0804020202020204" pitchFamily="34" charset="0"/>
                <a:ea typeface="+mn-ea"/>
                <a:cs typeface="+mn-cs"/>
              </a:rPr>
              <a:t>Second level</a:t>
            </a:r>
          </a:p>
          <a:p>
            <a:pPr marL="360363" marR="0" lvl="2" indent="-147638"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Helvetica 55 Roman" panose="020B0604020202020204" pitchFamily="34" charset="0"/>
                <a:ea typeface="+mn-ea"/>
                <a:cs typeface="+mn-cs"/>
              </a:rPr>
              <a:t>Third level</a:t>
            </a:r>
          </a:p>
          <a:p>
            <a:pPr marL="522288" marR="0" lvl="3" indent="-138113"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Helvetica 55 Roman" panose="020B0604020202020204" pitchFamily="34" charset="0"/>
                <a:ea typeface="+mn-ea"/>
                <a:cs typeface="+mn-cs"/>
              </a:rPr>
              <a:t>Fourth level</a:t>
            </a:r>
          </a:p>
          <a:p>
            <a:pPr marL="668338" marR="0" lvl="4" indent="-146050"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Helvetica 55 Roman" panose="020B0604020202020204" pitchFamily="34" charset="0"/>
                <a:ea typeface="+mn-ea"/>
                <a:cs typeface="+mn-cs"/>
              </a:rPr>
              <a:t>Fifth level</a:t>
            </a:r>
            <a:endParaRPr kumimoji="0" lang="en-GB" sz="1000" b="0" i="0" u="none" strike="noStrike" kern="1200" cap="none" spc="0" normalizeH="0" baseline="0" noProof="0" dirty="0">
              <a:ln>
                <a:noFill/>
              </a:ln>
              <a:solidFill>
                <a:prstClr val="black"/>
              </a:solidFill>
              <a:effectLst/>
              <a:uLnTx/>
              <a:uFillTx/>
              <a:latin typeface="Helvetica 55 Roman" panose="020B0604020202020204" pitchFamily="34" charset="0"/>
              <a:ea typeface="+mn-ea"/>
              <a:cs typeface="+mn-cs"/>
            </a:endParaRPr>
          </a:p>
        </p:txBody>
      </p:sp>
      <p:sp>
        <p:nvSpPr>
          <p:cNvPr id="11"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Helvetica 55 Roman" panose="020B0604020202020204" pitchFamily="34" charset="0"/>
              </a:defRPr>
            </a:lvl1pPr>
          </a:lstStyle>
          <a:p>
            <a:endParaRPr lang="en-GB"/>
          </a:p>
        </p:txBody>
      </p:sp>
      <p:sp>
        <p:nvSpPr>
          <p:cNvPr id="12"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Helvetica 55 Roman" panose="020B0604020202020204" pitchFamily="34" charset="0"/>
              </a:defRPr>
            </a:lvl1pPr>
          </a:lstStyle>
          <a:p>
            <a:fld id="{885932DF-9606-4758-A2B5-AF1153FB1ABB}" type="slidenum">
              <a:rPr lang="en-GB" smtClean="0"/>
              <a:pPr/>
              <a:t>‹#›</a:t>
            </a:fld>
            <a:endParaRPr lang="en-GB"/>
          </a:p>
        </p:txBody>
      </p:sp>
    </p:spTree>
    <p:extLst>
      <p:ext uri="{BB962C8B-B14F-4D97-AF65-F5344CB8AC3E}">
        <p14:creationId xmlns:p14="http://schemas.microsoft.com/office/powerpoint/2010/main" val="1938228746"/>
      </p:ext>
    </p:extLst>
  </p:cSld>
  <p:clrMap bg1="lt1" tx1="dk1" bg2="lt2" tx2="dk2" accent1="accent1" accent2="accent2" accent3="accent3" accent4="accent4" accent5="accent5" accent6="accent6" hlink="hlink" folHlink="folHlink"/>
  <p:notesStyle>
    <a:lvl1pPr marL="92075" marR="0" indent="0" algn="l" defTabSz="914400" rtl="0" eaLnBrk="1" fontAlgn="auto" latinLnBrk="0" hangingPunct="1">
      <a:lnSpc>
        <a:spcPct val="100000"/>
      </a:lnSpc>
      <a:spcBef>
        <a:spcPts val="0"/>
      </a:spcBef>
      <a:spcAft>
        <a:spcPts val="0"/>
      </a:spcAft>
      <a:buClrTx/>
      <a:buSzTx/>
      <a:buFontTx/>
      <a:buNone/>
      <a:tabLst/>
      <a:defRPr sz="1000" kern="1200">
        <a:solidFill>
          <a:schemeClr val="tx1"/>
        </a:solidFill>
        <a:latin typeface="Helvetica 75 Bold" panose="020B0804020202020204" pitchFamily="34" charset="0"/>
        <a:ea typeface="+mn-ea"/>
        <a:cs typeface="+mn-cs"/>
      </a:defRPr>
    </a:lvl1pPr>
    <a:lvl2pPr marL="230188" marR="0" indent="-138113"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sz="1000" kern="1200">
        <a:solidFill>
          <a:schemeClr val="tx1"/>
        </a:solidFill>
        <a:latin typeface="Helvetica 75 Bold" panose="020B0804020202020204" pitchFamily="34" charset="0"/>
        <a:ea typeface="+mn-ea"/>
        <a:cs typeface="+mn-cs"/>
      </a:defRPr>
    </a:lvl2pPr>
    <a:lvl3pPr marL="360363" marR="0" indent="-147638"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sz="1000" kern="1200">
        <a:solidFill>
          <a:schemeClr val="tx1"/>
        </a:solidFill>
        <a:latin typeface="Helvetica 75 Bold" panose="020B0804020202020204" pitchFamily="34" charset="0"/>
        <a:ea typeface="+mn-ea"/>
        <a:cs typeface="+mn-cs"/>
      </a:defRPr>
    </a:lvl3pPr>
    <a:lvl4pPr marL="522288" marR="0" indent="-138113"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sz="1000" kern="1200">
        <a:solidFill>
          <a:schemeClr val="tx1"/>
        </a:solidFill>
        <a:latin typeface="Helvetica 75 Bold" panose="020B0804020202020204" pitchFamily="34" charset="0"/>
        <a:ea typeface="+mn-ea"/>
        <a:cs typeface="+mn-cs"/>
      </a:defRPr>
    </a:lvl4pPr>
    <a:lvl5pPr marL="668338" marR="0" indent="-146050"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sz="1000" kern="1200">
        <a:solidFill>
          <a:schemeClr val="tx1"/>
        </a:solidFill>
        <a:latin typeface="Helvetica 75 Bold" panose="020B08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326" y="1181101"/>
            <a:ext cx="8515350" cy="3370262"/>
          </a:xfrm>
        </p:spPr>
        <p:txBody>
          <a:bodyPr/>
          <a:lstStyle>
            <a:lvl1pPr>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2" name="Title 1"/>
          <p:cNvSpPr>
            <a:spLocks noGrp="1"/>
          </p:cNvSpPr>
          <p:nvPr>
            <p:ph type="title" hasCustomPrompt="1"/>
          </p:nvPr>
        </p:nvSpPr>
        <p:spPr/>
        <p:txBody>
          <a:bodyPr/>
          <a:lstStyle>
            <a:lvl1pPr>
              <a:defRPr/>
            </a:lvl1pPr>
          </a:lstStyle>
          <a:p>
            <a:r>
              <a:rPr lang="en-US" dirty="0"/>
              <a:t>Click to edit title</a:t>
            </a:r>
            <a:endParaRPr lang="en-GB" dirty="0"/>
          </a:p>
        </p:txBody>
      </p:sp>
      <p:sp>
        <p:nvSpPr>
          <p:cNvPr id="4" name="TextBox 3"/>
          <p:cNvSpPr txBox="1"/>
          <p:nvPr userDrawn="1"/>
        </p:nvSpPr>
        <p:spPr>
          <a:xfrm>
            <a:off x="619545" y="4749146"/>
            <a:ext cx="900888" cy="123111"/>
          </a:xfrm>
          <a:prstGeom prst="rect">
            <a:avLst/>
          </a:prstGeom>
          <a:noFill/>
        </p:spPr>
        <p:txBody>
          <a:bodyPr wrap="none" lIns="0" tIns="0" rIns="0" bIns="0" rtlCol="0">
            <a:spAutoFit/>
          </a:bodyPr>
          <a:lstStyle/>
          <a:p>
            <a:r>
              <a:rPr kumimoji="0" lang="en-GB" sz="800" b="0" i="0" u="none" strike="noStrike" kern="1200" cap="none" spc="0" normalizeH="0" baseline="0" dirty="0">
                <a:ln>
                  <a:noFill/>
                </a:ln>
                <a:solidFill>
                  <a:schemeClr val="bg2"/>
                </a:solidFill>
                <a:effectLst/>
                <a:uLnTx/>
                <a:uFillTx/>
                <a:latin typeface="Helvetica 75 Bold" panose="020B0804020202020204" pitchFamily="34" charset="0"/>
                <a:ea typeface="+mn-ea"/>
                <a:cs typeface="+mn-cs"/>
              </a:rPr>
              <a:t>Orange Restricted</a:t>
            </a:r>
          </a:p>
        </p:txBody>
      </p:sp>
    </p:spTree>
    <p:extLst>
      <p:ext uri="{BB962C8B-B14F-4D97-AF65-F5344CB8AC3E}">
        <p14:creationId xmlns:p14="http://schemas.microsoft.com/office/powerpoint/2010/main" val="203530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3535" y="267618"/>
            <a:ext cx="4829289" cy="2304131"/>
          </a:xfrm>
        </p:spPr>
        <p:txBody>
          <a:bodyPr>
            <a:noAutofit/>
          </a:bodyPr>
          <a:lstStyle>
            <a:lvl1pPr algn="l">
              <a:lnSpc>
                <a:spcPct val="85000"/>
              </a:lnSpc>
              <a:defRPr sz="5500" baseline="0">
                <a:solidFill>
                  <a:schemeClr val="tx1"/>
                </a:solidFill>
              </a:defRPr>
            </a:lvl1pPr>
          </a:lstStyle>
          <a:p>
            <a:r>
              <a:rPr lang="en-US" dirty="0"/>
              <a:t>Click to edit title</a:t>
            </a:r>
            <a:endParaRPr lang="en-GB" dirty="0"/>
          </a:p>
        </p:txBody>
      </p:sp>
      <p:sp>
        <p:nvSpPr>
          <p:cNvPr id="17" name="Text Placeholder 17"/>
          <p:cNvSpPr>
            <a:spLocks noGrp="1"/>
          </p:cNvSpPr>
          <p:nvPr>
            <p:ph type="body" sz="quarter" idx="16" hasCustomPrompt="1"/>
          </p:nvPr>
        </p:nvSpPr>
        <p:spPr>
          <a:xfrm>
            <a:off x="5800726" y="266701"/>
            <a:ext cx="3028950" cy="3403600"/>
          </a:xfrm>
        </p:spPr>
        <p:txBody>
          <a:bodyPr/>
          <a:lstStyle>
            <a:lvl1pPr>
              <a:defRPr/>
            </a:lvl1pPr>
          </a:lstStyle>
          <a:p>
            <a:pPr lvl="0"/>
            <a:r>
              <a:rPr lang="en-US" dirty="0"/>
              <a:t>Click to edit text</a:t>
            </a:r>
          </a:p>
          <a:p>
            <a:pPr lvl="1"/>
            <a:r>
              <a:rPr lang="en-US" dirty="0"/>
              <a:t>Second level</a:t>
            </a:r>
          </a:p>
        </p:txBody>
      </p:sp>
      <p:sp>
        <p:nvSpPr>
          <p:cNvPr id="16" name="Subtitle 2"/>
          <p:cNvSpPr>
            <a:spLocks noGrp="1"/>
          </p:cNvSpPr>
          <p:nvPr>
            <p:ph type="subTitle" idx="1" hasCustomPrompt="1"/>
          </p:nvPr>
        </p:nvSpPr>
        <p:spPr>
          <a:xfrm>
            <a:off x="314325" y="2704144"/>
            <a:ext cx="4827547" cy="966156"/>
          </a:xfrm>
        </p:spPr>
        <p:txBody>
          <a:bodyPr/>
          <a:lstStyle>
            <a:lvl1pPr marL="0" indent="0" algn="l">
              <a:buNone/>
              <a:defRPr baseline="0">
                <a:solidFill>
                  <a:schemeClr val="tx1"/>
                </a:solidFill>
              </a:defRPr>
            </a:lvl1pPr>
            <a:lvl2pPr marL="180975" indent="-180975" algn="l">
              <a:buClr>
                <a:schemeClr val="bg2"/>
              </a:buClr>
              <a:buSzPct val="100000"/>
              <a:buFont typeface="Wingdings" panose="05000000000000000000" pitchFamily="2" charset="2"/>
              <a:buChar char="§"/>
              <a:defRPr>
                <a:solidFill>
                  <a:schemeClr val="tx1"/>
                </a:solidFill>
              </a:defRPr>
            </a:lvl2pPr>
            <a:lvl3pPr marL="406800" indent="-190800" algn="l">
              <a:spcBef>
                <a:spcPts val="336"/>
              </a:spcBef>
              <a:buClrTx/>
              <a:buFont typeface="Helvetica 55 Roman" panose="020B0604020202020204" pitchFamily="34" charset="0"/>
              <a:buChar char="–"/>
              <a:defRPr>
                <a:solidFill>
                  <a:schemeClr val="tx1"/>
                </a:solidFill>
                <a:latin typeface="Helvetica 55 Roman" panose="020B0604020202020204" pitchFamily="34" charset="0"/>
              </a:defRPr>
            </a:lvl3pPr>
            <a:lvl4pPr marL="594000" indent="-172800" algn="l">
              <a:spcBef>
                <a:spcPts val="24"/>
              </a:spcBef>
              <a:buFont typeface="Helvetica 55 Roman" panose="020B0604020202020204" pitchFamily="34" charset="0"/>
              <a:buChar char="–"/>
              <a:defRPr>
                <a:solidFill>
                  <a:schemeClr val="tx1"/>
                </a:solidFill>
              </a:defRPr>
            </a:lvl4pPr>
            <a:lvl5pPr marL="799200" indent="-190800" algn="l">
              <a:buFont typeface="Helvetica 55 Roman" panose="020B0604020202020204" pitchFamily="34" charset="0"/>
              <a:buChar char="–"/>
              <a:defRPr>
                <a:solidFill>
                  <a:schemeClr val="tx1"/>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presenter name</a:t>
            </a:r>
          </a:p>
        </p:txBody>
      </p:sp>
      <p:grpSp>
        <p:nvGrpSpPr>
          <p:cNvPr id="3" name="Group 2"/>
          <p:cNvGrpSpPr/>
          <p:nvPr userDrawn="1"/>
        </p:nvGrpSpPr>
        <p:grpSpPr>
          <a:xfrm>
            <a:off x="313535" y="4233863"/>
            <a:ext cx="612775" cy="612775"/>
            <a:chOff x="313535" y="4233863"/>
            <a:chExt cx="612775" cy="612775"/>
          </a:xfrm>
        </p:grpSpPr>
        <p:sp>
          <p:nvSpPr>
            <p:cNvPr id="50" name="Rectangle 5"/>
            <p:cNvSpPr>
              <a:spLocks noChangeArrowheads="1"/>
            </p:cNvSpPr>
            <p:nvPr userDrawn="1"/>
          </p:nvSpPr>
          <p:spPr bwMode="auto">
            <a:xfrm>
              <a:off x="313535" y="4233863"/>
              <a:ext cx="612775" cy="612775"/>
            </a:xfrm>
            <a:prstGeom prst="rect">
              <a:avLst/>
            </a:prstGeom>
            <a:solidFill>
              <a:srgbClr val="FF7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 name="Freeform 6"/>
            <p:cNvSpPr>
              <a:spLocks noEditPoints="1"/>
            </p:cNvSpPr>
            <p:nvPr userDrawn="1"/>
          </p:nvSpPr>
          <p:spPr bwMode="auto">
            <a:xfrm>
              <a:off x="500860" y="4708526"/>
              <a:ext cx="74613" cy="87313"/>
            </a:xfrm>
            <a:custGeom>
              <a:avLst/>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 name="Freeform 7"/>
            <p:cNvSpPr>
              <a:spLocks/>
            </p:cNvSpPr>
            <p:nvPr userDrawn="1"/>
          </p:nvSpPr>
          <p:spPr bwMode="auto">
            <a:xfrm>
              <a:off x="592935" y="4708526"/>
              <a:ext cx="76200" cy="87313"/>
            </a:xfrm>
            <a:custGeom>
              <a:avLst/>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 name="Freeform 8"/>
            <p:cNvSpPr>
              <a:spLocks noEditPoints="1"/>
            </p:cNvSpPr>
            <p:nvPr userDrawn="1"/>
          </p:nvSpPr>
          <p:spPr bwMode="auto">
            <a:xfrm>
              <a:off x="778673" y="4708526"/>
              <a:ext cx="79375" cy="88900"/>
            </a:xfrm>
            <a:custGeom>
              <a:avLst/>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 name="Freeform 9"/>
            <p:cNvSpPr>
              <a:spLocks noEditPoints="1"/>
            </p:cNvSpPr>
            <p:nvPr userDrawn="1"/>
          </p:nvSpPr>
          <p:spPr bwMode="auto">
            <a:xfrm>
              <a:off x="346873" y="4708526"/>
              <a:ext cx="84138" cy="88900"/>
            </a:xfrm>
            <a:custGeom>
              <a:avLst/>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1">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 name="Freeform 10"/>
            <p:cNvSpPr>
              <a:spLocks/>
            </p:cNvSpPr>
            <p:nvPr userDrawn="1"/>
          </p:nvSpPr>
          <p:spPr bwMode="auto">
            <a:xfrm>
              <a:off x="446885" y="4708526"/>
              <a:ext cx="47625" cy="87313"/>
            </a:xfrm>
            <a:custGeom>
              <a:avLst/>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 name="Freeform 11"/>
            <p:cNvSpPr>
              <a:spLocks noEditPoints="1"/>
            </p:cNvSpPr>
            <p:nvPr userDrawn="1"/>
          </p:nvSpPr>
          <p:spPr bwMode="auto">
            <a:xfrm>
              <a:off x="685010" y="4708526"/>
              <a:ext cx="79375" cy="120650"/>
            </a:xfrm>
            <a:custGeom>
              <a:avLst/>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7" name="Freeform 12"/>
            <p:cNvSpPr>
              <a:spLocks noEditPoints="1"/>
            </p:cNvSpPr>
            <p:nvPr userDrawn="1"/>
          </p:nvSpPr>
          <p:spPr bwMode="auto">
            <a:xfrm>
              <a:off x="843760" y="4678363"/>
              <a:ext cx="58738" cy="26988"/>
            </a:xfrm>
            <a:custGeom>
              <a:avLst/>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747094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314325" y="267494"/>
            <a:ext cx="8515349" cy="4283869"/>
          </a:xfrm>
        </p:spPr>
        <p:txBody>
          <a:bodyPr/>
          <a:lstStyle>
            <a:lvl1pPr>
              <a:spcBef>
                <a:spcPts val="0"/>
              </a:spcBef>
              <a:defRPr sz="3000"/>
            </a:lvl1pPr>
            <a:lvl2pPr marL="361950" indent="-361950">
              <a:spcBef>
                <a:spcPts val="0"/>
              </a:spcBef>
              <a:buClrTx/>
              <a:buSzPct val="100000"/>
              <a:buFont typeface="+mj-lt"/>
              <a:buAutoNum type="arabicPeriod"/>
              <a:defRPr sz="3000"/>
            </a:lvl2pPr>
            <a:lvl3pPr>
              <a:defRPr sz="1800"/>
            </a:lvl3pPr>
            <a:lvl4pPr>
              <a:defRPr sz="1800"/>
            </a:lvl4pPr>
            <a:lvl5pPr>
              <a:defRPr sz="1800"/>
            </a:lvl5pPr>
          </a:lstStyle>
          <a:p>
            <a:pPr lvl="0"/>
            <a:r>
              <a:rPr lang="en-US" dirty="0"/>
              <a:t>Click to edit contents</a:t>
            </a:r>
          </a:p>
          <a:p>
            <a:pPr lvl="1"/>
            <a:r>
              <a:rPr lang="en-US" dirty="0"/>
              <a:t>Second level</a:t>
            </a:r>
          </a:p>
        </p:txBody>
      </p:sp>
      <p:sp>
        <p:nvSpPr>
          <p:cNvPr id="4" name="TextBox 3"/>
          <p:cNvSpPr txBox="1"/>
          <p:nvPr userDrawn="1"/>
        </p:nvSpPr>
        <p:spPr>
          <a:xfrm>
            <a:off x="619545" y="4749146"/>
            <a:ext cx="900888" cy="123111"/>
          </a:xfrm>
          <a:prstGeom prst="rect">
            <a:avLst/>
          </a:prstGeom>
          <a:noFill/>
        </p:spPr>
        <p:txBody>
          <a:bodyPr wrap="none" lIns="0" tIns="0" rIns="0" bIns="0" rtlCol="0">
            <a:spAutoFit/>
          </a:bodyPr>
          <a:lstStyle/>
          <a:p>
            <a:r>
              <a:rPr kumimoji="0" lang="en-GB" sz="800" b="0" i="0" u="none" strike="noStrike" kern="1200" cap="none" spc="0" normalizeH="0" baseline="0" dirty="0">
                <a:ln>
                  <a:noFill/>
                </a:ln>
                <a:solidFill>
                  <a:schemeClr val="bg2"/>
                </a:solidFill>
                <a:effectLst/>
                <a:uLnTx/>
                <a:uFillTx/>
                <a:latin typeface="Helvetica 75 Bold" panose="020B0804020202020204" pitchFamily="34" charset="0"/>
                <a:ea typeface="+mn-ea"/>
                <a:cs typeface="+mn-cs"/>
              </a:rPr>
              <a:t>Orange Restricted</a:t>
            </a:r>
          </a:p>
        </p:txBody>
      </p:sp>
    </p:spTree>
    <p:extLst>
      <p:ext uri="{BB962C8B-B14F-4D97-AF65-F5344CB8AC3E}">
        <p14:creationId xmlns:p14="http://schemas.microsoft.com/office/powerpoint/2010/main" val="2127742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ext Placeholder 7"/>
          <p:cNvSpPr>
            <a:spLocks noGrp="1"/>
          </p:cNvSpPr>
          <p:nvPr>
            <p:ph type="body" sz="quarter" idx="12" hasCustomPrompt="1"/>
          </p:nvPr>
        </p:nvSpPr>
        <p:spPr>
          <a:xfrm>
            <a:off x="313769" y="268288"/>
            <a:ext cx="6096839" cy="4283075"/>
          </a:xfrm>
        </p:spPr>
        <p:txBody>
          <a:bodyPr>
            <a:normAutofit/>
          </a:bodyPr>
          <a:lstStyle>
            <a:lvl1pPr>
              <a:lnSpc>
                <a:spcPct val="85000"/>
              </a:lnSpc>
              <a:spcBef>
                <a:spcPts val="0"/>
              </a:spcBef>
              <a:buNone/>
              <a:defRPr sz="5500" baseline="0"/>
            </a:lvl1pPr>
            <a:lvl2pPr>
              <a:lnSpc>
                <a:spcPct val="85000"/>
              </a:lnSpc>
              <a:spcBef>
                <a:spcPts val="0"/>
              </a:spcBef>
              <a:defRPr sz="5500"/>
            </a:lvl2pPr>
            <a:lvl3pPr>
              <a:defRPr sz="5500"/>
            </a:lvl3pPr>
            <a:lvl4pPr>
              <a:defRPr sz="5500"/>
            </a:lvl4pPr>
            <a:lvl5pPr>
              <a:defRPr sz="5500"/>
            </a:lvl5pPr>
          </a:lstStyle>
          <a:p>
            <a:pPr lvl="0"/>
            <a:r>
              <a:rPr lang="en-US" dirty="0"/>
              <a:t>Click to edit section number</a:t>
            </a:r>
          </a:p>
          <a:p>
            <a:pPr lvl="1"/>
            <a:r>
              <a:rPr lang="en-US" dirty="0"/>
              <a:t>Second level</a:t>
            </a:r>
          </a:p>
        </p:txBody>
      </p:sp>
      <p:sp>
        <p:nvSpPr>
          <p:cNvPr id="4" name="TextBox 3"/>
          <p:cNvSpPr txBox="1"/>
          <p:nvPr userDrawn="1"/>
        </p:nvSpPr>
        <p:spPr>
          <a:xfrm>
            <a:off x="619545" y="4749146"/>
            <a:ext cx="900888" cy="123111"/>
          </a:xfrm>
          <a:prstGeom prst="rect">
            <a:avLst/>
          </a:prstGeom>
          <a:noFill/>
        </p:spPr>
        <p:txBody>
          <a:bodyPr wrap="none" lIns="0" tIns="0" rIns="0" bIns="0" rtlCol="0">
            <a:spAutoFit/>
          </a:bodyPr>
          <a:lstStyle/>
          <a:p>
            <a:r>
              <a:rPr kumimoji="0" lang="en-GB" sz="800" b="0" i="0" u="none" strike="noStrike" kern="1200" cap="none" spc="0" normalizeH="0" baseline="0" dirty="0">
                <a:ln>
                  <a:noFill/>
                </a:ln>
                <a:solidFill>
                  <a:schemeClr val="bg2"/>
                </a:solidFill>
                <a:effectLst/>
                <a:uLnTx/>
                <a:uFillTx/>
                <a:latin typeface="Helvetica 75 Bold" panose="020B0804020202020204" pitchFamily="34" charset="0"/>
                <a:ea typeface="+mn-ea"/>
                <a:cs typeface="+mn-cs"/>
              </a:rPr>
              <a:t>Orange Restricted</a:t>
            </a:r>
          </a:p>
        </p:txBody>
      </p:sp>
    </p:spTree>
    <p:extLst>
      <p:ext uri="{BB962C8B-B14F-4D97-AF65-F5344CB8AC3E}">
        <p14:creationId xmlns:p14="http://schemas.microsoft.com/office/powerpoint/2010/main" val="624808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13200" y="1181100"/>
            <a:ext cx="3968055" cy="3370262"/>
          </a:xfrm>
        </p:spPr>
        <p:txBody>
          <a:bodyPr>
            <a:normAutofit/>
          </a:bodyPr>
          <a:lstStyle>
            <a:lvl1pPr>
              <a:defRPr sz="1400" baseline="0"/>
            </a:lvl1pPr>
            <a:lvl2pPr>
              <a:defRPr sz="1400" baseline="0">
                <a:solidFill>
                  <a:schemeClr val="tx1"/>
                </a:solidFill>
              </a:defRPr>
            </a:lvl2pPr>
            <a:lvl3pPr>
              <a:defRPr sz="1400" baseline="0">
                <a:solidFill>
                  <a:schemeClr val="tx1"/>
                </a:solidFill>
              </a:defRPr>
            </a:lvl3pPr>
            <a:lvl4pPr>
              <a:defRPr sz="1400" baseline="0">
                <a:solidFill>
                  <a:schemeClr val="tx1"/>
                </a:solidFill>
              </a:defRPr>
            </a:lvl4pPr>
            <a:lvl5pPr>
              <a:defRPr sz="1400" baseline="0">
                <a:solidFill>
                  <a:schemeClr val="tx1"/>
                </a:solidFill>
              </a:defRPr>
            </a:lvl5pPr>
            <a:lvl6pPr>
              <a:defRPr sz="14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endParaRPr lang="en-GB" dirty="0"/>
          </a:p>
        </p:txBody>
      </p:sp>
      <p:sp>
        <p:nvSpPr>
          <p:cNvPr id="4" name="Content Placeholder 3"/>
          <p:cNvSpPr>
            <a:spLocks noGrp="1"/>
          </p:cNvSpPr>
          <p:nvPr>
            <p:ph sz="half" idx="2" hasCustomPrompt="1"/>
          </p:nvPr>
        </p:nvSpPr>
        <p:spPr>
          <a:xfrm>
            <a:off x="4864795" y="1181100"/>
            <a:ext cx="3964880" cy="3370262"/>
          </a:xfrm>
        </p:spPr>
        <p:txBody>
          <a:bodyPr>
            <a:normAutofit/>
          </a:bodyPr>
          <a:lstStyle>
            <a:lvl1pPr>
              <a:defRPr sz="1400"/>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endParaRPr lang="en-GB" dirty="0"/>
          </a:p>
        </p:txBody>
      </p:sp>
      <p:sp>
        <p:nvSpPr>
          <p:cNvPr id="7" name="Title 6"/>
          <p:cNvSpPr>
            <a:spLocks noGrp="1"/>
          </p:cNvSpPr>
          <p:nvPr>
            <p:ph type="title" hasCustomPrompt="1"/>
          </p:nvPr>
        </p:nvSpPr>
        <p:spPr>
          <a:xfrm>
            <a:off x="313199" y="268288"/>
            <a:ext cx="8516475" cy="741362"/>
          </a:xfrm>
        </p:spPr>
        <p:txBody>
          <a:bodyPr/>
          <a:lstStyle>
            <a:lvl1pPr>
              <a:defRPr/>
            </a:lvl1pPr>
          </a:lstStyle>
          <a:p>
            <a:r>
              <a:rPr lang="en-US" dirty="0"/>
              <a:t>Click to edit title</a:t>
            </a:r>
            <a:endParaRPr lang="en-GB" dirty="0"/>
          </a:p>
        </p:txBody>
      </p:sp>
      <p:sp>
        <p:nvSpPr>
          <p:cNvPr id="6" name="TextBox 5"/>
          <p:cNvSpPr txBox="1"/>
          <p:nvPr userDrawn="1"/>
        </p:nvSpPr>
        <p:spPr>
          <a:xfrm>
            <a:off x="619545" y="4749146"/>
            <a:ext cx="900888" cy="123111"/>
          </a:xfrm>
          <a:prstGeom prst="rect">
            <a:avLst/>
          </a:prstGeom>
          <a:noFill/>
        </p:spPr>
        <p:txBody>
          <a:bodyPr wrap="none" lIns="0" tIns="0" rIns="0" bIns="0" rtlCol="0">
            <a:spAutoFit/>
          </a:bodyPr>
          <a:lstStyle/>
          <a:p>
            <a:r>
              <a:rPr kumimoji="0" lang="en-GB" sz="800" b="0" i="0" u="none" strike="noStrike" kern="1200" cap="none" spc="0" normalizeH="0" baseline="0" dirty="0">
                <a:ln>
                  <a:noFill/>
                </a:ln>
                <a:solidFill>
                  <a:schemeClr val="bg2"/>
                </a:solidFill>
                <a:effectLst/>
                <a:uLnTx/>
                <a:uFillTx/>
                <a:latin typeface="Helvetica 75 Bold" panose="020B0804020202020204" pitchFamily="34" charset="0"/>
                <a:ea typeface="+mn-ea"/>
                <a:cs typeface="+mn-cs"/>
              </a:rPr>
              <a:t>Orange Restricted</a:t>
            </a:r>
          </a:p>
        </p:txBody>
      </p:sp>
    </p:spTree>
    <p:extLst>
      <p:ext uri="{BB962C8B-B14F-4D97-AF65-F5344CB8AC3E}">
        <p14:creationId xmlns:p14="http://schemas.microsoft.com/office/powerpoint/2010/main" val="3668654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a:t>Click to edit title</a:t>
            </a:r>
            <a:endParaRPr lang="en-GB" dirty="0"/>
          </a:p>
        </p:txBody>
      </p:sp>
      <p:sp>
        <p:nvSpPr>
          <p:cNvPr id="5" name="TextBox 4"/>
          <p:cNvSpPr txBox="1"/>
          <p:nvPr userDrawn="1"/>
        </p:nvSpPr>
        <p:spPr>
          <a:xfrm>
            <a:off x="619545" y="4749146"/>
            <a:ext cx="900888" cy="123111"/>
          </a:xfrm>
          <a:prstGeom prst="rect">
            <a:avLst/>
          </a:prstGeom>
          <a:noFill/>
        </p:spPr>
        <p:txBody>
          <a:bodyPr wrap="none" lIns="0" tIns="0" rIns="0" bIns="0" rtlCol="0">
            <a:spAutoFit/>
          </a:bodyPr>
          <a:lstStyle/>
          <a:p>
            <a:r>
              <a:rPr kumimoji="0" lang="en-GB" sz="800" b="0" i="0" u="none" strike="noStrike" kern="1200" cap="none" spc="0" normalizeH="0" baseline="0" dirty="0">
                <a:ln>
                  <a:noFill/>
                </a:ln>
                <a:solidFill>
                  <a:schemeClr val="bg2"/>
                </a:solidFill>
                <a:effectLst/>
                <a:uLnTx/>
                <a:uFillTx/>
                <a:latin typeface="Helvetica 75 Bold" panose="020B0804020202020204" pitchFamily="34" charset="0"/>
                <a:ea typeface="+mn-ea"/>
                <a:cs typeface="+mn-cs"/>
              </a:rPr>
              <a:t>Orange Restricted</a:t>
            </a:r>
          </a:p>
        </p:txBody>
      </p:sp>
    </p:spTree>
    <p:extLst>
      <p:ext uri="{BB962C8B-B14F-4D97-AF65-F5344CB8AC3E}">
        <p14:creationId xmlns:p14="http://schemas.microsoft.com/office/powerpoint/2010/main" val="4199284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ull Bleed Media">
    <p:bg>
      <p:bgPr>
        <a:solidFill>
          <a:schemeClr val="tx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2"/>
          </p:nvPr>
        </p:nvSpPr>
        <p:spPr>
          <a:xfrm>
            <a:off x="0" y="0"/>
            <a:ext cx="9144000" cy="5143500"/>
          </a:xfrm>
        </p:spPr>
        <p:txBody>
          <a:bodyPr/>
          <a:lstStyle/>
          <a:p>
            <a:r>
              <a:rPr lang="en-US"/>
              <a:t>Click icon to add picture</a:t>
            </a:r>
            <a:endParaRPr lang="en-GB"/>
          </a:p>
        </p:txBody>
      </p:sp>
      <p:sp>
        <p:nvSpPr>
          <p:cNvPr id="2" name="Title 1"/>
          <p:cNvSpPr>
            <a:spLocks noGrp="1"/>
          </p:cNvSpPr>
          <p:nvPr>
            <p:ph type="title" hasCustomPrompt="1"/>
          </p:nvPr>
        </p:nvSpPr>
        <p:spPr/>
        <p:txBody>
          <a:bodyPr/>
          <a:lstStyle>
            <a:lvl1pPr>
              <a:defRPr baseline="0">
                <a:solidFill>
                  <a:srgbClr val="000000"/>
                </a:solidFill>
              </a:defRPr>
            </a:lvl1pPr>
          </a:lstStyle>
          <a:p>
            <a:r>
              <a:rPr lang="en-US" dirty="0"/>
              <a:t>Click to edit title</a:t>
            </a:r>
            <a:endParaRPr lang="en-GB" dirty="0"/>
          </a:p>
        </p:txBody>
      </p:sp>
    </p:spTree>
    <p:extLst>
      <p:ext uri="{BB962C8B-B14F-4D97-AF65-F5344CB8AC3E}">
        <p14:creationId xmlns:p14="http://schemas.microsoft.com/office/powerpoint/2010/main" val="1818810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extBox 2"/>
          <p:cNvSpPr txBox="1"/>
          <p:nvPr userDrawn="1"/>
        </p:nvSpPr>
        <p:spPr>
          <a:xfrm>
            <a:off x="619545" y="4749146"/>
            <a:ext cx="900888" cy="123111"/>
          </a:xfrm>
          <a:prstGeom prst="rect">
            <a:avLst/>
          </a:prstGeom>
          <a:noFill/>
        </p:spPr>
        <p:txBody>
          <a:bodyPr wrap="none" lIns="0" tIns="0" rIns="0" bIns="0" rtlCol="0">
            <a:spAutoFit/>
          </a:bodyPr>
          <a:lstStyle/>
          <a:p>
            <a:r>
              <a:rPr kumimoji="0" lang="en-GB" sz="800" b="0" i="0" u="none" strike="noStrike" kern="1200" cap="none" spc="0" normalizeH="0" baseline="0" dirty="0">
                <a:ln>
                  <a:noFill/>
                </a:ln>
                <a:solidFill>
                  <a:schemeClr val="bg2"/>
                </a:solidFill>
                <a:effectLst/>
                <a:uLnTx/>
                <a:uFillTx/>
                <a:latin typeface="Helvetica 75 Bold" panose="020B0804020202020204" pitchFamily="34" charset="0"/>
                <a:ea typeface="+mn-ea"/>
                <a:cs typeface="+mn-cs"/>
              </a:rPr>
              <a:t>Orange Restricted</a:t>
            </a:r>
          </a:p>
        </p:txBody>
      </p:sp>
    </p:spTree>
    <p:extLst>
      <p:ext uri="{BB962C8B-B14F-4D97-AF65-F5344CB8AC3E}">
        <p14:creationId xmlns:p14="http://schemas.microsoft.com/office/powerpoint/2010/main" val="363002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3200" y="268288"/>
            <a:ext cx="8516475" cy="741362"/>
          </a:xfrm>
          <a:prstGeom prst="rect">
            <a:avLst/>
          </a:prstGeom>
        </p:spPr>
        <p:txBody>
          <a:bodyPr vert="horz" lIns="0" tIns="0" rIns="0" bIns="0" rtlCol="0" anchor="t" anchorCtr="0">
            <a:noAutofit/>
          </a:bodyPr>
          <a:lstStyle/>
          <a:p>
            <a:r>
              <a:rPr lang="en-US" dirty="0"/>
              <a:t>Click to edit title</a:t>
            </a:r>
            <a:endParaRPr lang="en-GB" dirty="0"/>
          </a:p>
        </p:txBody>
      </p:sp>
      <p:sp>
        <p:nvSpPr>
          <p:cNvPr id="3" name="Text Placeholder 2"/>
          <p:cNvSpPr>
            <a:spLocks noGrp="1"/>
          </p:cNvSpPr>
          <p:nvPr>
            <p:ph type="body" idx="1"/>
          </p:nvPr>
        </p:nvSpPr>
        <p:spPr>
          <a:xfrm>
            <a:off x="313200" y="1181100"/>
            <a:ext cx="8516475" cy="3370263"/>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9" name="Text Placeholder 10"/>
          <p:cNvSpPr txBox="1">
            <a:spLocks/>
          </p:cNvSpPr>
          <p:nvPr/>
        </p:nvSpPr>
        <p:spPr>
          <a:xfrm>
            <a:off x="314325" y="4535485"/>
            <a:ext cx="275010" cy="334961"/>
          </a:xfrm>
          <a:prstGeom prst="rect">
            <a:avLst/>
          </a:prstGeom>
        </p:spPr>
        <p:txBody>
          <a:bodyPr wrap="square" lIns="720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fld id="{8702007A-2642-4DC4-A457-FD791426C840}" type="slidenum">
              <a:rPr kumimoji="0" lang="en-GB" sz="800" b="0" i="0" u="none" strike="noStrike" kern="1200" cap="none" spc="0" normalizeH="0" baseline="0" noProof="0" smtClean="0">
                <a:ln>
                  <a:noFill/>
                </a:ln>
                <a:solidFill>
                  <a:schemeClr val="tx1"/>
                </a:solidFill>
                <a:effectLst/>
                <a:uLnTx/>
                <a:uFillTx/>
                <a:latin typeface="Helvetica 75 Bold" panose="020B0804020202020204" pitchFamily="34" charset="0"/>
                <a:ea typeface="+mn-ea"/>
                <a:cs typeface="+mn-cs"/>
              </a:rPr>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t>‹#›</a:t>
            </a:fld>
            <a:endParaRPr kumimoji="0" lang="en-GB" sz="800" b="0" i="0" u="none" strike="noStrike" kern="1200" cap="none" spc="0" normalizeH="0" baseline="0" noProof="0" dirty="0">
              <a:ln>
                <a:noFill/>
              </a:ln>
              <a:solidFill>
                <a:schemeClr val="tx1"/>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1507071699"/>
      </p:ext>
    </p:extLst>
  </p:cSld>
  <p:clrMap bg1="lt1" tx1="dk1" bg2="lt2" tx2="dk2" accent1="accent1" accent2="accent2" accent3="accent3" accent4="accent4" accent5="accent5" accent6="accent6" hlink="hlink" folHlink="folHlink"/>
  <p:sldLayoutIdLst>
    <p:sldLayoutId id="2147483660" r:id="rId1"/>
    <p:sldLayoutId id="2147483659" r:id="rId2"/>
    <p:sldLayoutId id="2147483665" r:id="rId3"/>
    <p:sldLayoutId id="2147483664" r:id="rId4"/>
    <p:sldLayoutId id="2147483661" r:id="rId5"/>
    <p:sldLayoutId id="2147483662" r:id="rId6"/>
    <p:sldLayoutId id="2147483663" r:id="rId7"/>
    <p:sldLayoutId id="2147483666"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p:titleStyle>
    <p:bodyStyle>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tabLst/>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anose="020B0604020202020204" pitchFamily="34" charset="0"/>
        <a:buChar char="–"/>
        <a:defRPr sz="1400" kern="1200">
          <a:solidFill>
            <a:schemeClr val="tx1"/>
          </a:solidFill>
          <a:latin typeface="Helvetica 55 Roman" panose="020B0604020202020204" pitchFamily="34" charset="0"/>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geeksforgeeks.org/ml-k-means-algorithm/" TargetMode="External"/><Relationship Id="rId2" Type="http://schemas.openxmlformats.org/officeDocument/2006/relationships/hyperlink" Target="https://tushar-joshi-89.medium.com/silhouette-score-a9f7d8d78f29"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hyperlink" Target="https://sites.google.com/site/dataclusteringalgorithms/k-means-clustering-algorith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Orange Services IT Bootcamp</a:t>
            </a:r>
          </a:p>
        </p:txBody>
      </p:sp>
      <p:sp>
        <p:nvSpPr>
          <p:cNvPr id="4" name="Text Placeholder 3"/>
          <p:cNvSpPr>
            <a:spLocks noGrp="1"/>
          </p:cNvSpPr>
          <p:nvPr>
            <p:ph type="body" sz="quarter" idx="16"/>
          </p:nvPr>
        </p:nvSpPr>
        <p:spPr/>
        <p:txBody>
          <a:bodyPr/>
          <a:lstStyle/>
          <a:p>
            <a:r>
              <a:rPr lang="en-GB" dirty="0"/>
              <a:t>AI Workshop</a:t>
            </a:r>
          </a:p>
          <a:p>
            <a:r>
              <a:rPr lang="en-GB" dirty="0"/>
              <a:t>Intro in Artificial Intelligence &amp; ML</a:t>
            </a:r>
          </a:p>
          <a:p>
            <a:r>
              <a:rPr lang="en-GB" dirty="0"/>
              <a:t>Date</a:t>
            </a:r>
          </a:p>
          <a:p>
            <a:endParaRPr lang="en-GB" dirty="0"/>
          </a:p>
        </p:txBody>
      </p:sp>
      <p:sp>
        <p:nvSpPr>
          <p:cNvPr id="3" name="Subtitle 2"/>
          <p:cNvSpPr>
            <a:spLocks noGrp="1"/>
          </p:cNvSpPr>
          <p:nvPr>
            <p:ph type="subTitle" idx="1"/>
          </p:nvPr>
        </p:nvSpPr>
        <p:spPr/>
        <p:txBody>
          <a:bodyPr/>
          <a:lstStyle/>
          <a:p>
            <a:r>
              <a:rPr lang="en-GB" dirty="0"/>
              <a:t>Andrei Gabriel Popescu ~ Data Scientist </a:t>
            </a:r>
          </a:p>
          <a:p>
            <a:r>
              <a:rPr lang="en-GB" dirty="0"/>
              <a:t>Bogdan Marian </a:t>
            </a:r>
            <a:r>
              <a:rPr lang="en-GB" dirty="0" err="1"/>
              <a:t>Cazan</a:t>
            </a:r>
            <a:r>
              <a:rPr lang="en-GB" dirty="0"/>
              <a:t> ~ Data Engineer</a:t>
            </a:r>
          </a:p>
        </p:txBody>
      </p:sp>
    </p:spTree>
    <p:extLst>
      <p:ext uri="{BB962C8B-B14F-4D97-AF65-F5344CB8AC3E}">
        <p14:creationId xmlns:p14="http://schemas.microsoft.com/office/powerpoint/2010/main" val="275310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EC0C8-01B7-4B1D-8F46-F1CCF59AF329}"/>
              </a:ext>
            </a:extLst>
          </p:cNvPr>
          <p:cNvSpPr>
            <a:spLocks noGrp="1"/>
          </p:cNvSpPr>
          <p:nvPr>
            <p:ph type="ctrTitle"/>
          </p:nvPr>
        </p:nvSpPr>
        <p:spPr/>
        <p:txBody>
          <a:bodyPr/>
          <a:lstStyle/>
          <a:p>
            <a:r>
              <a:rPr lang="en-US" dirty="0"/>
              <a:t>Clustering</a:t>
            </a:r>
          </a:p>
        </p:txBody>
      </p:sp>
      <p:sp>
        <p:nvSpPr>
          <p:cNvPr id="3" name="Text Placeholder 2">
            <a:extLst>
              <a:ext uri="{FF2B5EF4-FFF2-40B4-BE49-F238E27FC236}">
                <a16:creationId xmlns:a16="http://schemas.microsoft.com/office/drawing/2014/main" id="{20D375B3-451A-4E0A-AD76-AF5E77B7459B}"/>
              </a:ext>
            </a:extLst>
          </p:cNvPr>
          <p:cNvSpPr>
            <a:spLocks noGrp="1"/>
          </p:cNvSpPr>
          <p:nvPr>
            <p:ph type="body" sz="quarter" idx="16"/>
          </p:nvPr>
        </p:nvSpPr>
        <p:spPr>
          <a:xfrm>
            <a:off x="4000387" y="266700"/>
            <a:ext cx="4829289" cy="4667249"/>
          </a:xfrm>
        </p:spPr>
        <p:txBody>
          <a:bodyPr/>
          <a:lstStyle/>
          <a:p>
            <a:r>
              <a:rPr lang="en-US" dirty="0"/>
              <a:t>- Clustering is a form of unsupervised learning.</a:t>
            </a:r>
          </a:p>
          <a:p>
            <a:endParaRPr lang="en-US" dirty="0"/>
          </a:p>
          <a:p>
            <a:pPr marL="285750" indent="-285750">
              <a:buFontTx/>
              <a:buChar char="-"/>
            </a:pPr>
            <a:r>
              <a:rPr lang="en-US" dirty="0"/>
              <a:t>The objective of clustering is to group similar data together and discover patterns. K-Means is doing this by assigning a cluster point to all the data and then move them.</a:t>
            </a:r>
          </a:p>
          <a:p>
            <a:pPr marL="285750" indent="-285750">
              <a:buFontTx/>
              <a:buChar char="-"/>
            </a:pPr>
            <a:endParaRPr lang="en-US" dirty="0"/>
          </a:p>
          <a:p>
            <a:r>
              <a:rPr lang="en-US" dirty="0"/>
              <a:t>In other words, the K-means algorithm identifies </a:t>
            </a:r>
            <a:r>
              <a:rPr lang="en-US" i="1" dirty="0"/>
              <a:t>k</a:t>
            </a:r>
            <a:r>
              <a:rPr lang="en-US" dirty="0"/>
              <a:t> number of centroids, and then allocates every data point to the nearest cluster, while keeping the centroids as small as possible.</a:t>
            </a:r>
          </a:p>
          <a:p>
            <a:r>
              <a:rPr lang="en-US" dirty="0"/>
              <a:t>The </a:t>
            </a:r>
            <a:r>
              <a:rPr lang="en-US" i="1" dirty="0"/>
              <a:t>‘means’</a:t>
            </a:r>
            <a:r>
              <a:rPr lang="en-US" dirty="0"/>
              <a:t> in the K-means refers to averaging of the data; that is, finding the centroid.</a:t>
            </a:r>
          </a:p>
          <a:p>
            <a:pPr marL="285750" indent="-285750">
              <a:buFontTx/>
              <a:buChar char="-"/>
            </a:pPr>
            <a:endParaRPr lang="en-US" dirty="0"/>
          </a:p>
        </p:txBody>
      </p:sp>
      <p:sp>
        <p:nvSpPr>
          <p:cNvPr id="4" name="Subtitle 3">
            <a:extLst>
              <a:ext uri="{FF2B5EF4-FFF2-40B4-BE49-F238E27FC236}">
                <a16:creationId xmlns:a16="http://schemas.microsoft.com/office/drawing/2014/main" id="{BECB241F-7B8B-417D-B496-030328728BBC}"/>
              </a:ext>
            </a:extLst>
          </p:cNvPr>
          <p:cNvSpPr>
            <a:spLocks noGrp="1"/>
          </p:cNvSpPr>
          <p:nvPr>
            <p:ph type="subTitle" idx="1"/>
          </p:nvPr>
        </p:nvSpPr>
        <p:spPr/>
        <p:txBody>
          <a:bodyPr/>
          <a:lstStyle/>
          <a:p>
            <a:r>
              <a:rPr lang="en-US" dirty="0"/>
              <a:t>K-Means</a:t>
            </a:r>
          </a:p>
        </p:txBody>
      </p:sp>
    </p:spTree>
    <p:extLst>
      <p:ext uri="{BB962C8B-B14F-4D97-AF65-F5344CB8AC3E}">
        <p14:creationId xmlns:p14="http://schemas.microsoft.com/office/powerpoint/2010/main" val="3497548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EC0C8-01B7-4B1D-8F46-F1CCF59AF329}"/>
              </a:ext>
            </a:extLst>
          </p:cNvPr>
          <p:cNvSpPr>
            <a:spLocks noGrp="1"/>
          </p:cNvSpPr>
          <p:nvPr>
            <p:ph type="ctrTitle"/>
          </p:nvPr>
        </p:nvSpPr>
        <p:spPr/>
        <p:txBody>
          <a:bodyPr/>
          <a:lstStyle/>
          <a:p>
            <a:r>
              <a:rPr lang="en-US" dirty="0"/>
              <a:t>Clustering</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20D375B3-451A-4E0A-AD76-AF5E77B7459B}"/>
                  </a:ext>
                </a:extLst>
              </p:cNvPr>
              <p:cNvSpPr>
                <a:spLocks noGrp="1"/>
              </p:cNvSpPr>
              <p:nvPr>
                <p:ph type="body" sz="quarter" idx="16"/>
              </p:nvPr>
            </p:nvSpPr>
            <p:spPr>
              <a:xfrm>
                <a:off x="3733801" y="266700"/>
                <a:ext cx="5095876" cy="4667249"/>
              </a:xfrm>
            </p:spPr>
            <p:txBody>
              <a:bodyPr/>
              <a:lstStyle/>
              <a:p>
                <a:pPr marL="285750" indent="-285750">
                  <a:buFontTx/>
                  <a:buChar char="-"/>
                </a:pPr>
                <a:r>
                  <a:rPr lang="en-US" dirty="0"/>
                  <a:t>In mathematical terms:</a:t>
                </a:r>
              </a:p>
              <a:p>
                <a:pPr marL="285750" indent="-285750">
                  <a:buFontTx/>
                  <a:buChar char="-"/>
                </a:pPr>
                <a:endParaRPr lang="en-US" dirty="0"/>
              </a:p>
              <a:p>
                <a:pPr marL="285750" indent="-285750">
                  <a:buFontTx/>
                  <a:buChar char="-"/>
                </a:pP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1, </m:t>
                            </m:r>
                            <m:r>
                              <a:rPr lang="en-US" b="0" i="1" smtClean="0">
                                <a:latin typeface="Cambria Math" panose="02040503050406030204" pitchFamily="18" charset="0"/>
                              </a:rPr>
                              <m:t>𝑦</m:t>
                            </m:r>
                            <m:r>
                              <a:rPr lang="en-US" b="0" i="1" smtClean="0">
                                <a:latin typeface="Cambria Math" panose="02040503050406030204" pitchFamily="18" charset="0"/>
                              </a:rPr>
                              <m:t>1</m:t>
                            </m:r>
                          </m:e>
                        </m:d>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2, </m:t>
                            </m:r>
                            <m:r>
                              <a:rPr lang="en-US" b="0" i="1" smtClean="0">
                                <a:latin typeface="Cambria Math" panose="02040503050406030204" pitchFamily="18" charset="0"/>
                              </a:rPr>
                              <m:t>𝑦</m:t>
                            </m:r>
                            <m:r>
                              <a:rPr lang="en-US" b="0" i="1" smtClean="0">
                                <a:latin typeface="Cambria Math" panose="02040503050406030204" pitchFamily="18" charset="0"/>
                              </a:rPr>
                              <m:t>2</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𝑥𝑁</m:t>
                            </m:r>
                            <m:r>
                              <a:rPr lang="en-US" b="0" i="1" smtClean="0">
                                <a:latin typeface="Cambria Math" panose="02040503050406030204" pitchFamily="18" charset="0"/>
                              </a:rPr>
                              <m:t>, </m:t>
                            </m:r>
                            <m:r>
                              <a:rPr lang="en-US" b="0" i="1" smtClean="0">
                                <a:latin typeface="Cambria Math" panose="02040503050406030204" pitchFamily="18" charset="0"/>
                              </a:rPr>
                              <m:t>𝑦𝑁</m:t>
                            </m:r>
                          </m:e>
                        </m:d>
                      </m:e>
                    </m:d>
                    <m:r>
                      <a:rPr lang="en-US" b="0" i="1" smtClean="0">
                        <a:latin typeface="Cambria Math" panose="02040503050406030204" pitchFamily="18" charset="0"/>
                      </a:rPr>
                      <m:t>−</m:t>
                    </m:r>
                    <m:r>
                      <a:rPr lang="en-US" b="0" i="1" smtClean="0">
                        <a:latin typeface="Cambria Math" panose="02040503050406030204" pitchFamily="18" charset="0"/>
                      </a:rPr>
                      <m:t>𝑖𝑛𝑝𝑢𝑡</m:t>
                    </m:r>
                    <m:r>
                      <a:rPr lang="en-US" b="0" i="1" smtClean="0">
                        <a:latin typeface="Cambria Math" panose="02040503050406030204" pitchFamily="18" charset="0"/>
                      </a:rPr>
                      <m:t> </m:t>
                    </m:r>
                    <m:r>
                      <a:rPr lang="en-US" b="0" i="1" smtClean="0">
                        <a:latin typeface="Cambria Math" panose="02040503050406030204" pitchFamily="18" charset="0"/>
                      </a:rPr>
                      <m:t>𝑑𝑎𝑡𝑎</m:t>
                    </m:r>
                  </m:oMath>
                </a14:m>
                <a:endParaRPr lang="en-US" b="0" dirty="0"/>
              </a:p>
              <a:p>
                <a:pPr marL="285750" indent="-285750">
                  <a:buFontTx/>
                  <a:buChar char="-"/>
                </a:pPr>
                <a:endParaRPr lang="en-US" dirty="0"/>
              </a:p>
              <a:p>
                <a:pPr marL="285750" indent="-285750">
                  <a:buFontTx/>
                  <a:buChar char="-"/>
                </a:pPr>
                <a:r>
                  <a:rPr lang="en-US" dirty="0"/>
                  <a:t>We create some random clusters, for example: 4 clusters</a:t>
                </a:r>
              </a:p>
              <a:p>
                <a:pPr marL="285750" indent="-285750">
                  <a:buFontTx/>
                  <a:buChar char="-"/>
                </a:pPr>
                <a:r>
                  <a:rPr lang="en-US" dirty="0"/>
                  <a:t> ** </a:t>
                </a:r>
                <a:r>
                  <a:rPr lang="en-US" sz="1100" dirty="0">
                    <a:solidFill>
                      <a:schemeClr val="tx1"/>
                    </a:solidFill>
                  </a:rPr>
                  <a:t>We will see that one of the problems is that we don’t have any knowledge about how many clusters there are.</a:t>
                </a:r>
              </a:p>
              <a:p>
                <a:pPr marL="285750" indent="-285750">
                  <a:buFontTx/>
                  <a:buChar char="-"/>
                </a:pPr>
                <a:endParaRPr lang="en-US" dirty="0"/>
              </a:p>
              <a:p>
                <a:pPr marL="285750" indent="-285750">
                  <a:buFontTx/>
                  <a:buChar char="-"/>
                </a:pP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𝑐𝑥</m:t>
                            </m:r>
                            <m:r>
                              <a:rPr lang="en-US" b="0" i="1" smtClean="0">
                                <a:latin typeface="Cambria Math" panose="02040503050406030204" pitchFamily="18" charset="0"/>
                              </a:rPr>
                              <m:t>1, </m:t>
                            </m:r>
                            <m:r>
                              <a:rPr lang="en-US" b="0" i="1" smtClean="0">
                                <a:latin typeface="Cambria Math" panose="02040503050406030204" pitchFamily="18" charset="0"/>
                              </a:rPr>
                              <m:t>𝑐𝑦</m:t>
                            </m:r>
                            <m:r>
                              <a:rPr lang="en-US" b="0" i="1" smtClean="0">
                                <a:latin typeface="Cambria Math" panose="02040503050406030204" pitchFamily="18" charset="0"/>
                              </a:rPr>
                              <m:t>1</m:t>
                            </m:r>
                          </m:e>
                        </m:d>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𝑐𝑥</m:t>
                            </m:r>
                            <m:r>
                              <a:rPr lang="en-US" b="0" i="1" smtClean="0">
                                <a:latin typeface="Cambria Math" panose="02040503050406030204" pitchFamily="18" charset="0"/>
                              </a:rPr>
                              <m:t>4, </m:t>
                            </m:r>
                            <m:r>
                              <a:rPr lang="en-US" b="0" i="1" smtClean="0">
                                <a:latin typeface="Cambria Math" panose="02040503050406030204" pitchFamily="18" charset="0"/>
                              </a:rPr>
                              <m:t>𝑐𝑦</m:t>
                            </m:r>
                            <m:r>
                              <a:rPr lang="en-US" b="0" i="1" smtClean="0">
                                <a:latin typeface="Cambria Math" panose="02040503050406030204" pitchFamily="18" charset="0"/>
                              </a:rPr>
                              <m:t>4</m:t>
                            </m:r>
                          </m:e>
                        </m:d>
                      </m:e>
                    </m:d>
                    <m:r>
                      <a:rPr lang="en-US" b="0" i="0" smtClean="0">
                        <a:latin typeface="Cambria Math" panose="02040503050406030204" pitchFamily="18" charset="0"/>
                      </a:rPr>
                      <m:t>=</m:t>
                    </m:r>
                    <m:d>
                      <m:dPr>
                        <m:begChr m:val="{"/>
                        <m:endChr m:val="}"/>
                        <m:ctrlPr>
                          <a:rPr lang="en-US" b="0" i="1" smtClean="0">
                            <a:latin typeface="Cambria Math" panose="02040503050406030204" pitchFamily="18" charset="0"/>
                          </a:rPr>
                        </m:ctrlPr>
                      </m:dPr>
                      <m:e>
                        <m:r>
                          <m:rPr>
                            <m:sty m:val="p"/>
                          </m:rPr>
                          <a:rPr lang="en-US" b="0" i="0" smtClean="0">
                            <a:latin typeface="Cambria Math" panose="02040503050406030204" pitchFamily="18" charset="0"/>
                          </a:rPr>
                          <m:t>c</m:t>
                        </m:r>
                        <m:r>
                          <a:rPr lang="en-US" b="0" i="0" smtClean="0">
                            <a:latin typeface="Cambria Math" panose="02040503050406030204" pitchFamily="18" charset="0"/>
                          </a:rPr>
                          <m:t>1, </m:t>
                        </m:r>
                        <m:r>
                          <m:rPr>
                            <m:sty m:val="p"/>
                          </m:rPr>
                          <a:rPr lang="en-US" b="0" i="0" smtClean="0">
                            <a:latin typeface="Cambria Math" panose="02040503050406030204" pitchFamily="18" charset="0"/>
                          </a:rPr>
                          <m:t>c</m:t>
                        </m:r>
                        <m:r>
                          <a:rPr lang="en-US" b="0" i="0" smtClean="0">
                            <a:latin typeface="Cambria Math" panose="02040503050406030204" pitchFamily="18" charset="0"/>
                          </a:rPr>
                          <m:t>2, </m:t>
                        </m:r>
                        <m:r>
                          <m:rPr>
                            <m:sty m:val="p"/>
                          </m:rPr>
                          <a:rPr lang="en-US" b="0" i="0" smtClean="0">
                            <a:latin typeface="Cambria Math" panose="02040503050406030204" pitchFamily="18" charset="0"/>
                          </a:rPr>
                          <m:t>c</m:t>
                        </m:r>
                        <m:r>
                          <a:rPr lang="en-US" b="0" i="0" smtClean="0">
                            <a:latin typeface="Cambria Math" panose="02040503050406030204" pitchFamily="18" charset="0"/>
                          </a:rPr>
                          <m:t>3, </m:t>
                        </m:r>
                        <m:r>
                          <m:rPr>
                            <m:sty m:val="p"/>
                          </m:rPr>
                          <a:rPr lang="en-US" b="0" i="0" smtClean="0">
                            <a:latin typeface="Cambria Math" panose="02040503050406030204" pitchFamily="18" charset="0"/>
                          </a:rPr>
                          <m:t>c</m:t>
                        </m:r>
                        <m:r>
                          <a:rPr lang="en-US" b="0" i="0" smtClean="0">
                            <a:latin typeface="Cambria Math" panose="02040503050406030204" pitchFamily="18" charset="0"/>
                          </a:rPr>
                          <m:t>4</m:t>
                        </m:r>
                      </m:e>
                    </m:d>
                  </m:oMath>
                </a14:m>
                <a:endParaRPr lang="en-US" b="0" dirty="0"/>
              </a:p>
              <a:p>
                <a:pPr marL="285750" indent="-285750">
                  <a:buFontTx/>
                  <a:buChar char="-"/>
                </a:pPr>
                <a:endParaRPr lang="en-US" dirty="0"/>
              </a:p>
              <a:p>
                <a:pPr marL="285750" indent="-285750">
                  <a:buFontTx/>
                  <a:buChar char="-"/>
                </a:pPr>
                <a:r>
                  <a:rPr lang="en-US" dirty="0"/>
                  <a:t>We allocate the each data point a cluster point, at random and the calculate the cost function:</a:t>
                </a:r>
              </a:p>
              <a:p>
                <a:pPr marL="285750" indent="-285750">
                  <a:buFontTx/>
                  <a:buChar char="-"/>
                </a:pPr>
                <a:endParaRPr lang="en-US" dirty="0"/>
              </a:p>
              <a:p>
                <a:pPr marL="285750" indent="-285750">
                  <a:buFontTx/>
                  <a:buChar char="-"/>
                </a:pPr>
                <a14:m>
                  <m:oMath xmlns:m="http://schemas.openxmlformats.org/officeDocument/2006/math">
                    <m:r>
                      <a:rPr lang="en-US" b="0" i="1" smtClean="0">
                        <a:latin typeface="Cambria Math" panose="02040503050406030204" pitchFamily="18" charset="0"/>
                      </a:rPr>
                      <m:t>𝐽</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𝐶</m:t>
                        </m:r>
                      </m:e>
                    </m:d>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𝑝</m:t>
                            </m:r>
                          </m:sup>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𝑤𝑖𝑗</m:t>
                                </m:r>
                                <m:r>
                                  <a:rPr lang="en-US" b="0" i="1" smtClean="0">
                                    <a:latin typeface="Cambria Math" panose="02040503050406030204" pitchFamily="18" charset="0"/>
                                  </a:rPr>
                                  <m:t>∗</m:t>
                                </m:r>
                                <m:d>
                                  <m:dPr>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𝑥𝑖</m:t>
                                            </m:r>
                                            <m:r>
                                              <a:rPr lang="en-US" b="0" i="1" smtClean="0">
                                                <a:latin typeface="Cambria Math" panose="02040503050406030204" pitchFamily="18" charset="0"/>
                                              </a:rPr>
                                              <m:t>,  </m:t>
                                            </m:r>
                                            <m:r>
                                              <a:rPr lang="en-US" b="0" i="1" smtClean="0">
                                                <a:latin typeface="Cambria Math" panose="02040503050406030204" pitchFamily="18" charset="0"/>
                                              </a:rPr>
                                              <m:t>𝑦𝑖</m:t>
                                            </m:r>
                                          </m:e>
                                        </m:d>
                                        <m:r>
                                          <a:rPr lang="en-US" b="0" i="1" smtClean="0">
                                            <a:latin typeface="Cambria Math" panose="02040503050406030204" pitchFamily="18" charset="0"/>
                                          </a:rPr>
                                          <m:t>−</m:t>
                                        </m:r>
                                        <m:r>
                                          <a:rPr lang="en-US" b="0" i="1" smtClean="0">
                                            <a:latin typeface="Cambria Math" panose="02040503050406030204" pitchFamily="18" charset="0"/>
                                          </a:rPr>
                                          <m:t>𝑐𝑗</m:t>
                                        </m:r>
                                      </m:e>
                                    </m:d>
                                  </m:e>
                                </m:d>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=4 </m:t>
                                </m:r>
                                <m:d>
                                  <m:dPr>
                                    <m:ctrlPr>
                                      <a:rPr lang="en-US" b="0" i="1" smtClean="0">
                                        <a:latin typeface="Cambria Math" panose="02040503050406030204" pitchFamily="18" charset="0"/>
                                      </a:rPr>
                                    </m:ctrlPr>
                                  </m:dPr>
                                  <m:e>
                                    <m:r>
                                      <a:rPr lang="en-US" b="0" i="1" smtClean="0">
                                        <a:latin typeface="Cambria Math" panose="02040503050406030204" pitchFamily="18" charset="0"/>
                                      </a:rPr>
                                      <m:t>𝑡𝑜𝑡𝑎𝑙</m:t>
                                    </m:r>
                                    <m:r>
                                      <a:rPr lang="en-US" b="0" i="1" smtClean="0">
                                        <a:latin typeface="Cambria Math" panose="02040503050406030204" pitchFamily="18" charset="0"/>
                                      </a:rPr>
                                      <m:t> </m:t>
                                    </m:r>
                                    <m:r>
                                      <a:rPr lang="en-US" b="0" i="1" smtClean="0">
                                        <a:latin typeface="Cambria Math" panose="02040503050406030204" pitchFamily="18" charset="0"/>
                                      </a:rPr>
                                      <m:t>𝑐𝑢𝑠𝑡𝑒𝑟𝑠</m:t>
                                    </m:r>
                                  </m:e>
                                </m:d>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e>
                              <m:e>
                                <m:r>
                                  <a:rPr lang="en-US" b="0" i="1" smtClean="0">
                                    <a:latin typeface="Cambria Math" panose="02040503050406030204" pitchFamily="18" charset="0"/>
                                  </a:rPr>
                                  <m:t>𝑁</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𝑑𝑎𝑡𝑎</m:t>
                                </m:r>
                                <m:r>
                                  <a:rPr lang="en-US" b="0" i="1" smtClean="0">
                                    <a:latin typeface="Cambria Math" panose="02040503050406030204" pitchFamily="18" charset="0"/>
                                  </a:rPr>
                                  <m:t> </m:t>
                                </m:r>
                                <m:r>
                                  <a:rPr lang="en-US" b="0" i="1" smtClean="0">
                                    <a:latin typeface="Cambria Math" panose="02040503050406030204" pitchFamily="18" charset="0"/>
                                  </a:rPr>
                                  <m:t>𝑝𝑒𝑟</m:t>
                                </m:r>
                                <m:r>
                                  <a:rPr lang="en-US" b="0" i="1" smtClean="0">
                                    <a:latin typeface="Cambria Math" panose="02040503050406030204" pitchFamily="18" charset="0"/>
                                  </a:rPr>
                                  <m:t> </m:t>
                                </m:r>
                                <m:r>
                                  <a:rPr lang="en-US" b="0" i="1" smtClean="0">
                                    <a:latin typeface="Cambria Math" panose="02040503050406030204" pitchFamily="18" charset="0"/>
                                  </a:rPr>
                                  <m:t>𝑐𝑙𝑢𝑠𝑡𝑒𝑟</m:t>
                                </m:r>
                              </m:e>
                            </m:eqArr>
                          </m:e>
                        </m:nary>
                      </m:e>
                    </m:nary>
                  </m:oMath>
                </a14:m>
                <a:endParaRPr lang="en-US" dirty="0"/>
              </a:p>
              <a:p>
                <a:endParaRPr lang="en-US" dirty="0"/>
              </a:p>
            </p:txBody>
          </p:sp>
        </mc:Choice>
        <mc:Fallback>
          <p:sp>
            <p:nvSpPr>
              <p:cNvPr id="3" name="Text Placeholder 2">
                <a:extLst>
                  <a:ext uri="{FF2B5EF4-FFF2-40B4-BE49-F238E27FC236}">
                    <a16:creationId xmlns:a16="http://schemas.microsoft.com/office/drawing/2014/main" id="{20D375B3-451A-4E0A-AD76-AF5E77B7459B}"/>
                  </a:ext>
                </a:extLst>
              </p:cNvPr>
              <p:cNvSpPr>
                <a:spLocks noGrp="1" noRot="1" noChangeAspect="1" noMove="1" noResize="1" noEditPoints="1" noAdjustHandles="1" noChangeArrowheads="1" noChangeShapeType="1" noTextEdit="1"/>
              </p:cNvSpPr>
              <p:nvPr>
                <p:ph type="body" sz="quarter" idx="16"/>
              </p:nvPr>
            </p:nvSpPr>
            <p:spPr>
              <a:xfrm>
                <a:off x="3733801" y="266700"/>
                <a:ext cx="5095876" cy="4667249"/>
              </a:xfrm>
              <a:blipFill>
                <a:blip r:embed="rId2"/>
                <a:stretch>
                  <a:fillRect l="-599" t="-1699" r="-5629"/>
                </a:stretch>
              </a:blipFill>
            </p:spPr>
            <p:txBody>
              <a:bodyPr/>
              <a:lstStyle/>
              <a:p>
                <a:r>
                  <a:rPr lang="en-US">
                    <a:noFill/>
                  </a:rPr>
                  <a:t> </a:t>
                </a:r>
              </a:p>
            </p:txBody>
          </p:sp>
        </mc:Fallback>
      </mc:AlternateContent>
      <p:sp>
        <p:nvSpPr>
          <p:cNvPr id="4" name="Subtitle 3">
            <a:extLst>
              <a:ext uri="{FF2B5EF4-FFF2-40B4-BE49-F238E27FC236}">
                <a16:creationId xmlns:a16="http://schemas.microsoft.com/office/drawing/2014/main" id="{BECB241F-7B8B-417D-B496-030328728BBC}"/>
              </a:ext>
            </a:extLst>
          </p:cNvPr>
          <p:cNvSpPr>
            <a:spLocks noGrp="1"/>
          </p:cNvSpPr>
          <p:nvPr>
            <p:ph type="subTitle" idx="1"/>
          </p:nvPr>
        </p:nvSpPr>
        <p:spPr/>
        <p:txBody>
          <a:bodyPr/>
          <a:lstStyle/>
          <a:p>
            <a:r>
              <a:rPr lang="en-US" dirty="0"/>
              <a:t>K-Means</a:t>
            </a:r>
          </a:p>
        </p:txBody>
      </p:sp>
    </p:spTree>
    <p:extLst>
      <p:ext uri="{BB962C8B-B14F-4D97-AF65-F5344CB8AC3E}">
        <p14:creationId xmlns:p14="http://schemas.microsoft.com/office/powerpoint/2010/main" val="4003458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EC0C8-01B7-4B1D-8F46-F1CCF59AF329}"/>
              </a:ext>
            </a:extLst>
          </p:cNvPr>
          <p:cNvSpPr>
            <a:spLocks noGrp="1"/>
          </p:cNvSpPr>
          <p:nvPr>
            <p:ph type="ctrTitle"/>
          </p:nvPr>
        </p:nvSpPr>
        <p:spPr/>
        <p:txBody>
          <a:bodyPr/>
          <a:lstStyle/>
          <a:p>
            <a:r>
              <a:rPr lang="en-US" sz="5400" dirty="0"/>
              <a:t>Further research</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20D375B3-451A-4E0A-AD76-AF5E77B7459B}"/>
                  </a:ext>
                </a:extLst>
              </p:cNvPr>
              <p:cNvSpPr>
                <a:spLocks noGrp="1"/>
              </p:cNvSpPr>
              <p:nvPr>
                <p:ph type="body" sz="quarter" idx="16"/>
              </p:nvPr>
            </p:nvSpPr>
            <p:spPr>
              <a:xfrm>
                <a:off x="4000387" y="266700"/>
                <a:ext cx="4829289" cy="4667249"/>
              </a:xfrm>
            </p:spPr>
            <p:txBody>
              <a:bodyPr/>
              <a:lstStyle/>
              <a:p>
                <a:pPr marL="285750" indent="-285750">
                  <a:buFont typeface="Arial" panose="020B0604020202020204" pitchFamily="34" charset="0"/>
                  <a:buChar char="•"/>
                </a:pPr>
                <a:r>
                  <a:rPr lang="en-US" dirty="0"/>
                  <a:t>Problem: What is the best number of clusters in our dataset? How can we find it?</a:t>
                </a:r>
              </a:p>
              <a:p>
                <a:pPr marL="285750" indent="-285750">
                  <a:buFontTx/>
                  <a:buChar char="-"/>
                </a:pPr>
                <a:r>
                  <a:rPr lang="en-US" dirty="0"/>
                  <a:t>Solution: </a:t>
                </a:r>
              </a:p>
              <a:p>
                <a:pPr marL="285750" indent="-285750">
                  <a:buFontTx/>
                  <a:buChar char="-"/>
                </a:pPr>
                <a:r>
                  <a:rPr lang="en-US" b="1" dirty="0"/>
                  <a:t>    Silhouette Score (the best one)</a:t>
                </a:r>
              </a:p>
              <a:p>
                <a:pPr marL="285750" lvl="1" indent="-285750">
                  <a:buFontTx/>
                  <a:buChar char="-"/>
                </a:pPr>
                <a14:m>
                  <m:oMath xmlns:m="http://schemas.openxmlformats.org/officeDocument/2006/math">
                    <m:r>
                      <m:rPr>
                        <m:sty m:val="p"/>
                      </m:rPr>
                      <a:rPr lang="en-US" i="1" smtClean="0">
                        <a:latin typeface="Cambria Math" panose="02040503050406030204" pitchFamily="18" charset="0"/>
                        <a:hlinkClick r:id="rId2"/>
                      </a:rPr>
                      <m:t>https</m:t>
                    </m:r>
                    <m:r>
                      <a:rPr lang="en-US" i="1" smtClean="0">
                        <a:latin typeface="Cambria Math" panose="02040503050406030204" pitchFamily="18" charset="0"/>
                        <a:hlinkClick r:id="rId2"/>
                      </a:rPr>
                      <m:t>://</m:t>
                    </m:r>
                    <m:r>
                      <m:rPr>
                        <m:sty m:val="p"/>
                      </m:rPr>
                      <a:rPr lang="en-US" i="1" smtClean="0">
                        <a:latin typeface="Cambria Math" panose="02040503050406030204" pitchFamily="18" charset="0"/>
                        <a:hlinkClick r:id="rId2"/>
                      </a:rPr>
                      <m:t>tushar</m:t>
                    </m:r>
                    <m:r>
                      <a:rPr lang="en-US" i="1" smtClean="0">
                        <a:latin typeface="Cambria Math" panose="02040503050406030204" pitchFamily="18" charset="0"/>
                        <a:hlinkClick r:id="rId2"/>
                      </a:rPr>
                      <m:t>-</m:t>
                    </m:r>
                    <m:r>
                      <m:rPr>
                        <m:sty m:val="p"/>
                      </m:rPr>
                      <a:rPr lang="en-US" i="1" smtClean="0">
                        <a:latin typeface="Cambria Math" panose="02040503050406030204" pitchFamily="18" charset="0"/>
                        <a:hlinkClick r:id="rId2"/>
                      </a:rPr>
                      <m:t>joshi</m:t>
                    </m:r>
                    <m:r>
                      <a:rPr lang="en-US" i="1" smtClean="0">
                        <a:latin typeface="Cambria Math" panose="02040503050406030204" pitchFamily="18" charset="0"/>
                        <a:hlinkClick r:id="rId2"/>
                      </a:rPr>
                      <m:t>-89.</m:t>
                    </m:r>
                    <m:r>
                      <m:rPr>
                        <m:sty m:val="p"/>
                      </m:rPr>
                      <a:rPr lang="en-US" i="1" smtClean="0">
                        <a:latin typeface="Cambria Math" panose="02040503050406030204" pitchFamily="18" charset="0"/>
                        <a:hlinkClick r:id="rId2"/>
                      </a:rPr>
                      <m:t>medium</m:t>
                    </m:r>
                    <m:r>
                      <a:rPr lang="en-US" i="1" smtClean="0">
                        <a:latin typeface="Cambria Math" panose="02040503050406030204" pitchFamily="18" charset="0"/>
                        <a:hlinkClick r:id="rId2"/>
                      </a:rPr>
                      <m:t>.</m:t>
                    </m:r>
                    <m:r>
                      <m:rPr>
                        <m:sty m:val="p"/>
                      </m:rPr>
                      <a:rPr lang="en-US" i="1" smtClean="0">
                        <a:latin typeface="Cambria Math" panose="02040503050406030204" pitchFamily="18" charset="0"/>
                        <a:hlinkClick r:id="rId2"/>
                      </a:rPr>
                      <m:t>com</m:t>
                    </m:r>
                    <m:r>
                      <a:rPr lang="en-US" i="1" smtClean="0">
                        <a:latin typeface="Cambria Math" panose="02040503050406030204" pitchFamily="18" charset="0"/>
                        <a:hlinkClick r:id="rId2"/>
                      </a:rPr>
                      <m:t>/</m:t>
                    </m:r>
                    <m:r>
                      <m:rPr>
                        <m:sty m:val="p"/>
                      </m:rPr>
                      <a:rPr lang="en-US" i="1" smtClean="0">
                        <a:latin typeface="Cambria Math" panose="02040503050406030204" pitchFamily="18" charset="0"/>
                        <a:hlinkClick r:id="rId2"/>
                      </a:rPr>
                      <m:t>silhouette</m:t>
                    </m:r>
                    <m:r>
                      <a:rPr lang="en-US" i="1" smtClean="0">
                        <a:latin typeface="Cambria Math" panose="02040503050406030204" pitchFamily="18" charset="0"/>
                        <a:hlinkClick r:id="rId2"/>
                      </a:rPr>
                      <m:t>-</m:t>
                    </m:r>
                    <m:r>
                      <m:rPr>
                        <m:sty m:val="p"/>
                      </m:rPr>
                      <a:rPr lang="en-US" i="1" smtClean="0">
                        <a:latin typeface="Cambria Math" panose="02040503050406030204" pitchFamily="18" charset="0"/>
                        <a:hlinkClick r:id="rId2"/>
                      </a:rPr>
                      <m:t>score</m:t>
                    </m:r>
                    <m:r>
                      <a:rPr lang="en-US" i="1" smtClean="0">
                        <a:latin typeface="Cambria Math" panose="02040503050406030204" pitchFamily="18" charset="0"/>
                        <a:hlinkClick r:id="rId2"/>
                      </a:rPr>
                      <m:t>-</m:t>
                    </m:r>
                    <m:r>
                      <m:rPr>
                        <m:sty m:val="p"/>
                      </m:rPr>
                      <a:rPr lang="en-US" i="1" smtClean="0">
                        <a:latin typeface="Cambria Math" panose="02040503050406030204" pitchFamily="18" charset="0"/>
                        <a:hlinkClick r:id="rId2"/>
                      </a:rPr>
                      <m:t>a</m:t>
                    </m:r>
                    <m:r>
                      <a:rPr lang="en-US" i="1" smtClean="0">
                        <a:latin typeface="Cambria Math" panose="02040503050406030204" pitchFamily="18" charset="0"/>
                        <a:hlinkClick r:id="rId2"/>
                      </a:rPr>
                      <m:t>9</m:t>
                    </m:r>
                    <m:r>
                      <m:rPr>
                        <m:sty m:val="p"/>
                      </m:rPr>
                      <a:rPr lang="en-US" i="1" smtClean="0">
                        <a:latin typeface="Cambria Math" panose="02040503050406030204" pitchFamily="18" charset="0"/>
                        <a:hlinkClick r:id="rId2"/>
                      </a:rPr>
                      <m:t>f</m:t>
                    </m:r>
                    <m:r>
                      <a:rPr lang="en-US" i="1" smtClean="0">
                        <a:latin typeface="Cambria Math" panose="02040503050406030204" pitchFamily="18" charset="0"/>
                        <a:hlinkClick r:id="rId2"/>
                      </a:rPr>
                      <m:t>7</m:t>
                    </m:r>
                    <m:r>
                      <m:rPr>
                        <m:sty m:val="p"/>
                      </m:rPr>
                      <a:rPr lang="en-US" i="1" smtClean="0">
                        <a:latin typeface="Cambria Math" panose="02040503050406030204" pitchFamily="18" charset="0"/>
                        <a:hlinkClick r:id="rId2"/>
                      </a:rPr>
                      <m:t>d</m:t>
                    </m:r>
                    <m:r>
                      <a:rPr lang="en-US" i="1" smtClean="0">
                        <a:latin typeface="Cambria Math" panose="02040503050406030204" pitchFamily="18" charset="0"/>
                        <a:hlinkClick r:id="rId2"/>
                      </a:rPr>
                      <m:t>8</m:t>
                    </m:r>
                    <m:r>
                      <m:rPr>
                        <m:sty m:val="p"/>
                      </m:rPr>
                      <a:rPr lang="en-US" i="1" smtClean="0">
                        <a:latin typeface="Cambria Math" panose="02040503050406030204" pitchFamily="18" charset="0"/>
                        <a:hlinkClick r:id="rId2"/>
                      </a:rPr>
                      <m:t>d</m:t>
                    </m:r>
                    <m:r>
                      <a:rPr lang="en-US" i="1" smtClean="0">
                        <a:latin typeface="Cambria Math" panose="02040503050406030204" pitchFamily="18" charset="0"/>
                        <a:hlinkClick r:id="rId2"/>
                      </a:rPr>
                      <m:t>78</m:t>
                    </m:r>
                    <m:r>
                      <m:rPr>
                        <m:sty m:val="p"/>
                      </m:rPr>
                      <a:rPr lang="en-US" i="1" smtClean="0">
                        <a:latin typeface="Cambria Math" panose="02040503050406030204" pitchFamily="18" charset="0"/>
                        <a:hlinkClick r:id="rId2"/>
                      </a:rPr>
                      <m:t>f</m:t>
                    </m:r>
                    <m:r>
                      <a:rPr lang="en-US" i="1" smtClean="0">
                        <a:latin typeface="Cambria Math" panose="02040503050406030204" pitchFamily="18" charset="0"/>
                        <a:hlinkClick r:id="rId2"/>
                      </a:rPr>
                      <m:t>29</m:t>
                    </m:r>
                  </m:oMath>
                </a14:m>
                <a:endParaRPr lang="en-US" b="1" dirty="0"/>
              </a:p>
              <a:p>
                <a:endParaRPr lang="en-US" dirty="0"/>
              </a:p>
              <a:p>
                <a:pPr marL="285750" indent="-285750">
                  <a:buFontTx/>
                  <a:buChar char="-"/>
                </a:pPr>
                <a:r>
                  <a:rPr lang="en-US" dirty="0"/>
                  <a:t>Problem: Choosing randomly the initial centroids could lead to an unbalanced selection of clusters (if some centroids are distributed too far or too close to the dataset)</a:t>
                </a:r>
              </a:p>
              <a:p>
                <a:pPr marL="285750" indent="-285750">
                  <a:buFontTx/>
                  <a:buChar char="-"/>
                </a:pPr>
                <a:r>
                  <a:rPr lang="en-US" dirty="0"/>
                  <a:t>Solution: K-means++</a:t>
                </a:r>
              </a:p>
              <a:p>
                <a:endParaRPr lang="en-US" dirty="0"/>
              </a:p>
              <a:p>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hlinkClick r:id="rId3"/>
                        </a:rPr>
                        <m:t>h𝑡𝑡𝑝𝑠</m:t>
                      </m:r>
                      <m:r>
                        <a:rPr lang="en-US" i="1">
                          <a:latin typeface="Cambria Math" panose="02040503050406030204" pitchFamily="18" charset="0"/>
                          <a:hlinkClick r:id="rId3"/>
                        </a:rPr>
                        <m:t>://</m:t>
                      </m:r>
                      <m:r>
                        <a:rPr lang="en-US" i="1">
                          <a:latin typeface="Cambria Math" panose="02040503050406030204" pitchFamily="18" charset="0"/>
                          <a:hlinkClick r:id="rId3"/>
                        </a:rPr>
                        <m:t>𝑤𝑤𝑤</m:t>
                      </m:r>
                      <m:r>
                        <a:rPr lang="en-US" i="1">
                          <a:latin typeface="Cambria Math" panose="02040503050406030204" pitchFamily="18" charset="0"/>
                          <a:hlinkClick r:id="rId3"/>
                        </a:rPr>
                        <m:t>.</m:t>
                      </m:r>
                      <m:r>
                        <a:rPr lang="en-US" i="1">
                          <a:latin typeface="Cambria Math" panose="02040503050406030204" pitchFamily="18" charset="0"/>
                          <a:hlinkClick r:id="rId3"/>
                        </a:rPr>
                        <m:t>𝑔𝑒𝑒𝑘𝑠𝑓𝑜𝑟𝑔𝑒𝑒𝑘𝑠</m:t>
                      </m:r>
                      <m:r>
                        <a:rPr lang="en-US" i="1">
                          <a:latin typeface="Cambria Math" panose="02040503050406030204" pitchFamily="18" charset="0"/>
                          <a:hlinkClick r:id="rId3"/>
                        </a:rPr>
                        <m:t>.</m:t>
                      </m:r>
                      <m:r>
                        <a:rPr lang="en-US" i="1">
                          <a:latin typeface="Cambria Math" panose="02040503050406030204" pitchFamily="18" charset="0"/>
                          <a:hlinkClick r:id="rId3"/>
                        </a:rPr>
                        <m:t>𝑜𝑟𝑔</m:t>
                      </m:r>
                      <m:r>
                        <a:rPr lang="en-US" i="1">
                          <a:latin typeface="Cambria Math" panose="02040503050406030204" pitchFamily="18" charset="0"/>
                          <a:hlinkClick r:id="rId3"/>
                        </a:rPr>
                        <m:t>/</m:t>
                      </m:r>
                      <m:r>
                        <a:rPr lang="en-US" i="1">
                          <a:latin typeface="Cambria Math" panose="02040503050406030204" pitchFamily="18" charset="0"/>
                          <a:hlinkClick r:id="rId3"/>
                        </a:rPr>
                        <m:t>𝑚𝑙</m:t>
                      </m:r>
                      <m:r>
                        <a:rPr lang="en-US" i="1">
                          <a:latin typeface="Cambria Math" panose="02040503050406030204" pitchFamily="18" charset="0"/>
                          <a:hlinkClick r:id="rId3"/>
                        </a:rPr>
                        <m:t>-</m:t>
                      </m:r>
                      <m:r>
                        <a:rPr lang="en-US" i="1">
                          <a:latin typeface="Cambria Math" panose="02040503050406030204" pitchFamily="18" charset="0"/>
                          <a:hlinkClick r:id="rId3"/>
                        </a:rPr>
                        <m:t>𝑘</m:t>
                      </m:r>
                      <m:r>
                        <a:rPr lang="en-US" i="1">
                          <a:latin typeface="Cambria Math" panose="02040503050406030204" pitchFamily="18" charset="0"/>
                          <a:hlinkClick r:id="rId3"/>
                        </a:rPr>
                        <m:t>-</m:t>
                      </m:r>
                      <m:r>
                        <a:rPr lang="en-US" i="1">
                          <a:latin typeface="Cambria Math" panose="02040503050406030204" pitchFamily="18" charset="0"/>
                          <a:hlinkClick r:id="rId3"/>
                        </a:rPr>
                        <m:t>𝑚𝑒𝑎𝑛𝑠</m:t>
                      </m:r>
                      <m:r>
                        <a:rPr lang="en-US" i="1">
                          <a:latin typeface="Cambria Math" panose="02040503050406030204" pitchFamily="18" charset="0"/>
                          <a:hlinkClick r:id="rId3"/>
                        </a:rPr>
                        <m:t>-</m:t>
                      </m:r>
                      <m:r>
                        <a:rPr lang="en-US" i="1">
                          <a:latin typeface="Cambria Math" panose="02040503050406030204" pitchFamily="18" charset="0"/>
                          <a:hlinkClick r:id="rId3"/>
                        </a:rPr>
                        <m:t>𝑎𝑙𝑔𝑜𝑟𝑖𝑡h𝑚</m:t>
                      </m:r>
                      <m:r>
                        <a:rPr lang="en-US" i="1">
                          <a:latin typeface="Cambria Math" panose="02040503050406030204" pitchFamily="18" charset="0"/>
                          <a:hlinkClick r:id="rId3"/>
                        </a:rPr>
                        <m:t>/</m:t>
                      </m:r>
                    </m:oMath>
                  </m:oMathPara>
                </a14:m>
                <a:endParaRPr lang="en-US" b="0" dirty="0"/>
              </a:p>
            </p:txBody>
          </p:sp>
        </mc:Choice>
        <mc:Fallback>
          <p:sp>
            <p:nvSpPr>
              <p:cNvPr id="3" name="Text Placeholder 2">
                <a:extLst>
                  <a:ext uri="{FF2B5EF4-FFF2-40B4-BE49-F238E27FC236}">
                    <a16:creationId xmlns:a16="http://schemas.microsoft.com/office/drawing/2014/main" id="{20D375B3-451A-4E0A-AD76-AF5E77B7459B}"/>
                  </a:ext>
                </a:extLst>
              </p:cNvPr>
              <p:cNvSpPr>
                <a:spLocks noGrp="1" noRot="1" noChangeAspect="1" noMove="1" noResize="1" noEditPoints="1" noAdjustHandles="1" noChangeArrowheads="1" noChangeShapeType="1" noTextEdit="1"/>
              </p:cNvSpPr>
              <p:nvPr>
                <p:ph type="body" sz="quarter" idx="16"/>
              </p:nvPr>
            </p:nvSpPr>
            <p:spPr>
              <a:xfrm>
                <a:off x="4000387" y="266700"/>
                <a:ext cx="4829289" cy="4667249"/>
              </a:xfrm>
              <a:blipFill>
                <a:blip r:embed="rId4"/>
                <a:stretch>
                  <a:fillRect l="-631" t="-1699" r="-2399"/>
                </a:stretch>
              </a:blipFill>
            </p:spPr>
            <p:txBody>
              <a:bodyPr/>
              <a:lstStyle/>
              <a:p>
                <a:r>
                  <a:rPr lang="en-US">
                    <a:noFill/>
                  </a:rPr>
                  <a:t> </a:t>
                </a:r>
              </a:p>
            </p:txBody>
          </p:sp>
        </mc:Fallback>
      </mc:AlternateContent>
      <p:sp>
        <p:nvSpPr>
          <p:cNvPr id="4" name="Subtitle 3">
            <a:extLst>
              <a:ext uri="{FF2B5EF4-FFF2-40B4-BE49-F238E27FC236}">
                <a16:creationId xmlns:a16="http://schemas.microsoft.com/office/drawing/2014/main" id="{BECB241F-7B8B-417D-B496-030328728BBC}"/>
              </a:ext>
            </a:extLst>
          </p:cNvPr>
          <p:cNvSpPr>
            <a:spLocks noGrp="1"/>
          </p:cNvSpPr>
          <p:nvPr>
            <p:ph type="subTitle" idx="1"/>
          </p:nvPr>
        </p:nvSpPr>
        <p:spPr/>
        <p:txBody>
          <a:bodyPr/>
          <a:lstStyle/>
          <a:p>
            <a:r>
              <a:rPr lang="en-US" dirty="0"/>
              <a:t>K-Means</a:t>
            </a:r>
          </a:p>
        </p:txBody>
      </p:sp>
    </p:spTree>
    <p:extLst>
      <p:ext uri="{BB962C8B-B14F-4D97-AF65-F5344CB8AC3E}">
        <p14:creationId xmlns:p14="http://schemas.microsoft.com/office/powerpoint/2010/main" val="3846260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94F41-104A-4D9B-B944-C3A9CC91EE38}"/>
              </a:ext>
            </a:extLst>
          </p:cNvPr>
          <p:cNvSpPr>
            <a:spLocks noGrp="1"/>
          </p:cNvSpPr>
          <p:nvPr>
            <p:ph type="ctrTitle"/>
          </p:nvPr>
        </p:nvSpPr>
        <p:spPr/>
        <p:txBody>
          <a:bodyPr/>
          <a:lstStyle/>
          <a:p>
            <a:r>
              <a:rPr lang="en-US" dirty="0"/>
              <a:t>References</a:t>
            </a:r>
          </a:p>
        </p:txBody>
      </p:sp>
      <p:sp>
        <p:nvSpPr>
          <p:cNvPr id="3" name="Text Placeholder 2">
            <a:extLst>
              <a:ext uri="{FF2B5EF4-FFF2-40B4-BE49-F238E27FC236}">
                <a16:creationId xmlns:a16="http://schemas.microsoft.com/office/drawing/2014/main" id="{0E8A8E73-5573-486A-8F56-DC7693855D4B}"/>
              </a:ext>
            </a:extLst>
          </p:cNvPr>
          <p:cNvSpPr>
            <a:spLocks noGrp="1"/>
          </p:cNvSpPr>
          <p:nvPr>
            <p:ph type="body" sz="quarter" idx="16"/>
          </p:nvPr>
        </p:nvSpPr>
        <p:spPr/>
        <p:txBody>
          <a:bodyPr/>
          <a:lstStyle/>
          <a:p>
            <a:r>
              <a:rPr lang="en-US" dirty="0"/>
              <a:t>  </a:t>
            </a:r>
            <a:r>
              <a:rPr lang="en-US" dirty="0">
                <a:hlinkClick r:id="rId2"/>
              </a:rPr>
              <a:t>https://sites.google.com/site/dataclusteringalgorithms/k-means-clustering-algorithm</a:t>
            </a:r>
            <a:endParaRPr lang="en-US" dirty="0"/>
          </a:p>
          <a:p>
            <a:endParaRPr lang="en-US" dirty="0"/>
          </a:p>
        </p:txBody>
      </p:sp>
      <p:sp>
        <p:nvSpPr>
          <p:cNvPr id="4" name="Subtitle 3">
            <a:extLst>
              <a:ext uri="{FF2B5EF4-FFF2-40B4-BE49-F238E27FC236}">
                <a16:creationId xmlns:a16="http://schemas.microsoft.com/office/drawing/2014/main" id="{A204351D-79E7-4CF4-8703-5B69A38FE13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885587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GB"/>
              <a:t>Thanks</a:t>
            </a:r>
            <a:endParaRPr lang="en-GB" dirty="0"/>
          </a:p>
        </p:txBody>
      </p:sp>
      <p:sp>
        <p:nvSpPr>
          <p:cNvPr id="10" name="Text Placeholder 9"/>
          <p:cNvSpPr>
            <a:spLocks noGrp="1"/>
          </p:cNvSpPr>
          <p:nvPr>
            <p:ph type="body" sz="quarter" idx="16"/>
          </p:nvPr>
        </p:nvSpPr>
        <p:spPr/>
        <p:txBody>
          <a:bodyPr/>
          <a:lstStyle/>
          <a:p>
            <a:endParaRPr lang="en-GB"/>
          </a:p>
        </p:txBody>
      </p:sp>
      <p:sp>
        <p:nvSpPr>
          <p:cNvPr id="9" name="Subtitle 8"/>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3776273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GB" dirty="0"/>
          </a:p>
        </p:txBody>
      </p:sp>
      <p:sp>
        <p:nvSpPr>
          <p:cNvPr id="2" name="Title 1"/>
          <p:cNvSpPr>
            <a:spLocks noGrp="1"/>
          </p:cNvSpPr>
          <p:nvPr>
            <p:ph type="title"/>
          </p:nvPr>
        </p:nvSpPr>
        <p:spPr/>
        <p:txBody>
          <a:bodyPr/>
          <a:lstStyle/>
          <a:p>
            <a:r>
              <a:rPr lang="en-GB" dirty="0"/>
              <a:t>About this Bootcamp</a:t>
            </a:r>
          </a:p>
        </p:txBody>
      </p:sp>
    </p:spTree>
    <p:extLst>
      <p:ext uri="{BB962C8B-B14F-4D97-AF65-F5344CB8AC3E}">
        <p14:creationId xmlns:p14="http://schemas.microsoft.com/office/powerpoint/2010/main" val="3053865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075412A-593D-408A-914D-A29A4A17DBD2}"/>
              </a:ext>
            </a:extLst>
          </p:cNvPr>
          <p:cNvSpPr>
            <a:spLocks noGrp="1"/>
          </p:cNvSpPr>
          <p:nvPr>
            <p:ph type="ctrTitle"/>
          </p:nvPr>
        </p:nvSpPr>
        <p:spPr/>
        <p:txBody>
          <a:bodyPr/>
          <a:lstStyle/>
          <a:p>
            <a:r>
              <a:rPr lang="en-US" dirty="0"/>
              <a:t>Content</a:t>
            </a:r>
          </a:p>
        </p:txBody>
      </p:sp>
      <p:sp>
        <p:nvSpPr>
          <p:cNvPr id="7" name="Text Placeholder 6">
            <a:extLst>
              <a:ext uri="{FF2B5EF4-FFF2-40B4-BE49-F238E27FC236}">
                <a16:creationId xmlns:a16="http://schemas.microsoft.com/office/drawing/2014/main" id="{DD20B458-C5A4-49D2-9CBB-CC01C8DD5303}"/>
              </a:ext>
            </a:extLst>
          </p:cNvPr>
          <p:cNvSpPr>
            <a:spLocks noGrp="1"/>
          </p:cNvSpPr>
          <p:nvPr>
            <p:ph type="body" sz="quarter" idx="16"/>
          </p:nvPr>
        </p:nvSpPr>
        <p:spPr>
          <a:xfrm>
            <a:off x="5257800" y="266701"/>
            <a:ext cx="3571876" cy="3403600"/>
          </a:xfrm>
        </p:spPr>
        <p:txBody>
          <a:bodyPr/>
          <a:lstStyle/>
          <a:p>
            <a:pPr marL="285750" indent="-285750">
              <a:buFont typeface="Wingdings" panose="05000000000000000000" pitchFamily="2" charset="2"/>
              <a:buChar char="Ø"/>
            </a:pPr>
            <a:r>
              <a:rPr lang="en-US" dirty="0"/>
              <a:t>Intro to AI </a:t>
            </a:r>
          </a:p>
          <a:p>
            <a:pPr marL="285750" indent="-285750">
              <a:buFont typeface="Wingdings" panose="05000000000000000000" pitchFamily="2" charset="2"/>
              <a:buChar char="Ø"/>
            </a:pPr>
            <a:r>
              <a:rPr lang="en-US" dirty="0"/>
              <a:t>AI vs ML vs DL</a:t>
            </a:r>
          </a:p>
          <a:p>
            <a:pPr marL="285750" indent="-285750">
              <a:buFont typeface="Wingdings" panose="05000000000000000000" pitchFamily="2" charset="2"/>
              <a:buChar char="Ø"/>
            </a:pPr>
            <a:r>
              <a:rPr lang="en-US" dirty="0"/>
              <a:t>Why the recent popularity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t>
            </a:r>
          </a:p>
          <a:p>
            <a:pPr marL="285750" indent="-285750">
              <a:buFont typeface="Wingdings" panose="05000000000000000000" pitchFamily="2" charset="2"/>
              <a:buChar char="Ø"/>
            </a:pPr>
            <a:r>
              <a:rPr lang="en-US" dirty="0"/>
              <a:t>What do we need for AI in industry ?</a:t>
            </a:r>
          </a:p>
          <a:p>
            <a:pPr marL="285750" indent="-285750">
              <a:buFont typeface="Wingdings" panose="05000000000000000000" pitchFamily="2" charset="2"/>
              <a:buChar char="Ø"/>
            </a:pPr>
            <a:r>
              <a:rPr lang="en-US" dirty="0"/>
              <a:t>What are we using at OSE ?</a:t>
            </a:r>
          </a:p>
          <a:p>
            <a:pPr marL="285750" indent="-285750">
              <a:buFont typeface="Wingdings" panose="05000000000000000000" pitchFamily="2" charset="2"/>
              <a:buChar char="Ø"/>
            </a:pPr>
            <a:r>
              <a:rPr lang="en-US" dirty="0"/>
              <a:t>What it is in for you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t>
            </a:r>
          </a:p>
          <a:p>
            <a:pPr marL="285750" indent="-285750">
              <a:buFontTx/>
              <a:buChar char="-"/>
            </a:pPr>
            <a:r>
              <a:rPr lang="en-US" dirty="0"/>
              <a:t>Intro to clustering </a:t>
            </a:r>
          </a:p>
          <a:p>
            <a:pPr marL="285750" indent="-285750">
              <a:buFontTx/>
              <a:buChar char="-"/>
            </a:pPr>
            <a:r>
              <a:rPr lang="en-US" dirty="0"/>
              <a:t>Code session</a:t>
            </a:r>
          </a:p>
        </p:txBody>
      </p:sp>
      <p:sp>
        <p:nvSpPr>
          <p:cNvPr id="6" name="Subtitle 5">
            <a:extLst>
              <a:ext uri="{FF2B5EF4-FFF2-40B4-BE49-F238E27FC236}">
                <a16:creationId xmlns:a16="http://schemas.microsoft.com/office/drawing/2014/main" id="{0639955C-A254-4F79-82C7-44ABD84D722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98135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621D3-5FC9-4957-80CF-26FC3E112E0C}"/>
              </a:ext>
            </a:extLst>
          </p:cNvPr>
          <p:cNvSpPr>
            <a:spLocks noGrp="1"/>
          </p:cNvSpPr>
          <p:nvPr>
            <p:ph type="ctrTitle"/>
          </p:nvPr>
        </p:nvSpPr>
        <p:spPr/>
        <p:txBody>
          <a:bodyPr/>
          <a:lstStyle/>
          <a:p>
            <a:r>
              <a:rPr lang="en-US" dirty="0"/>
              <a:t>Intro to AI</a:t>
            </a:r>
          </a:p>
        </p:txBody>
      </p:sp>
      <p:sp>
        <p:nvSpPr>
          <p:cNvPr id="3" name="Text Placeholder 2">
            <a:extLst>
              <a:ext uri="{FF2B5EF4-FFF2-40B4-BE49-F238E27FC236}">
                <a16:creationId xmlns:a16="http://schemas.microsoft.com/office/drawing/2014/main" id="{25924355-8A64-452E-A709-594E36F50CDB}"/>
              </a:ext>
            </a:extLst>
          </p:cNvPr>
          <p:cNvSpPr>
            <a:spLocks noGrp="1"/>
          </p:cNvSpPr>
          <p:nvPr>
            <p:ph type="body" sz="quarter" idx="16"/>
          </p:nvPr>
        </p:nvSpPr>
        <p:spPr/>
        <p:txBody>
          <a:bodyPr/>
          <a:lstStyle/>
          <a:p>
            <a:r>
              <a:rPr lang="en-US" dirty="0"/>
              <a:t>- Web search !!</a:t>
            </a:r>
          </a:p>
        </p:txBody>
      </p:sp>
      <p:sp>
        <p:nvSpPr>
          <p:cNvPr id="4" name="Subtitle 3">
            <a:extLst>
              <a:ext uri="{FF2B5EF4-FFF2-40B4-BE49-F238E27FC236}">
                <a16:creationId xmlns:a16="http://schemas.microsoft.com/office/drawing/2014/main" id="{6BDA6EE7-6B64-49E7-B7ED-E61E2FBD3F9D}"/>
              </a:ext>
            </a:extLst>
          </p:cNvPr>
          <p:cNvSpPr>
            <a:spLocks noGrp="1"/>
          </p:cNvSpPr>
          <p:nvPr>
            <p:ph type="subTitle" idx="1"/>
          </p:nvPr>
        </p:nvSpPr>
        <p:spPr>
          <a:xfrm>
            <a:off x="314325" y="2266950"/>
            <a:ext cx="4827547" cy="1403350"/>
          </a:xfrm>
        </p:spPr>
        <p:txBody>
          <a:bodyPr/>
          <a:lstStyle/>
          <a:p>
            <a:r>
              <a:rPr lang="en-US" dirty="0"/>
              <a:t>Nowadays, AI has become the most used term in Business meetings all around the world. But the whole idea started way back in the 60’s when people thought that computers could be more useful one day.</a:t>
            </a:r>
          </a:p>
        </p:txBody>
      </p:sp>
    </p:spTree>
    <p:extLst>
      <p:ext uri="{BB962C8B-B14F-4D97-AF65-F5344CB8AC3E}">
        <p14:creationId xmlns:p14="http://schemas.microsoft.com/office/powerpoint/2010/main" val="2154080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DC54B-5092-4721-B240-AC22F8AC9AAA}"/>
              </a:ext>
            </a:extLst>
          </p:cNvPr>
          <p:cNvSpPr>
            <a:spLocks noGrp="1"/>
          </p:cNvSpPr>
          <p:nvPr>
            <p:ph type="ctrTitle"/>
          </p:nvPr>
        </p:nvSpPr>
        <p:spPr>
          <a:xfrm>
            <a:off x="313535" y="267618"/>
            <a:ext cx="5096665" cy="2304131"/>
          </a:xfrm>
        </p:spPr>
        <p:txBody>
          <a:bodyPr/>
          <a:lstStyle/>
          <a:p>
            <a:r>
              <a:rPr lang="en-US" dirty="0"/>
              <a:t>AI vs ML vs DL</a:t>
            </a:r>
          </a:p>
        </p:txBody>
      </p:sp>
      <p:sp>
        <p:nvSpPr>
          <p:cNvPr id="3" name="Text Placeholder 2">
            <a:extLst>
              <a:ext uri="{FF2B5EF4-FFF2-40B4-BE49-F238E27FC236}">
                <a16:creationId xmlns:a16="http://schemas.microsoft.com/office/drawing/2014/main" id="{A05D8ABE-1B32-43C9-9DC9-CA78E502A031}"/>
              </a:ext>
            </a:extLst>
          </p:cNvPr>
          <p:cNvSpPr>
            <a:spLocks noGrp="1"/>
          </p:cNvSpPr>
          <p:nvPr>
            <p:ph type="body" sz="quarter" idx="16"/>
          </p:nvPr>
        </p:nvSpPr>
        <p:spPr>
          <a:xfrm>
            <a:off x="5257800" y="266701"/>
            <a:ext cx="3657600" cy="3403600"/>
          </a:xfrm>
        </p:spPr>
        <p:txBody>
          <a:bodyPr/>
          <a:lstStyle/>
          <a:p>
            <a:r>
              <a:rPr lang="en-US" dirty="0"/>
              <a:t>AI is the broadest concept of all, and gives a machine the ability to imitate human behavior. </a:t>
            </a:r>
          </a:p>
          <a:p>
            <a:r>
              <a:rPr lang="en-US" dirty="0"/>
              <a:t>ML is the application of AI into a system or machine, which helps it to self-learn and improve continually. </a:t>
            </a:r>
          </a:p>
          <a:p>
            <a:endParaRPr lang="en-US" dirty="0"/>
          </a:p>
          <a:p>
            <a:r>
              <a:rPr lang="en-US" dirty="0"/>
              <a:t>Lastly, DL uses complex algorithms and deep neural networks to repetitively train a specific model or pattern</a:t>
            </a:r>
          </a:p>
        </p:txBody>
      </p:sp>
      <p:pic>
        <p:nvPicPr>
          <p:cNvPr id="2050" name="Picture 2" descr="Understanding The Difference Between AI, ML, And DL: Using ...">
            <a:extLst>
              <a:ext uri="{FF2B5EF4-FFF2-40B4-BE49-F238E27FC236}">
                <a16:creationId xmlns:a16="http://schemas.microsoft.com/office/drawing/2014/main" id="{C31C7A78-F67B-44F3-A3A6-694F3730D4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1300" y="1209674"/>
            <a:ext cx="2714901" cy="2724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8144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E436C-75C5-4B02-8AE7-4F0A15445247}"/>
              </a:ext>
            </a:extLst>
          </p:cNvPr>
          <p:cNvSpPr>
            <a:spLocks noGrp="1"/>
          </p:cNvSpPr>
          <p:nvPr>
            <p:ph type="ctrTitle"/>
          </p:nvPr>
        </p:nvSpPr>
        <p:spPr/>
        <p:txBody>
          <a:bodyPr/>
          <a:lstStyle/>
          <a:p>
            <a:r>
              <a:rPr lang="en-US" sz="4000" dirty="0"/>
              <a:t>Why the recent popularity ?</a:t>
            </a:r>
          </a:p>
        </p:txBody>
      </p:sp>
      <p:sp>
        <p:nvSpPr>
          <p:cNvPr id="3" name="Text Placeholder 2">
            <a:extLst>
              <a:ext uri="{FF2B5EF4-FFF2-40B4-BE49-F238E27FC236}">
                <a16:creationId xmlns:a16="http://schemas.microsoft.com/office/drawing/2014/main" id="{1177AE3C-D8BF-46EB-B105-3D22687A12CE}"/>
              </a:ext>
            </a:extLst>
          </p:cNvPr>
          <p:cNvSpPr>
            <a:spLocks noGrp="1"/>
          </p:cNvSpPr>
          <p:nvPr>
            <p:ph type="body" sz="quarter" idx="16"/>
          </p:nvPr>
        </p:nvSpPr>
        <p:spPr/>
        <p:txBody>
          <a:bodyPr/>
          <a:lstStyle/>
          <a:p>
            <a:r>
              <a:rPr lang="en-US" dirty="0"/>
              <a:t> - </a:t>
            </a:r>
            <a:r>
              <a:rPr lang="en-US" dirty="0" err="1"/>
              <a:t>OpenAI</a:t>
            </a:r>
            <a:endParaRPr lang="en-US" dirty="0"/>
          </a:p>
          <a:p>
            <a:r>
              <a:rPr lang="en-US" dirty="0"/>
              <a:t> - Tesla</a:t>
            </a:r>
          </a:p>
          <a:p>
            <a:r>
              <a:rPr lang="en-US" dirty="0"/>
              <a:t> - Google</a:t>
            </a:r>
          </a:p>
          <a:p>
            <a:r>
              <a:rPr lang="en-US" dirty="0"/>
              <a:t> - Meta </a:t>
            </a:r>
          </a:p>
          <a:p>
            <a:endParaRPr lang="en-US" dirty="0"/>
          </a:p>
        </p:txBody>
      </p:sp>
      <p:sp>
        <p:nvSpPr>
          <p:cNvPr id="4" name="Subtitle 3">
            <a:extLst>
              <a:ext uri="{FF2B5EF4-FFF2-40B4-BE49-F238E27FC236}">
                <a16:creationId xmlns:a16="http://schemas.microsoft.com/office/drawing/2014/main" id="{02D559FB-026F-4476-9289-B83C86B9B7A9}"/>
              </a:ext>
            </a:extLst>
          </p:cNvPr>
          <p:cNvSpPr>
            <a:spLocks noGrp="1"/>
          </p:cNvSpPr>
          <p:nvPr>
            <p:ph type="subTitle" idx="1"/>
          </p:nvPr>
        </p:nvSpPr>
        <p:spPr>
          <a:xfrm>
            <a:off x="314325" y="2704144"/>
            <a:ext cx="4827547" cy="1163006"/>
          </a:xfrm>
        </p:spPr>
        <p:txBody>
          <a:bodyPr/>
          <a:lstStyle/>
          <a:p>
            <a:pPr marL="285750" indent="-285750">
              <a:buFontTx/>
              <a:buChar char="-"/>
            </a:pPr>
            <a:r>
              <a:rPr lang="en-US" dirty="0"/>
              <a:t>Mostly because is new.</a:t>
            </a:r>
          </a:p>
          <a:p>
            <a:pPr marL="285750" indent="-285750">
              <a:buFontTx/>
              <a:buChar char="-"/>
            </a:pPr>
            <a:r>
              <a:rPr lang="en-US" dirty="0"/>
              <a:t>We can see AI as the new Electricity – should be used everywhere but people are scared.</a:t>
            </a:r>
          </a:p>
          <a:p>
            <a:pPr marL="285750" indent="-285750">
              <a:buFontTx/>
              <a:buChar char="-"/>
            </a:pPr>
            <a:r>
              <a:rPr lang="en-US" dirty="0"/>
              <a:t>Also, is made for money :D</a:t>
            </a:r>
          </a:p>
        </p:txBody>
      </p:sp>
    </p:spTree>
    <p:extLst>
      <p:ext uri="{BB962C8B-B14F-4D97-AF65-F5344CB8AC3E}">
        <p14:creationId xmlns:p14="http://schemas.microsoft.com/office/powerpoint/2010/main" val="3344108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00E3C-E515-482C-BA61-DF0BAA2146D9}"/>
              </a:ext>
            </a:extLst>
          </p:cNvPr>
          <p:cNvSpPr>
            <a:spLocks noGrp="1"/>
          </p:cNvSpPr>
          <p:nvPr>
            <p:ph type="ctrTitle"/>
          </p:nvPr>
        </p:nvSpPr>
        <p:spPr/>
        <p:txBody>
          <a:bodyPr/>
          <a:lstStyle/>
          <a:p>
            <a:r>
              <a:rPr lang="en-US" dirty="0"/>
              <a:t>AI in industry</a:t>
            </a:r>
          </a:p>
        </p:txBody>
      </p:sp>
      <p:sp>
        <p:nvSpPr>
          <p:cNvPr id="3" name="Text Placeholder 2">
            <a:extLst>
              <a:ext uri="{FF2B5EF4-FFF2-40B4-BE49-F238E27FC236}">
                <a16:creationId xmlns:a16="http://schemas.microsoft.com/office/drawing/2014/main" id="{72E2303C-83B4-4554-954F-CD6CFACC2A12}"/>
              </a:ext>
            </a:extLst>
          </p:cNvPr>
          <p:cNvSpPr>
            <a:spLocks noGrp="1"/>
          </p:cNvSpPr>
          <p:nvPr>
            <p:ph type="body" sz="quarter" idx="16"/>
          </p:nvPr>
        </p:nvSpPr>
        <p:spPr/>
        <p:txBody>
          <a:bodyPr/>
          <a:lstStyle/>
          <a:p>
            <a:endParaRPr lang="en-US" dirty="0"/>
          </a:p>
        </p:txBody>
      </p:sp>
      <p:pic>
        <p:nvPicPr>
          <p:cNvPr id="1026" name="Picture 2" descr="10 companies using Artificial Intelligence in fascinating ways | Analytics  Steps">
            <a:extLst>
              <a:ext uri="{FF2B5EF4-FFF2-40B4-BE49-F238E27FC236}">
                <a16:creationId xmlns:a16="http://schemas.microsoft.com/office/drawing/2014/main" id="{93D266FE-0899-4FD2-AF44-4EFC20807F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535" y="1124863"/>
            <a:ext cx="4800273" cy="2304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22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DB19F-CE48-4D41-A7A7-BC0944EB46F3}"/>
              </a:ext>
            </a:extLst>
          </p:cNvPr>
          <p:cNvSpPr>
            <a:spLocks noGrp="1"/>
          </p:cNvSpPr>
          <p:nvPr>
            <p:ph type="ctrTitle"/>
          </p:nvPr>
        </p:nvSpPr>
        <p:spPr/>
        <p:txBody>
          <a:bodyPr/>
          <a:lstStyle/>
          <a:p>
            <a:r>
              <a:rPr lang="en-US" sz="4000" dirty="0"/>
              <a:t>New industry, new opportunities</a:t>
            </a:r>
          </a:p>
        </p:txBody>
      </p:sp>
      <p:sp>
        <p:nvSpPr>
          <p:cNvPr id="3" name="Text Placeholder 2">
            <a:extLst>
              <a:ext uri="{FF2B5EF4-FFF2-40B4-BE49-F238E27FC236}">
                <a16:creationId xmlns:a16="http://schemas.microsoft.com/office/drawing/2014/main" id="{4268F622-A0AB-4B2F-817C-CADDD3A66F4F}"/>
              </a:ext>
            </a:extLst>
          </p:cNvPr>
          <p:cNvSpPr>
            <a:spLocks noGrp="1"/>
          </p:cNvSpPr>
          <p:nvPr>
            <p:ph type="body" sz="quarter" idx="16"/>
          </p:nvPr>
        </p:nvSpPr>
        <p:spPr/>
        <p:txBody>
          <a:bodyPr/>
          <a:lstStyle/>
          <a:p>
            <a:r>
              <a:rPr lang="en-US" dirty="0"/>
              <a:t>What it is in for you ?</a:t>
            </a:r>
          </a:p>
          <a:p>
            <a:endParaRPr lang="en-US" dirty="0"/>
          </a:p>
        </p:txBody>
      </p:sp>
      <p:sp>
        <p:nvSpPr>
          <p:cNvPr id="4" name="Subtitle 3">
            <a:extLst>
              <a:ext uri="{FF2B5EF4-FFF2-40B4-BE49-F238E27FC236}">
                <a16:creationId xmlns:a16="http://schemas.microsoft.com/office/drawing/2014/main" id="{3E87B773-F6F0-4F98-8C34-63ED0D73A78B}"/>
              </a:ext>
            </a:extLst>
          </p:cNvPr>
          <p:cNvSpPr>
            <a:spLocks noGrp="1"/>
          </p:cNvSpPr>
          <p:nvPr>
            <p:ph type="subTitle" idx="1"/>
          </p:nvPr>
        </p:nvSpPr>
        <p:spPr/>
        <p:txBody>
          <a:bodyPr/>
          <a:lstStyle/>
          <a:p>
            <a:r>
              <a:rPr lang="en-US" dirty="0"/>
              <a:t>This industry of data gathering and insights created new roles such as: </a:t>
            </a:r>
            <a:r>
              <a:rPr lang="en-US" dirty="0">
                <a:solidFill>
                  <a:schemeClr val="bg2"/>
                </a:solidFill>
              </a:rPr>
              <a:t>Cloud Data Engineer, Data Scientist, ML Engineer, ML Researcher, Applied Scientist etc.</a:t>
            </a:r>
          </a:p>
        </p:txBody>
      </p:sp>
    </p:spTree>
    <p:extLst>
      <p:ext uri="{BB962C8B-B14F-4D97-AF65-F5344CB8AC3E}">
        <p14:creationId xmlns:p14="http://schemas.microsoft.com/office/powerpoint/2010/main" val="2861832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9042C-BE8A-4D9D-B26C-A04322BB7A24}"/>
              </a:ext>
            </a:extLst>
          </p:cNvPr>
          <p:cNvSpPr>
            <a:spLocks noGrp="1"/>
          </p:cNvSpPr>
          <p:nvPr>
            <p:ph type="ctrTitle"/>
          </p:nvPr>
        </p:nvSpPr>
        <p:spPr>
          <a:xfrm>
            <a:off x="313535" y="267618"/>
            <a:ext cx="4829289" cy="2304131"/>
          </a:xfrm>
        </p:spPr>
        <p:txBody>
          <a:bodyPr/>
          <a:lstStyle/>
          <a:p>
            <a:r>
              <a:rPr lang="en-US" dirty="0"/>
              <a:t>AI Course structure</a:t>
            </a:r>
          </a:p>
        </p:txBody>
      </p:sp>
      <p:sp>
        <p:nvSpPr>
          <p:cNvPr id="3" name="Text Placeholder 2">
            <a:extLst>
              <a:ext uri="{FF2B5EF4-FFF2-40B4-BE49-F238E27FC236}">
                <a16:creationId xmlns:a16="http://schemas.microsoft.com/office/drawing/2014/main" id="{A8E06201-DC57-4162-9AB7-0DBD60A9711F}"/>
              </a:ext>
            </a:extLst>
          </p:cNvPr>
          <p:cNvSpPr>
            <a:spLocks noGrp="1"/>
          </p:cNvSpPr>
          <p:nvPr>
            <p:ph type="body" sz="quarter" idx="16"/>
          </p:nvPr>
        </p:nvSpPr>
        <p:spPr>
          <a:xfrm>
            <a:off x="5141872" y="266701"/>
            <a:ext cx="3687804" cy="3403600"/>
          </a:xfrm>
        </p:spPr>
        <p:txBody>
          <a:bodyPr/>
          <a:lstStyle/>
          <a:p>
            <a:r>
              <a:rPr lang="en-US" dirty="0"/>
              <a:t>Clustering</a:t>
            </a:r>
          </a:p>
          <a:p>
            <a:r>
              <a:rPr lang="en-US" dirty="0"/>
              <a:t>Classification</a:t>
            </a:r>
          </a:p>
          <a:p>
            <a:r>
              <a:rPr lang="en-US" dirty="0"/>
              <a:t>Regression</a:t>
            </a:r>
          </a:p>
          <a:p>
            <a:r>
              <a:rPr lang="en-US" dirty="0"/>
              <a:t>Intro to NN (neural networks) w/ </a:t>
            </a:r>
            <a:r>
              <a:rPr lang="en-US" dirty="0" err="1"/>
              <a:t>PyTorch</a:t>
            </a:r>
            <a:endParaRPr lang="en-US" dirty="0"/>
          </a:p>
          <a:p>
            <a:r>
              <a:rPr lang="en-US" dirty="0">
                <a:solidFill>
                  <a:schemeClr val="accent2">
                    <a:lumMod val="75000"/>
                  </a:schemeClr>
                </a:solidFill>
              </a:rPr>
              <a:t> - The optional assignment is on!!</a:t>
            </a:r>
          </a:p>
          <a:p>
            <a:r>
              <a:rPr lang="en-US" dirty="0"/>
              <a:t>Generative models</a:t>
            </a:r>
          </a:p>
          <a:p>
            <a:r>
              <a:rPr lang="en-US" dirty="0"/>
              <a:t>Anomaly detection - use case</a:t>
            </a:r>
          </a:p>
          <a:p>
            <a:r>
              <a:rPr lang="en-US" dirty="0">
                <a:solidFill>
                  <a:schemeClr val="accent2">
                    <a:lumMod val="75000"/>
                  </a:schemeClr>
                </a:solidFill>
              </a:rPr>
              <a:t> - The optional assignment presentation!</a:t>
            </a:r>
          </a:p>
          <a:p>
            <a:endParaRPr lang="en-US" dirty="0"/>
          </a:p>
          <a:p>
            <a:endParaRPr lang="en-US" dirty="0"/>
          </a:p>
        </p:txBody>
      </p:sp>
      <p:sp>
        <p:nvSpPr>
          <p:cNvPr id="4" name="Subtitle 3">
            <a:extLst>
              <a:ext uri="{FF2B5EF4-FFF2-40B4-BE49-F238E27FC236}">
                <a16:creationId xmlns:a16="http://schemas.microsoft.com/office/drawing/2014/main" id="{9023122C-0CE8-4D27-B711-94364E5CFCF8}"/>
              </a:ext>
            </a:extLst>
          </p:cNvPr>
          <p:cNvSpPr>
            <a:spLocks noGrp="1"/>
          </p:cNvSpPr>
          <p:nvPr>
            <p:ph type="subTitle" idx="1"/>
          </p:nvPr>
        </p:nvSpPr>
        <p:spPr/>
        <p:txBody>
          <a:bodyPr/>
          <a:lstStyle/>
          <a:p>
            <a:r>
              <a:rPr lang="en-US" dirty="0"/>
              <a:t>For questions you can contact me:</a:t>
            </a:r>
          </a:p>
          <a:p>
            <a:r>
              <a:rPr lang="en-US" dirty="0"/>
              <a:t>- Andrei.popescu@orange.com</a:t>
            </a:r>
          </a:p>
        </p:txBody>
      </p:sp>
    </p:spTree>
    <p:extLst>
      <p:ext uri="{BB962C8B-B14F-4D97-AF65-F5344CB8AC3E}">
        <p14:creationId xmlns:p14="http://schemas.microsoft.com/office/powerpoint/2010/main" val="1895860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UK-Template">
  <a:themeElements>
    <a:clrScheme name="Orange WHT Secondary">
      <a:dk1>
        <a:srgbClr val="000000"/>
      </a:dk1>
      <a:lt1>
        <a:srgbClr val="FFFFFF"/>
      </a:lt1>
      <a:dk2>
        <a:srgbClr val="8F8F8F"/>
      </a:dk2>
      <a:lt2>
        <a:srgbClr val="FF7900"/>
      </a:lt2>
      <a:accent1>
        <a:srgbClr val="FF7900"/>
      </a:accent1>
      <a:accent2>
        <a:srgbClr val="4BB4E6"/>
      </a:accent2>
      <a:accent3>
        <a:srgbClr val="50BE87"/>
      </a:accent3>
      <a:accent4>
        <a:srgbClr val="FFB4E6"/>
      </a:accent4>
      <a:accent5>
        <a:srgbClr val="A885D8"/>
      </a:accent5>
      <a:accent6>
        <a:srgbClr val="FFD200"/>
      </a:accent6>
      <a:hlink>
        <a:srgbClr val="FF7900"/>
      </a:hlink>
      <a:folHlink>
        <a:srgbClr val="FF7900"/>
      </a:folHlink>
    </a:clrScheme>
    <a:fontScheme name="Orange">
      <a:majorFont>
        <a:latin typeface="Helvetica 75 Bold"/>
        <a:ea typeface=""/>
        <a:cs typeface=""/>
      </a:majorFont>
      <a:minorFont>
        <a:latin typeface="Helvetica 75 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1600" dirty="0"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none" lIns="0" tIns="0" rIns="0" bIns="0" rtlCol="0">
        <a:spAutoFit/>
      </a:bodyPr>
      <a:lstStyle>
        <a:defPPr>
          <a:defRPr sz="1400" dirty="0" err="1" smtClean="0"/>
        </a:defPPr>
      </a:lstStyle>
    </a:txDef>
  </a:objectDefaults>
  <a:extraClrSchemeLst/>
  <a:extLst>
    <a:ext uri="{05A4C25C-085E-4340-85A3-A5531E510DB2}">
      <thm15:themeFamily xmlns:thm15="http://schemas.microsoft.com/office/thememl/2012/main" name="ORA_Template_Beta_external_110816.potx" id="{096397F8-02DF-40E4-AEB9-88A0052F30F0}" vid="{AA36791E-F7D8-46B6-BCF9-C51758B3B4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799A8DB4D48F46B1D05AAFFEBF20FE" ma:contentTypeVersion="0" ma:contentTypeDescription="Create a new document." ma:contentTypeScope="" ma:versionID="4c756c95f93c77087b1c7cc907a47276">
  <xsd:schema xmlns:xsd="http://www.w3.org/2001/XMLSchema" xmlns:xs="http://www.w3.org/2001/XMLSchema" xmlns:p="http://schemas.microsoft.com/office/2006/metadata/properties" targetNamespace="http://schemas.microsoft.com/office/2006/metadata/properties" ma:root="true" ma:fieldsID="b34f15b030d40ffca33e4aeb8eb001f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92B459E-7FFE-4352-AABB-8A0EF8F04A92}">
  <ds:schemaRefs>
    <ds:schemaRef ds:uri="http://schemas.microsoft.com/sharepoint/v3/contenttype/forms"/>
  </ds:schemaRefs>
</ds:datastoreItem>
</file>

<file path=customXml/itemProps2.xml><?xml version="1.0" encoding="utf-8"?>
<ds:datastoreItem xmlns:ds="http://schemas.openxmlformats.org/officeDocument/2006/customXml" ds:itemID="{FF149A3D-0E05-43C4-911C-4AD1CDEB0FDE}">
  <ds:schemaRefs>
    <ds:schemaRef ds:uri="http://purl.org/dc/terms/"/>
    <ds:schemaRef ds:uri="http://schemas.microsoft.com/office/infopath/2007/PartnerControls"/>
    <ds:schemaRef ds:uri="http://schemas.microsoft.com/office/2006/metadata/properties"/>
    <ds:schemaRef ds:uri="http://purl.org/dc/dcmitype/"/>
    <ds:schemaRef ds:uri="http://purl.org/dc/elements/1.1/"/>
    <ds:schemaRef ds:uri="http://schemas.microsoft.com/office/2006/documentManagement/types"/>
    <ds:schemaRef ds:uri="http://www.w3.org/XML/1998/namespace"/>
    <ds:schemaRef ds:uri="http://schemas.openxmlformats.org/package/2006/metadata/core-properties"/>
  </ds:schemaRefs>
</ds:datastoreItem>
</file>

<file path=customXml/itemProps3.xml><?xml version="1.0" encoding="utf-8"?>
<ds:datastoreItem xmlns:ds="http://schemas.openxmlformats.org/officeDocument/2006/customXml" ds:itemID="{23FED826-7C0B-4D8E-9CCC-918EF5EC57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template Orange Services IT Bootcamp</Template>
  <TotalTime>1452</TotalTime>
  <Words>613</Words>
  <Application>Microsoft Office PowerPoint</Application>
  <PresentationFormat>On-screen Show (16:9)</PresentationFormat>
  <Paragraphs>87</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Cambria Math</vt:lpstr>
      <vt:lpstr>Helvetica 55 Roman</vt:lpstr>
      <vt:lpstr>Helvetica 75</vt:lpstr>
      <vt:lpstr>Helvetica 75 Bold</vt:lpstr>
      <vt:lpstr>Wingdings</vt:lpstr>
      <vt:lpstr>OUK-Template</vt:lpstr>
      <vt:lpstr>Orange Services IT Bootcamp</vt:lpstr>
      <vt:lpstr>About this Bootcamp</vt:lpstr>
      <vt:lpstr>Content</vt:lpstr>
      <vt:lpstr>Intro to AI</vt:lpstr>
      <vt:lpstr>AI vs ML vs DL</vt:lpstr>
      <vt:lpstr>Why the recent popularity ?</vt:lpstr>
      <vt:lpstr>AI in industry</vt:lpstr>
      <vt:lpstr>New industry, new opportunities</vt:lpstr>
      <vt:lpstr>AI Course structure</vt:lpstr>
      <vt:lpstr>Clustering</vt:lpstr>
      <vt:lpstr>Clustering</vt:lpstr>
      <vt:lpstr>Further research</vt:lpstr>
      <vt:lpstr>References</vt:lpstr>
      <vt:lpstr>Thanks</vt:lpstr>
    </vt:vector>
  </TitlesOfParts>
  <Company>Article10</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Orange Services IT Bootcamp</dc:title>
  <dc:creator>IVAN Alexandra O-RO/IO</dc:creator>
  <cp:lastModifiedBy>CAZAN Bogdan Marian INNOV/IT-S</cp:lastModifiedBy>
  <cp:revision>15</cp:revision>
  <dcterms:created xsi:type="dcterms:W3CDTF">2023-02-28T09:53:00Z</dcterms:created>
  <dcterms:modified xsi:type="dcterms:W3CDTF">2023-03-16T11:17:39Z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0x0101000F799A8DB4D48F46B1D05AAFFEBF20FE</vt:lpwstr>
  </property>
</Properties>
</file>