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14"/>
  </p:notesMasterIdLst>
  <p:sldIdLst>
    <p:sldId id="268" r:id="rId5"/>
    <p:sldId id="271" r:id="rId6"/>
    <p:sldId id="277" r:id="rId7"/>
    <p:sldId id="278" r:id="rId8"/>
    <p:sldId id="279" r:id="rId9"/>
    <p:sldId id="282" r:id="rId10"/>
    <p:sldId id="281" r:id="rId11"/>
    <p:sldId id="283" r:id="rId12"/>
    <p:sldId id="270"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orient="horz" pos="169">
          <p15:clr>
            <a:srgbClr val="A4A3A4"/>
          </p15:clr>
        </p15:guide>
        <p15:guide id="10" pos="2880">
          <p15:clr>
            <a:srgbClr val="A4A3A4"/>
          </p15:clr>
        </p15:guide>
        <p15:guide id="11" orient="horz" pos="636" userDrawn="1">
          <p15:clr>
            <a:srgbClr val="A4A3A4"/>
          </p15:clr>
        </p15:guide>
        <p15:guide id="12" orient="horz" pos="744" userDrawn="1">
          <p15:clr>
            <a:srgbClr val="A4A3A4"/>
          </p15:clr>
        </p15:guide>
        <p15:guide id="13" orient="horz" pos="1621" userDrawn="1">
          <p15:clr>
            <a:srgbClr val="A4A3A4"/>
          </p15:clr>
        </p15:guide>
        <p15:guide id="14" orient="horz" pos="2867" userDrawn="1">
          <p15:clr>
            <a:srgbClr val="A4A3A4"/>
          </p15:clr>
        </p15:guide>
        <p15:guide id="15" pos="198" userDrawn="1">
          <p15:clr>
            <a:srgbClr val="A4A3A4"/>
          </p15:clr>
        </p15:guide>
        <p15:guide id="16" pos="556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D200"/>
    <a:srgbClr val="FFFFFF"/>
    <a:srgbClr val="A885D8"/>
    <a:srgbClr val="FF7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9130" autoAdjust="0"/>
  </p:normalViewPr>
  <p:slideViewPr>
    <p:cSldViewPr showGuides="1">
      <p:cViewPr varScale="1">
        <p:scale>
          <a:sx n="158" d="100"/>
          <a:sy n="158" d="100"/>
        </p:scale>
        <p:origin x="300" y="156"/>
      </p:cViewPr>
      <p:guideLst>
        <p:guide orient="horz" pos="169"/>
        <p:guide pos="2880"/>
        <p:guide orient="horz" pos="636"/>
        <p:guide orient="horz" pos="744"/>
        <p:guide orient="horz" pos="1621"/>
        <p:guide orient="horz" pos="2867"/>
        <p:guide pos="198"/>
        <p:guide pos="5562"/>
      </p:guideLst>
    </p:cSldViewPr>
  </p:slideViewPr>
  <p:outlineViewPr>
    <p:cViewPr>
      <p:scale>
        <a:sx n="33" d="100"/>
        <a:sy n="33" d="100"/>
      </p:scale>
      <p:origin x="0" y="14958"/>
    </p:cViewPr>
  </p:outlineViewPr>
  <p:notesTextViewPr>
    <p:cViewPr>
      <p:scale>
        <a:sx n="1" d="1"/>
        <a:sy n="1" d="1"/>
      </p:scale>
      <p:origin x="0" y="0"/>
    </p:cViewPr>
  </p:notesTextViewPr>
  <p:notesViewPr>
    <p:cSldViewPr showGuides="1">
      <p:cViewPr varScale="1">
        <p:scale>
          <a:sx n="83" d="100"/>
          <a:sy n="83" d="100"/>
        </p:scale>
        <p:origin x="385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elvetica 55 Roman" panose="020B0604020202020204" pitchFamily="34" charset="0"/>
              </a:defRPr>
            </a:lvl1pPr>
          </a:lstStyle>
          <a:p>
            <a:endParaRPr lang="en-GB" dirty="0"/>
          </a:p>
        </p:txBody>
      </p:sp>
      <p:sp>
        <p:nvSpPr>
          <p:cNvPr id="9"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elvetica 55 Roman" panose="020B0604020202020204" pitchFamily="34" charset="0"/>
              </a:defRPr>
            </a:lvl1pPr>
          </a:lstStyle>
          <a:p>
            <a:fld id="{14F63557-65CD-470F-8999-4C3C411BE899}" type="datetimeFigureOut">
              <a:rPr lang="en-GB" smtClean="0"/>
              <a:pPr/>
              <a:t>19/03/2023</a:t>
            </a:fld>
            <a:endParaRPr lang="en-GB"/>
          </a:p>
        </p:txBody>
      </p:sp>
      <p:sp>
        <p:nvSpPr>
          <p:cNvPr id="10" name="Notes Placeholder 4"/>
          <p:cNvSpPr>
            <a:spLocks noGrp="1"/>
          </p:cNvSpPr>
          <p:nvPr>
            <p:ph type="body" sz="quarter" idx="3"/>
          </p:nvPr>
        </p:nvSpPr>
        <p:spPr>
          <a:xfrm>
            <a:off x="381000" y="4343400"/>
            <a:ext cx="6096000" cy="4114800"/>
          </a:xfrm>
          <a:prstGeom prst="rect">
            <a:avLst/>
          </a:prstGeom>
        </p:spPr>
        <p:txBody>
          <a:bodyPr vert="horz" lIns="91440" tIns="45720" rIns="180000" bIns="45720" rtlCol="0"/>
          <a:lstStyle/>
          <a:p>
            <a:pPr marL="92075"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Helvetica 75 Bold" panose="020B0804020202020204" pitchFamily="34" charset="0"/>
                <a:ea typeface="+mn-ea"/>
                <a:cs typeface="+mn-cs"/>
              </a:rPr>
              <a:t>Click to edit Master text styles</a:t>
            </a:r>
          </a:p>
          <a:p>
            <a:pPr marL="230188" marR="0" lvl="1" indent="-138113"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000" b="0" i="0" u="none" strike="noStrike" kern="1200" cap="none" spc="0" normalizeH="0" baseline="0" noProof="0" dirty="0">
                <a:ln>
                  <a:noFill/>
                </a:ln>
                <a:solidFill>
                  <a:prstClr val="black"/>
                </a:solidFill>
                <a:effectLst/>
                <a:uLnTx/>
                <a:uFillTx/>
                <a:latin typeface="Helvetica 75 Bold" panose="020B0804020202020204" pitchFamily="34" charset="0"/>
                <a:ea typeface="+mn-ea"/>
                <a:cs typeface="+mn-cs"/>
              </a:rPr>
              <a:t>Second level</a:t>
            </a:r>
          </a:p>
          <a:p>
            <a:pPr marL="360363" marR="0" lvl="2" indent="-147638"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rPr>
              <a:t>Third level</a:t>
            </a:r>
          </a:p>
          <a:p>
            <a:pPr marL="522288" marR="0" lvl="3" indent="-138113"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rPr>
              <a:t>Fourth level</a:t>
            </a:r>
          </a:p>
          <a:p>
            <a:pPr marL="668338" marR="0" lvl="4" indent="-146050"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rPr>
              <a:t>Fifth level</a:t>
            </a:r>
            <a:endParaRPr kumimoji="0" lang="en-GB"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endParaRPr>
          </a:p>
        </p:txBody>
      </p:sp>
      <p:sp>
        <p:nvSpPr>
          <p:cNvPr id="11"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elvetica 55 Roman" panose="020B0604020202020204" pitchFamily="34" charset="0"/>
              </a:defRPr>
            </a:lvl1pPr>
          </a:lstStyle>
          <a:p>
            <a:endParaRPr lang="en-GB"/>
          </a:p>
        </p:txBody>
      </p:sp>
      <p:sp>
        <p:nvSpPr>
          <p:cNvPr id="12"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Helvetica 55 Roman" panose="020B0604020202020204" pitchFamily="34" charset="0"/>
              </a:defRPr>
            </a:lvl1pPr>
          </a:lstStyle>
          <a:p>
            <a:fld id="{885932DF-9606-4758-A2B5-AF1153FB1ABB}" type="slidenum">
              <a:rPr lang="en-GB" smtClean="0"/>
              <a:pPr/>
              <a:t>‹#›</a:t>
            </a:fld>
            <a:endParaRPr lang="en-GB"/>
          </a:p>
        </p:txBody>
      </p:sp>
    </p:spTree>
    <p:extLst>
      <p:ext uri="{BB962C8B-B14F-4D97-AF65-F5344CB8AC3E}">
        <p14:creationId xmlns:p14="http://schemas.microsoft.com/office/powerpoint/2010/main" val="1938228746"/>
      </p:ext>
    </p:extLst>
  </p:cSld>
  <p:clrMap bg1="lt1" tx1="dk1" bg2="lt2" tx2="dk2" accent1="accent1" accent2="accent2" accent3="accent3" accent4="accent4" accent5="accent5" accent6="accent6" hlink="hlink" folHlink="folHlink"/>
  <p:notesStyle>
    <a:lvl1pPr marL="92075" marR="0" indent="0" algn="l" defTabSz="914400" rtl="0" eaLnBrk="1" fontAlgn="auto" latinLnBrk="0" hangingPunct="1">
      <a:lnSpc>
        <a:spcPct val="100000"/>
      </a:lnSpc>
      <a:spcBef>
        <a:spcPts val="0"/>
      </a:spcBef>
      <a:spcAft>
        <a:spcPts val="0"/>
      </a:spcAft>
      <a:buClrTx/>
      <a:buSzTx/>
      <a:buFontTx/>
      <a:buNone/>
      <a:tabLst/>
      <a:defRPr sz="1000" kern="1200">
        <a:solidFill>
          <a:schemeClr val="tx1"/>
        </a:solidFill>
        <a:latin typeface="Helvetica 75 Bold" panose="020B0804020202020204" pitchFamily="34" charset="0"/>
        <a:ea typeface="+mn-ea"/>
        <a:cs typeface="+mn-cs"/>
      </a:defRPr>
    </a:lvl1pPr>
    <a:lvl2pPr marL="230188" marR="0" indent="-138113"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sz="1000" kern="1200">
        <a:solidFill>
          <a:schemeClr val="tx1"/>
        </a:solidFill>
        <a:latin typeface="Helvetica 75 Bold" panose="020B0804020202020204" pitchFamily="34" charset="0"/>
        <a:ea typeface="+mn-ea"/>
        <a:cs typeface="+mn-cs"/>
      </a:defRPr>
    </a:lvl2pPr>
    <a:lvl3pPr marL="360363" marR="0" indent="-147638"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sz="1000" kern="1200">
        <a:solidFill>
          <a:schemeClr val="tx1"/>
        </a:solidFill>
        <a:latin typeface="Helvetica 75 Bold" panose="020B0804020202020204" pitchFamily="34" charset="0"/>
        <a:ea typeface="+mn-ea"/>
        <a:cs typeface="+mn-cs"/>
      </a:defRPr>
    </a:lvl3pPr>
    <a:lvl4pPr marL="522288" marR="0" indent="-138113"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sz="1000" kern="1200">
        <a:solidFill>
          <a:schemeClr val="tx1"/>
        </a:solidFill>
        <a:latin typeface="Helvetica 75 Bold" panose="020B0804020202020204" pitchFamily="34" charset="0"/>
        <a:ea typeface="+mn-ea"/>
        <a:cs typeface="+mn-cs"/>
      </a:defRPr>
    </a:lvl4pPr>
    <a:lvl5pPr marL="668338" marR="0" indent="-146050"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sz="1000" kern="1200">
        <a:solidFill>
          <a:schemeClr val="tx1"/>
        </a:solidFill>
        <a:latin typeface="Helvetica 75 Bold" panose="020B08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6" y="1181101"/>
            <a:ext cx="8515350" cy="3370262"/>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2" name="Title 1"/>
          <p:cNvSpPr>
            <a:spLocks noGrp="1"/>
          </p:cNvSpPr>
          <p:nvPr>
            <p:ph type="title" hasCustomPrompt="1"/>
          </p:nvPr>
        </p:nvSpPr>
        <p:spPr/>
        <p:txBody>
          <a:bodyPr/>
          <a:lstStyle>
            <a:lvl1pPr>
              <a:defRPr/>
            </a:lvl1pPr>
          </a:lstStyle>
          <a:p>
            <a:r>
              <a:rPr lang="en-US" dirty="0"/>
              <a:t>Click to edit title</a:t>
            </a:r>
            <a:endParaRPr lang="en-GB" dirty="0"/>
          </a:p>
        </p:txBody>
      </p:sp>
      <p:sp>
        <p:nvSpPr>
          <p:cNvPr id="4" name="TextBox 3"/>
          <p:cNvSpPr txBox="1"/>
          <p:nvPr userDrawn="1"/>
        </p:nvSpPr>
        <p:spPr>
          <a:xfrm>
            <a:off x="619545" y="4749146"/>
            <a:ext cx="900888" cy="123111"/>
          </a:xfrm>
          <a:prstGeom prst="rect">
            <a:avLst/>
          </a:prstGeom>
          <a:noFill/>
        </p:spPr>
        <p:txBody>
          <a:bodyPr wrap="none" lIns="0" tIns="0" rIns="0" bIns="0" rtlCol="0">
            <a:spAutoFit/>
          </a:bodyPr>
          <a:lstStyle/>
          <a:p>
            <a:r>
              <a:rPr kumimoji="0" lang="en-GB" sz="800" b="0" i="0" u="none" strike="noStrike" kern="1200" cap="none" spc="0" normalizeH="0" baseline="0" dirty="0">
                <a:ln>
                  <a:noFill/>
                </a:ln>
                <a:solidFill>
                  <a:schemeClr val="bg2"/>
                </a:solidFill>
                <a:effectLst/>
                <a:uLnTx/>
                <a:uFillTx/>
                <a:latin typeface="Helvetica 75 Bold" panose="020B0804020202020204" pitchFamily="34" charset="0"/>
                <a:ea typeface="+mn-ea"/>
                <a:cs typeface="+mn-cs"/>
              </a:rPr>
              <a:t>Orange Restricted</a:t>
            </a:r>
          </a:p>
        </p:txBody>
      </p:sp>
    </p:spTree>
    <p:extLst>
      <p:ext uri="{BB962C8B-B14F-4D97-AF65-F5344CB8AC3E}">
        <p14:creationId xmlns:p14="http://schemas.microsoft.com/office/powerpoint/2010/main" val="20353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3535" y="267618"/>
            <a:ext cx="4829289" cy="2304131"/>
          </a:xfrm>
        </p:spPr>
        <p:txBody>
          <a:bodyPr>
            <a:noAutofit/>
          </a:bodyPr>
          <a:lstStyle>
            <a:lvl1pPr algn="l">
              <a:lnSpc>
                <a:spcPct val="85000"/>
              </a:lnSpc>
              <a:defRPr sz="5500" baseline="0">
                <a:solidFill>
                  <a:schemeClr val="tx1"/>
                </a:solidFill>
              </a:defRPr>
            </a:lvl1pPr>
          </a:lstStyle>
          <a:p>
            <a:r>
              <a:rPr lang="en-US" dirty="0"/>
              <a:t>Click to edit title</a:t>
            </a:r>
            <a:endParaRPr lang="en-GB" dirty="0"/>
          </a:p>
        </p:txBody>
      </p:sp>
      <p:sp>
        <p:nvSpPr>
          <p:cNvPr id="17" name="Text Placeholder 17"/>
          <p:cNvSpPr>
            <a:spLocks noGrp="1"/>
          </p:cNvSpPr>
          <p:nvPr>
            <p:ph type="body" sz="quarter" idx="16" hasCustomPrompt="1"/>
          </p:nvPr>
        </p:nvSpPr>
        <p:spPr>
          <a:xfrm>
            <a:off x="5800726" y="266701"/>
            <a:ext cx="3028950" cy="3403600"/>
          </a:xfrm>
        </p:spPr>
        <p:txBody>
          <a:bodyPr/>
          <a:lstStyle>
            <a:lvl1pPr>
              <a:defRPr/>
            </a:lvl1pPr>
          </a:lstStyle>
          <a:p>
            <a:pPr lvl="0"/>
            <a:r>
              <a:rPr lang="en-US" dirty="0"/>
              <a:t>Click to edit text</a:t>
            </a:r>
          </a:p>
          <a:p>
            <a:pPr lvl="1"/>
            <a:r>
              <a:rPr lang="en-US" dirty="0"/>
              <a:t>Second level</a:t>
            </a:r>
          </a:p>
        </p:txBody>
      </p:sp>
      <p:sp>
        <p:nvSpPr>
          <p:cNvPr id="16" name="Subtitle 2"/>
          <p:cNvSpPr>
            <a:spLocks noGrp="1"/>
          </p:cNvSpPr>
          <p:nvPr>
            <p:ph type="subTitle" idx="1" hasCustomPrompt="1"/>
          </p:nvPr>
        </p:nvSpPr>
        <p:spPr>
          <a:xfrm>
            <a:off x="314325" y="2704144"/>
            <a:ext cx="4827547" cy="966156"/>
          </a:xfrm>
        </p:spPr>
        <p:txBody>
          <a:bodyPr/>
          <a:lstStyle>
            <a:lvl1pPr marL="0" indent="0" algn="l">
              <a:buNone/>
              <a:defRPr baseline="0">
                <a:solidFill>
                  <a:schemeClr val="tx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presenter name</a:t>
            </a:r>
          </a:p>
        </p:txBody>
      </p:sp>
      <p:grpSp>
        <p:nvGrpSpPr>
          <p:cNvPr id="3" name="Group 2"/>
          <p:cNvGrpSpPr/>
          <p:nvPr userDrawn="1"/>
        </p:nvGrpSpPr>
        <p:grpSpPr>
          <a:xfrm>
            <a:off x="313535" y="4233863"/>
            <a:ext cx="612775" cy="612775"/>
            <a:chOff x="313535" y="4233863"/>
            <a:chExt cx="612775" cy="612775"/>
          </a:xfrm>
        </p:grpSpPr>
        <p:sp>
          <p:nvSpPr>
            <p:cNvPr id="50"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 name="Freeform 6"/>
            <p:cNvSpPr>
              <a:spLocks noEditPoints="1"/>
            </p:cNvSpPr>
            <p:nvPr userDrawn="1"/>
          </p:nvSpPr>
          <p:spPr bwMode="auto">
            <a:xfrm>
              <a:off x="500860" y="4708526"/>
              <a:ext cx="74613" cy="87313"/>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 name="Freeform 7"/>
            <p:cNvSpPr>
              <a:spLocks/>
            </p:cNvSpPr>
            <p:nvPr userDrawn="1"/>
          </p:nvSpPr>
          <p:spPr bwMode="auto">
            <a:xfrm>
              <a:off x="592935" y="4708526"/>
              <a:ext cx="76200" cy="87313"/>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 name="Freeform 8"/>
            <p:cNvSpPr>
              <a:spLocks noEditPoints="1"/>
            </p:cNvSpPr>
            <p:nvPr userDrawn="1"/>
          </p:nvSpPr>
          <p:spPr bwMode="auto">
            <a:xfrm>
              <a:off x="778673" y="4708526"/>
              <a:ext cx="79375" cy="88900"/>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 name="Freeform 9"/>
            <p:cNvSpPr>
              <a:spLocks noEditPoints="1"/>
            </p:cNvSpPr>
            <p:nvPr userDrawn="1"/>
          </p:nvSpPr>
          <p:spPr bwMode="auto">
            <a:xfrm>
              <a:off x="346873" y="4708526"/>
              <a:ext cx="84138" cy="88900"/>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 name="Freeform 10"/>
            <p:cNvSpPr>
              <a:spLocks/>
            </p:cNvSpPr>
            <p:nvPr userDrawn="1"/>
          </p:nvSpPr>
          <p:spPr bwMode="auto">
            <a:xfrm>
              <a:off x="446885" y="4708526"/>
              <a:ext cx="47625" cy="87313"/>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 name="Freeform 11"/>
            <p:cNvSpPr>
              <a:spLocks noEditPoints="1"/>
            </p:cNvSpPr>
            <p:nvPr userDrawn="1"/>
          </p:nvSpPr>
          <p:spPr bwMode="auto">
            <a:xfrm>
              <a:off x="685010" y="4708526"/>
              <a:ext cx="79375" cy="120650"/>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 name="Freeform 12"/>
            <p:cNvSpPr>
              <a:spLocks noEditPoints="1"/>
            </p:cNvSpPr>
            <p:nvPr userDrawn="1"/>
          </p:nvSpPr>
          <p:spPr bwMode="auto">
            <a:xfrm>
              <a:off x="843760" y="4678363"/>
              <a:ext cx="58738" cy="26988"/>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747094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314325" y="267494"/>
            <a:ext cx="8515349" cy="4283869"/>
          </a:xfrm>
        </p:spPr>
        <p:txBody>
          <a:bodyPr/>
          <a:lstStyle>
            <a:lvl1pPr>
              <a:spcBef>
                <a:spcPts val="0"/>
              </a:spcBef>
              <a:defRPr sz="3000"/>
            </a:lvl1pPr>
            <a:lvl2pPr marL="361950" indent="-361950">
              <a:spcBef>
                <a:spcPts val="0"/>
              </a:spcBef>
              <a:buClrTx/>
              <a:buSzPct val="100000"/>
              <a:buFont typeface="+mj-lt"/>
              <a:buAutoNum type="arabicPeriod"/>
              <a:defRPr sz="3000"/>
            </a:lvl2pPr>
            <a:lvl3pPr>
              <a:defRPr sz="1800"/>
            </a:lvl3pPr>
            <a:lvl4pPr>
              <a:defRPr sz="1800"/>
            </a:lvl4pPr>
            <a:lvl5pPr>
              <a:defRPr sz="1800"/>
            </a:lvl5pPr>
          </a:lstStyle>
          <a:p>
            <a:pPr lvl="0"/>
            <a:r>
              <a:rPr lang="en-US" dirty="0"/>
              <a:t>Click to edit contents</a:t>
            </a:r>
          </a:p>
          <a:p>
            <a:pPr lvl="1"/>
            <a:r>
              <a:rPr lang="en-US" dirty="0"/>
              <a:t>Second level</a:t>
            </a:r>
          </a:p>
        </p:txBody>
      </p:sp>
      <p:sp>
        <p:nvSpPr>
          <p:cNvPr id="4" name="TextBox 3"/>
          <p:cNvSpPr txBox="1"/>
          <p:nvPr userDrawn="1"/>
        </p:nvSpPr>
        <p:spPr>
          <a:xfrm>
            <a:off x="619545" y="4749146"/>
            <a:ext cx="900888" cy="123111"/>
          </a:xfrm>
          <a:prstGeom prst="rect">
            <a:avLst/>
          </a:prstGeom>
          <a:noFill/>
        </p:spPr>
        <p:txBody>
          <a:bodyPr wrap="none" lIns="0" tIns="0" rIns="0" bIns="0" rtlCol="0">
            <a:spAutoFit/>
          </a:bodyPr>
          <a:lstStyle/>
          <a:p>
            <a:r>
              <a:rPr kumimoji="0" lang="en-GB" sz="800" b="0" i="0" u="none" strike="noStrike" kern="1200" cap="none" spc="0" normalizeH="0" baseline="0" dirty="0">
                <a:ln>
                  <a:noFill/>
                </a:ln>
                <a:solidFill>
                  <a:schemeClr val="bg2"/>
                </a:solidFill>
                <a:effectLst/>
                <a:uLnTx/>
                <a:uFillTx/>
                <a:latin typeface="Helvetica 75 Bold" panose="020B0804020202020204" pitchFamily="34" charset="0"/>
                <a:ea typeface="+mn-ea"/>
                <a:cs typeface="+mn-cs"/>
              </a:rPr>
              <a:t>Orange Restricted</a:t>
            </a:r>
          </a:p>
        </p:txBody>
      </p:sp>
    </p:spTree>
    <p:extLst>
      <p:ext uri="{BB962C8B-B14F-4D97-AF65-F5344CB8AC3E}">
        <p14:creationId xmlns:p14="http://schemas.microsoft.com/office/powerpoint/2010/main" val="212774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313769" y="268288"/>
            <a:ext cx="6096839" cy="4283075"/>
          </a:xfrm>
        </p:spPr>
        <p:txBody>
          <a:bodyPr>
            <a:normAutofit/>
          </a:bodyPr>
          <a:lstStyle>
            <a:lvl1pPr>
              <a:lnSpc>
                <a:spcPct val="85000"/>
              </a:lnSpc>
              <a:spcBef>
                <a:spcPts val="0"/>
              </a:spcBef>
              <a:buNone/>
              <a:defRPr sz="5500" baseline="0"/>
            </a:lvl1pPr>
            <a:lvl2pPr>
              <a:lnSpc>
                <a:spcPct val="85000"/>
              </a:lnSpc>
              <a:spcBef>
                <a:spcPts val="0"/>
              </a:spcBef>
              <a:defRPr sz="5500"/>
            </a:lvl2pPr>
            <a:lvl3pPr>
              <a:defRPr sz="5500"/>
            </a:lvl3pPr>
            <a:lvl4pPr>
              <a:defRPr sz="5500"/>
            </a:lvl4pPr>
            <a:lvl5pPr>
              <a:defRPr sz="5500"/>
            </a:lvl5pPr>
          </a:lstStyle>
          <a:p>
            <a:pPr lvl="0"/>
            <a:r>
              <a:rPr lang="en-US" dirty="0"/>
              <a:t>Click to edit section number</a:t>
            </a:r>
          </a:p>
          <a:p>
            <a:pPr lvl="1"/>
            <a:r>
              <a:rPr lang="en-US" dirty="0"/>
              <a:t>Second level</a:t>
            </a:r>
          </a:p>
        </p:txBody>
      </p:sp>
      <p:sp>
        <p:nvSpPr>
          <p:cNvPr id="4" name="TextBox 3"/>
          <p:cNvSpPr txBox="1"/>
          <p:nvPr userDrawn="1"/>
        </p:nvSpPr>
        <p:spPr>
          <a:xfrm>
            <a:off x="619545" y="4749146"/>
            <a:ext cx="900888" cy="123111"/>
          </a:xfrm>
          <a:prstGeom prst="rect">
            <a:avLst/>
          </a:prstGeom>
          <a:noFill/>
        </p:spPr>
        <p:txBody>
          <a:bodyPr wrap="none" lIns="0" tIns="0" rIns="0" bIns="0" rtlCol="0">
            <a:spAutoFit/>
          </a:bodyPr>
          <a:lstStyle/>
          <a:p>
            <a:r>
              <a:rPr kumimoji="0" lang="en-GB" sz="800" b="0" i="0" u="none" strike="noStrike" kern="1200" cap="none" spc="0" normalizeH="0" baseline="0" dirty="0">
                <a:ln>
                  <a:noFill/>
                </a:ln>
                <a:solidFill>
                  <a:schemeClr val="bg2"/>
                </a:solidFill>
                <a:effectLst/>
                <a:uLnTx/>
                <a:uFillTx/>
                <a:latin typeface="Helvetica 75 Bold" panose="020B0804020202020204" pitchFamily="34" charset="0"/>
                <a:ea typeface="+mn-ea"/>
                <a:cs typeface="+mn-cs"/>
              </a:rPr>
              <a:t>Orange Restricted</a:t>
            </a:r>
          </a:p>
        </p:txBody>
      </p:sp>
    </p:spTree>
    <p:extLst>
      <p:ext uri="{BB962C8B-B14F-4D97-AF65-F5344CB8AC3E}">
        <p14:creationId xmlns:p14="http://schemas.microsoft.com/office/powerpoint/2010/main" val="624808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3200" y="1181100"/>
            <a:ext cx="3968055" cy="3370262"/>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4" name="Content Placeholder 3"/>
          <p:cNvSpPr>
            <a:spLocks noGrp="1"/>
          </p:cNvSpPr>
          <p:nvPr>
            <p:ph sz="half" idx="2" hasCustomPrompt="1"/>
          </p:nvPr>
        </p:nvSpPr>
        <p:spPr>
          <a:xfrm>
            <a:off x="4864795" y="1181100"/>
            <a:ext cx="3964880" cy="3370262"/>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7" name="Title 6"/>
          <p:cNvSpPr>
            <a:spLocks noGrp="1"/>
          </p:cNvSpPr>
          <p:nvPr>
            <p:ph type="title" hasCustomPrompt="1"/>
          </p:nvPr>
        </p:nvSpPr>
        <p:spPr>
          <a:xfrm>
            <a:off x="313199" y="268288"/>
            <a:ext cx="8516475" cy="741362"/>
          </a:xfrm>
        </p:spPr>
        <p:txBody>
          <a:bodyPr/>
          <a:lstStyle>
            <a:lvl1pPr>
              <a:defRPr/>
            </a:lvl1pPr>
          </a:lstStyle>
          <a:p>
            <a:r>
              <a:rPr lang="en-US" dirty="0"/>
              <a:t>Click to edit title</a:t>
            </a:r>
            <a:endParaRPr lang="en-GB" dirty="0"/>
          </a:p>
        </p:txBody>
      </p:sp>
      <p:sp>
        <p:nvSpPr>
          <p:cNvPr id="6" name="TextBox 5"/>
          <p:cNvSpPr txBox="1"/>
          <p:nvPr userDrawn="1"/>
        </p:nvSpPr>
        <p:spPr>
          <a:xfrm>
            <a:off x="619545" y="4749146"/>
            <a:ext cx="900888" cy="123111"/>
          </a:xfrm>
          <a:prstGeom prst="rect">
            <a:avLst/>
          </a:prstGeom>
          <a:noFill/>
        </p:spPr>
        <p:txBody>
          <a:bodyPr wrap="none" lIns="0" tIns="0" rIns="0" bIns="0" rtlCol="0">
            <a:spAutoFit/>
          </a:bodyPr>
          <a:lstStyle/>
          <a:p>
            <a:r>
              <a:rPr kumimoji="0" lang="en-GB" sz="800" b="0" i="0" u="none" strike="noStrike" kern="1200" cap="none" spc="0" normalizeH="0" baseline="0" dirty="0">
                <a:ln>
                  <a:noFill/>
                </a:ln>
                <a:solidFill>
                  <a:schemeClr val="bg2"/>
                </a:solidFill>
                <a:effectLst/>
                <a:uLnTx/>
                <a:uFillTx/>
                <a:latin typeface="Helvetica 75 Bold" panose="020B0804020202020204" pitchFamily="34" charset="0"/>
                <a:ea typeface="+mn-ea"/>
                <a:cs typeface="+mn-cs"/>
              </a:rPr>
              <a:t>Orange Restricted</a:t>
            </a:r>
          </a:p>
        </p:txBody>
      </p:sp>
    </p:spTree>
    <p:extLst>
      <p:ext uri="{BB962C8B-B14F-4D97-AF65-F5344CB8AC3E}">
        <p14:creationId xmlns:p14="http://schemas.microsoft.com/office/powerpoint/2010/main" val="366865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Click to edit title</a:t>
            </a:r>
            <a:endParaRPr lang="en-GB" dirty="0"/>
          </a:p>
        </p:txBody>
      </p:sp>
      <p:sp>
        <p:nvSpPr>
          <p:cNvPr id="5" name="TextBox 4"/>
          <p:cNvSpPr txBox="1"/>
          <p:nvPr userDrawn="1"/>
        </p:nvSpPr>
        <p:spPr>
          <a:xfrm>
            <a:off x="619545" y="4749146"/>
            <a:ext cx="900888" cy="123111"/>
          </a:xfrm>
          <a:prstGeom prst="rect">
            <a:avLst/>
          </a:prstGeom>
          <a:noFill/>
        </p:spPr>
        <p:txBody>
          <a:bodyPr wrap="none" lIns="0" tIns="0" rIns="0" bIns="0" rtlCol="0">
            <a:spAutoFit/>
          </a:bodyPr>
          <a:lstStyle/>
          <a:p>
            <a:r>
              <a:rPr kumimoji="0" lang="en-GB" sz="800" b="0" i="0" u="none" strike="noStrike" kern="1200" cap="none" spc="0" normalizeH="0" baseline="0" dirty="0">
                <a:ln>
                  <a:noFill/>
                </a:ln>
                <a:solidFill>
                  <a:schemeClr val="bg2"/>
                </a:solidFill>
                <a:effectLst/>
                <a:uLnTx/>
                <a:uFillTx/>
                <a:latin typeface="Helvetica 75 Bold" panose="020B0804020202020204" pitchFamily="34" charset="0"/>
                <a:ea typeface="+mn-ea"/>
                <a:cs typeface="+mn-cs"/>
              </a:rPr>
              <a:t>Orange Restricted</a:t>
            </a:r>
          </a:p>
        </p:txBody>
      </p:sp>
    </p:spTree>
    <p:extLst>
      <p:ext uri="{BB962C8B-B14F-4D97-AF65-F5344CB8AC3E}">
        <p14:creationId xmlns:p14="http://schemas.microsoft.com/office/powerpoint/2010/main" val="4199284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ull Bleed Media">
    <p:bg>
      <p:bgPr>
        <a:solidFill>
          <a:schemeClr val="tx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0" y="0"/>
            <a:ext cx="9144000" cy="5143500"/>
          </a:xfrm>
        </p:spPr>
        <p:txBody>
          <a:bodyPr/>
          <a:lstStyle/>
          <a:p>
            <a:r>
              <a:rPr lang="en-US"/>
              <a:t>Click icon to add picture</a:t>
            </a:r>
            <a:endParaRPr lang="en-GB"/>
          </a:p>
        </p:txBody>
      </p:sp>
      <p:sp>
        <p:nvSpPr>
          <p:cNvPr id="2" name="Title 1"/>
          <p:cNvSpPr>
            <a:spLocks noGrp="1"/>
          </p:cNvSpPr>
          <p:nvPr>
            <p:ph type="title" hasCustomPrompt="1"/>
          </p:nvPr>
        </p:nvSpPr>
        <p:spPr/>
        <p:txBody>
          <a:bodyPr/>
          <a:lstStyle>
            <a:lvl1pPr>
              <a:defRPr baseline="0">
                <a:solidFill>
                  <a:srgbClr val="000000"/>
                </a:solidFill>
              </a:defRPr>
            </a:lvl1pPr>
          </a:lstStyle>
          <a:p>
            <a:r>
              <a:rPr lang="en-US" dirty="0"/>
              <a:t>Click to edit title</a:t>
            </a:r>
            <a:endParaRPr lang="en-GB" dirty="0"/>
          </a:p>
        </p:txBody>
      </p:sp>
    </p:spTree>
    <p:extLst>
      <p:ext uri="{BB962C8B-B14F-4D97-AF65-F5344CB8AC3E}">
        <p14:creationId xmlns:p14="http://schemas.microsoft.com/office/powerpoint/2010/main" val="181881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Box 2"/>
          <p:cNvSpPr txBox="1"/>
          <p:nvPr userDrawn="1"/>
        </p:nvSpPr>
        <p:spPr>
          <a:xfrm>
            <a:off x="619545" y="4749146"/>
            <a:ext cx="900888" cy="123111"/>
          </a:xfrm>
          <a:prstGeom prst="rect">
            <a:avLst/>
          </a:prstGeom>
          <a:noFill/>
        </p:spPr>
        <p:txBody>
          <a:bodyPr wrap="none" lIns="0" tIns="0" rIns="0" bIns="0" rtlCol="0">
            <a:spAutoFit/>
          </a:bodyPr>
          <a:lstStyle/>
          <a:p>
            <a:r>
              <a:rPr kumimoji="0" lang="en-GB" sz="800" b="0" i="0" u="none" strike="noStrike" kern="1200" cap="none" spc="0" normalizeH="0" baseline="0" dirty="0">
                <a:ln>
                  <a:noFill/>
                </a:ln>
                <a:solidFill>
                  <a:schemeClr val="bg2"/>
                </a:solidFill>
                <a:effectLst/>
                <a:uLnTx/>
                <a:uFillTx/>
                <a:latin typeface="Helvetica 75 Bold" panose="020B0804020202020204" pitchFamily="34" charset="0"/>
                <a:ea typeface="+mn-ea"/>
                <a:cs typeface="+mn-cs"/>
              </a:rPr>
              <a:t>Orange Restricted</a:t>
            </a:r>
          </a:p>
        </p:txBody>
      </p:sp>
    </p:spTree>
    <p:extLst>
      <p:ext uri="{BB962C8B-B14F-4D97-AF65-F5344CB8AC3E}">
        <p14:creationId xmlns:p14="http://schemas.microsoft.com/office/powerpoint/2010/main" val="363002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3200" y="268288"/>
            <a:ext cx="8516475" cy="741362"/>
          </a:xfrm>
          <a:prstGeom prst="rect">
            <a:avLst/>
          </a:prstGeom>
        </p:spPr>
        <p:txBody>
          <a:bodyPr vert="horz" lIns="0" tIns="0" rIns="0" bIns="0" rtlCol="0" anchor="t" anchorCtr="0">
            <a:noAutofit/>
          </a:bodyPr>
          <a:lstStyle/>
          <a:p>
            <a:r>
              <a:rPr lang="en-US" dirty="0"/>
              <a:t>Click to edit title</a:t>
            </a:r>
            <a:endParaRPr lang="en-GB" dirty="0"/>
          </a:p>
        </p:txBody>
      </p:sp>
      <p:sp>
        <p:nvSpPr>
          <p:cNvPr id="3" name="Text Placeholder 2"/>
          <p:cNvSpPr>
            <a:spLocks noGrp="1"/>
          </p:cNvSpPr>
          <p:nvPr>
            <p:ph type="body" idx="1"/>
          </p:nvPr>
        </p:nvSpPr>
        <p:spPr>
          <a:xfrm>
            <a:off x="313200" y="1181100"/>
            <a:ext cx="8516475" cy="3370263"/>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9" name="Text Placeholder 10"/>
          <p:cNvSpPr txBox="1">
            <a:spLocks/>
          </p:cNvSpPr>
          <p:nvPr/>
        </p:nvSpPr>
        <p:spPr>
          <a:xfrm>
            <a:off x="314325" y="453548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en-GB" sz="800" b="0" i="0" u="none" strike="noStrike" kern="1200" cap="none" spc="0" normalizeH="0" baseline="0" noProof="0" smtClean="0">
                <a:ln>
                  <a:noFill/>
                </a:ln>
                <a:solidFill>
                  <a:schemeClr val="tx1"/>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a:t>
            </a:fld>
            <a:endParaRPr kumimoji="0" lang="en-GB" sz="800" b="0" i="0" u="none" strike="noStrike" kern="1200" cap="none" spc="0" normalizeH="0" baseline="0" noProof="0" dirty="0">
              <a:ln>
                <a:noFill/>
              </a:ln>
              <a:solidFill>
                <a:schemeClr val="tx1"/>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1507071699"/>
      </p:ext>
    </p:extLst>
  </p:cSld>
  <p:clrMap bg1="lt1" tx1="dk1" bg2="lt2" tx2="dk2" accent1="accent1" accent2="accent2" accent3="accent3" accent4="accent4" accent5="accent5" accent6="accent6" hlink="hlink" folHlink="folHlink"/>
  <p:sldLayoutIdLst>
    <p:sldLayoutId id="2147483660" r:id="rId1"/>
    <p:sldLayoutId id="2147483659" r:id="rId2"/>
    <p:sldLayoutId id="2147483665" r:id="rId3"/>
    <p:sldLayoutId id="2147483664" r:id="rId4"/>
    <p:sldLayoutId id="2147483661" r:id="rId5"/>
    <p:sldLayoutId id="2147483662" r:id="rId6"/>
    <p:sldLayoutId id="2147483663" r:id="rId7"/>
    <p:sldLayoutId id="2147483666"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p:titleStyle>
    <p:bodyStyle>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tabLst/>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anose="020B0604020202020204" pitchFamily="34" charset="0"/>
        <a:buChar char="–"/>
        <a:defRPr sz="1400" kern="1200">
          <a:solidFill>
            <a:schemeClr val="tx1"/>
          </a:solidFill>
          <a:latin typeface="Helvetica 55 Roman" panose="020B0604020202020204" pitchFamily="34"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ml-cheatsheet.readthedocs.io/en/latest/glossary.html#glossary-parameters"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Orange Services IT Bootcamp</a:t>
            </a:r>
          </a:p>
        </p:txBody>
      </p:sp>
      <p:sp>
        <p:nvSpPr>
          <p:cNvPr id="4" name="Text Placeholder 3"/>
          <p:cNvSpPr>
            <a:spLocks noGrp="1"/>
          </p:cNvSpPr>
          <p:nvPr>
            <p:ph type="body" sz="quarter" idx="16"/>
          </p:nvPr>
        </p:nvSpPr>
        <p:spPr/>
        <p:txBody>
          <a:bodyPr/>
          <a:lstStyle/>
          <a:p>
            <a:r>
              <a:rPr lang="en-GB" dirty="0"/>
              <a:t>AI Workshop</a:t>
            </a:r>
          </a:p>
          <a:p>
            <a:endParaRPr lang="en-GB" dirty="0"/>
          </a:p>
          <a:p>
            <a:r>
              <a:rPr lang="en-GB" dirty="0"/>
              <a:t>Intro in Artificial Intelligence &amp; ML</a:t>
            </a:r>
          </a:p>
          <a:p>
            <a:endParaRPr lang="en-GB" dirty="0"/>
          </a:p>
        </p:txBody>
      </p:sp>
      <p:sp>
        <p:nvSpPr>
          <p:cNvPr id="3" name="Subtitle 2"/>
          <p:cNvSpPr>
            <a:spLocks noGrp="1"/>
          </p:cNvSpPr>
          <p:nvPr>
            <p:ph type="subTitle" idx="1"/>
          </p:nvPr>
        </p:nvSpPr>
        <p:spPr/>
        <p:txBody>
          <a:bodyPr/>
          <a:lstStyle/>
          <a:p>
            <a:r>
              <a:rPr lang="en-GB" dirty="0"/>
              <a:t>Andrei Gabriel Popescu ~ Data Scientist </a:t>
            </a:r>
          </a:p>
          <a:p>
            <a:r>
              <a:rPr lang="en-GB" dirty="0"/>
              <a:t>Bogdan Marian </a:t>
            </a:r>
            <a:r>
              <a:rPr lang="en-GB" dirty="0" err="1"/>
              <a:t>Cazan</a:t>
            </a:r>
            <a:r>
              <a:rPr lang="en-GB" dirty="0"/>
              <a:t> ~ Data Engineer</a:t>
            </a:r>
          </a:p>
        </p:txBody>
      </p:sp>
    </p:spTree>
    <p:extLst>
      <p:ext uri="{BB962C8B-B14F-4D97-AF65-F5344CB8AC3E}">
        <p14:creationId xmlns:p14="http://schemas.microsoft.com/office/powerpoint/2010/main" val="275310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75412A-593D-408A-914D-A29A4A17DBD2}"/>
              </a:ext>
            </a:extLst>
          </p:cNvPr>
          <p:cNvSpPr>
            <a:spLocks noGrp="1"/>
          </p:cNvSpPr>
          <p:nvPr>
            <p:ph type="ctrTitle"/>
          </p:nvPr>
        </p:nvSpPr>
        <p:spPr/>
        <p:txBody>
          <a:bodyPr/>
          <a:lstStyle/>
          <a:p>
            <a:r>
              <a:rPr lang="en-US" dirty="0"/>
              <a:t>Content</a:t>
            </a:r>
          </a:p>
        </p:txBody>
      </p:sp>
      <p:sp>
        <p:nvSpPr>
          <p:cNvPr id="7" name="Text Placeholder 6">
            <a:extLst>
              <a:ext uri="{FF2B5EF4-FFF2-40B4-BE49-F238E27FC236}">
                <a16:creationId xmlns:a16="http://schemas.microsoft.com/office/drawing/2014/main" id="{DD20B458-C5A4-49D2-9CBB-CC01C8DD5303}"/>
              </a:ext>
            </a:extLst>
          </p:cNvPr>
          <p:cNvSpPr>
            <a:spLocks noGrp="1"/>
          </p:cNvSpPr>
          <p:nvPr>
            <p:ph type="body" sz="quarter" idx="16"/>
          </p:nvPr>
        </p:nvSpPr>
        <p:spPr>
          <a:xfrm>
            <a:off x="5257800" y="266701"/>
            <a:ext cx="3571876" cy="3403600"/>
          </a:xfrm>
        </p:spPr>
        <p:txBody>
          <a:bodyPr/>
          <a:lstStyle/>
          <a:p>
            <a:pPr marL="285750" indent="-285750">
              <a:buFont typeface="Wingdings" panose="05000000000000000000" pitchFamily="2" charset="2"/>
              <a:buChar char="Ø"/>
            </a:pPr>
            <a:r>
              <a:rPr lang="en-US" dirty="0"/>
              <a:t>Short recap</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 Andrei</a:t>
            </a:r>
          </a:p>
          <a:p>
            <a:pPr marL="285750" indent="-285750">
              <a:buFont typeface="Wingdings" panose="05000000000000000000" pitchFamily="2" charset="2"/>
              <a:buChar char="Ø"/>
            </a:pPr>
            <a:r>
              <a:rPr lang="en-US" dirty="0"/>
              <a:t>Classification </a:t>
            </a:r>
          </a:p>
          <a:p>
            <a:pPr marL="285750" indent="-285750">
              <a:buFont typeface="Wingdings" panose="05000000000000000000" pitchFamily="2" charset="2"/>
              <a:buChar char="Ø"/>
            </a:pPr>
            <a:r>
              <a:rPr lang="en-US" dirty="0"/>
              <a:t>Code session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 Bogdan</a:t>
            </a:r>
          </a:p>
          <a:p>
            <a:pPr marL="285750" indent="-285750">
              <a:buFont typeface="Wingdings" panose="05000000000000000000" pitchFamily="2" charset="2"/>
              <a:buChar char="Ø"/>
            </a:pPr>
            <a:r>
              <a:rPr lang="en-US" dirty="0"/>
              <a:t>Regression </a:t>
            </a:r>
          </a:p>
          <a:p>
            <a:pPr marL="285750" indent="-285750">
              <a:buFont typeface="Wingdings" panose="05000000000000000000" pitchFamily="2" charset="2"/>
              <a:buChar char="Ø"/>
            </a:pPr>
            <a:r>
              <a:rPr lang="en-US" dirty="0"/>
              <a:t>Code session</a:t>
            </a:r>
          </a:p>
          <a:p>
            <a:pPr marL="285750" indent="-285750">
              <a:buFont typeface="Wingdings" panose="05000000000000000000" pitchFamily="2" charset="2"/>
              <a:buChar char="Ø"/>
            </a:pPr>
            <a:endParaRPr lang="en-US" dirty="0"/>
          </a:p>
          <a:p>
            <a:r>
              <a:rPr lang="en-US" dirty="0"/>
              <a:t>   	- Assignment presentation –</a:t>
            </a:r>
          </a:p>
          <a:p>
            <a:endParaRPr lang="en-US" dirty="0"/>
          </a:p>
        </p:txBody>
      </p:sp>
      <p:sp>
        <p:nvSpPr>
          <p:cNvPr id="6" name="Subtitle 5">
            <a:extLst>
              <a:ext uri="{FF2B5EF4-FFF2-40B4-BE49-F238E27FC236}">
                <a16:creationId xmlns:a16="http://schemas.microsoft.com/office/drawing/2014/main" id="{0639955C-A254-4F79-82C7-44ABD84D722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98135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9042C-BE8A-4D9D-B26C-A04322BB7A24}"/>
              </a:ext>
            </a:extLst>
          </p:cNvPr>
          <p:cNvSpPr>
            <a:spLocks noGrp="1"/>
          </p:cNvSpPr>
          <p:nvPr>
            <p:ph type="ctrTitle"/>
          </p:nvPr>
        </p:nvSpPr>
        <p:spPr>
          <a:xfrm>
            <a:off x="313535" y="267618"/>
            <a:ext cx="4829289" cy="2304131"/>
          </a:xfrm>
        </p:spPr>
        <p:txBody>
          <a:bodyPr/>
          <a:lstStyle/>
          <a:p>
            <a:r>
              <a:rPr lang="en-US" dirty="0"/>
              <a:t>AI Course structure</a:t>
            </a:r>
          </a:p>
        </p:txBody>
      </p:sp>
      <p:sp>
        <p:nvSpPr>
          <p:cNvPr id="3" name="Text Placeholder 2">
            <a:extLst>
              <a:ext uri="{FF2B5EF4-FFF2-40B4-BE49-F238E27FC236}">
                <a16:creationId xmlns:a16="http://schemas.microsoft.com/office/drawing/2014/main" id="{A8E06201-DC57-4162-9AB7-0DBD60A9711F}"/>
              </a:ext>
            </a:extLst>
          </p:cNvPr>
          <p:cNvSpPr>
            <a:spLocks noGrp="1"/>
          </p:cNvSpPr>
          <p:nvPr>
            <p:ph type="body" sz="quarter" idx="16"/>
          </p:nvPr>
        </p:nvSpPr>
        <p:spPr>
          <a:xfrm>
            <a:off x="5141872" y="266701"/>
            <a:ext cx="3687804" cy="3403600"/>
          </a:xfrm>
        </p:spPr>
        <p:txBody>
          <a:bodyPr/>
          <a:lstStyle/>
          <a:p>
            <a:r>
              <a:rPr lang="en-US" dirty="0"/>
              <a:t>Clustering</a:t>
            </a:r>
          </a:p>
          <a:p>
            <a:r>
              <a:rPr lang="en-US" dirty="0"/>
              <a:t>Classification</a:t>
            </a:r>
          </a:p>
          <a:p>
            <a:r>
              <a:rPr lang="en-US" dirty="0"/>
              <a:t>Regression</a:t>
            </a:r>
          </a:p>
          <a:p>
            <a:r>
              <a:rPr lang="en-US" dirty="0"/>
              <a:t>Intro to NN (neural networks) w/ </a:t>
            </a:r>
            <a:r>
              <a:rPr lang="en-US" dirty="0" err="1"/>
              <a:t>PyTorch</a:t>
            </a:r>
            <a:endParaRPr lang="en-US" dirty="0"/>
          </a:p>
          <a:p>
            <a:r>
              <a:rPr lang="en-US" dirty="0">
                <a:solidFill>
                  <a:schemeClr val="accent2">
                    <a:lumMod val="75000"/>
                  </a:schemeClr>
                </a:solidFill>
              </a:rPr>
              <a:t> - The optional assignment is on!!</a:t>
            </a:r>
          </a:p>
          <a:p>
            <a:r>
              <a:rPr lang="en-US" dirty="0"/>
              <a:t>Generative models</a:t>
            </a:r>
          </a:p>
          <a:p>
            <a:r>
              <a:rPr lang="en-US" dirty="0"/>
              <a:t>Anomaly detection - use case</a:t>
            </a:r>
          </a:p>
          <a:p>
            <a:r>
              <a:rPr lang="en-US" dirty="0">
                <a:solidFill>
                  <a:schemeClr val="accent2">
                    <a:lumMod val="75000"/>
                  </a:schemeClr>
                </a:solidFill>
              </a:rPr>
              <a:t> - The optional assignment presentation!</a:t>
            </a:r>
          </a:p>
          <a:p>
            <a:endParaRPr lang="en-US" dirty="0"/>
          </a:p>
          <a:p>
            <a:endParaRPr lang="en-US" dirty="0"/>
          </a:p>
        </p:txBody>
      </p:sp>
      <p:sp>
        <p:nvSpPr>
          <p:cNvPr id="4" name="Subtitle 3">
            <a:extLst>
              <a:ext uri="{FF2B5EF4-FFF2-40B4-BE49-F238E27FC236}">
                <a16:creationId xmlns:a16="http://schemas.microsoft.com/office/drawing/2014/main" id="{9023122C-0CE8-4D27-B711-94364E5CFCF8}"/>
              </a:ext>
            </a:extLst>
          </p:cNvPr>
          <p:cNvSpPr>
            <a:spLocks noGrp="1"/>
          </p:cNvSpPr>
          <p:nvPr>
            <p:ph type="subTitle" idx="1"/>
          </p:nvPr>
        </p:nvSpPr>
        <p:spPr/>
        <p:txBody>
          <a:bodyPr/>
          <a:lstStyle/>
          <a:p>
            <a:r>
              <a:rPr lang="en-US" dirty="0"/>
              <a:t>For questions you can contact me:</a:t>
            </a:r>
          </a:p>
          <a:p>
            <a:r>
              <a:rPr lang="en-US" dirty="0"/>
              <a:t>- Andrei.popescu@orange.com</a:t>
            </a:r>
          </a:p>
        </p:txBody>
      </p:sp>
    </p:spTree>
    <p:extLst>
      <p:ext uri="{BB962C8B-B14F-4D97-AF65-F5344CB8AC3E}">
        <p14:creationId xmlns:p14="http://schemas.microsoft.com/office/powerpoint/2010/main" val="1895860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C0C8-01B7-4B1D-8F46-F1CCF59AF329}"/>
              </a:ext>
            </a:extLst>
          </p:cNvPr>
          <p:cNvSpPr>
            <a:spLocks noGrp="1"/>
          </p:cNvSpPr>
          <p:nvPr>
            <p:ph type="ctrTitle"/>
          </p:nvPr>
        </p:nvSpPr>
        <p:spPr/>
        <p:txBody>
          <a:bodyPr/>
          <a:lstStyle/>
          <a:p>
            <a:r>
              <a:rPr lang="en-US" sz="3600" dirty="0"/>
              <a:t>Classification</a:t>
            </a:r>
          </a:p>
        </p:txBody>
      </p:sp>
      <p:sp>
        <p:nvSpPr>
          <p:cNvPr id="3" name="Text Placeholder 2">
            <a:extLst>
              <a:ext uri="{FF2B5EF4-FFF2-40B4-BE49-F238E27FC236}">
                <a16:creationId xmlns:a16="http://schemas.microsoft.com/office/drawing/2014/main" id="{20D375B3-451A-4E0A-AD76-AF5E77B7459B}"/>
              </a:ext>
            </a:extLst>
          </p:cNvPr>
          <p:cNvSpPr>
            <a:spLocks noGrp="1"/>
          </p:cNvSpPr>
          <p:nvPr>
            <p:ph type="body" sz="quarter" idx="16"/>
          </p:nvPr>
        </p:nvSpPr>
        <p:spPr>
          <a:xfrm>
            <a:off x="4000387" y="266700"/>
            <a:ext cx="4829289" cy="4667249"/>
          </a:xfrm>
        </p:spPr>
        <p:txBody>
          <a:bodyPr/>
          <a:lstStyle/>
          <a:p>
            <a:r>
              <a:rPr lang="en-US" dirty="0"/>
              <a:t>-Classification is a supervised machine learning method where the model tries to predict the correct label of a given input data. </a:t>
            </a:r>
          </a:p>
          <a:p>
            <a:endParaRPr lang="en-US" dirty="0"/>
          </a:p>
          <a:p>
            <a:r>
              <a:rPr lang="en-US" dirty="0"/>
              <a:t>In classification, the model is fully trained using the training data, and then it is evaluated on test data before being used to perform prediction on new unseen data.</a:t>
            </a:r>
          </a:p>
          <a:p>
            <a:endParaRPr lang="en-US" dirty="0"/>
          </a:p>
          <a:p>
            <a:pPr marL="285750" indent="-285750">
              <a:buFontTx/>
              <a:buChar char="-"/>
            </a:pPr>
            <a:endParaRPr lang="en-US" dirty="0"/>
          </a:p>
        </p:txBody>
      </p:sp>
      <p:sp>
        <p:nvSpPr>
          <p:cNvPr id="4" name="Subtitle 3">
            <a:extLst>
              <a:ext uri="{FF2B5EF4-FFF2-40B4-BE49-F238E27FC236}">
                <a16:creationId xmlns:a16="http://schemas.microsoft.com/office/drawing/2014/main" id="{BECB241F-7B8B-417D-B496-030328728BBC}"/>
              </a:ext>
            </a:extLst>
          </p:cNvPr>
          <p:cNvSpPr>
            <a:spLocks noGrp="1"/>
          </p:cNvSpPr>
          <p:nvPr>
            <p:ph type="subTitle" idx="1"/>
          </p:nvPr>
        </p:nvSpPr>
        <p:spPr/>
        <p:txBody>
          <a:bodyPr/>
          <a:lstStyle/>
          <a:p>
            <a:r>
              <a:rPr lang="en-US" dirty="0"/>
              <a:t>K-NN, SVM, Logistic Regression etc.</a:t>
            </a:r>
          </a:p>
        </p:txBody>
      </p:sp>
      <p:pic>
        <p:nvPicPr>
          <p:cNvPr id="1026" name="Picture 2" descr="Classification Algorithm in Machine Learning - Javatpoint">
            <a:extLst>
              <a:ext uri="{FF2B5EF4-FFF2-40B4-BE49-F238E27FC236}">
                <a16:creationId xmlns:a16="http://schemas.microsoft.com/office/drawing/2014/main" id="{BC03D81E-ACFC-4431-BB79-3910B9F5A2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7896" y="2266950"/>
            <a:ext cx="3163503"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7548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C0C8-01B7-4B1D-8F46-F1CCF59AF329}"/>
              </a:ext>
            </a:extLst>
          </p:cNvPr>
          <p:cNvSpPr>
            <a:spLocks noGrp="1"/>
          </p:cNvSpPr>
          <p:nvPr>
            <p:ph type="ctrTitle"/>
          </p:nvPr>
        </p:nvSpPr>
        <p:spPr/>
        <p:txBody>
          <a:bodyPr/>
          <a:lstStyle/>
          <a:p>
            <a:r>
              <a:rPr lang="en-US" sz="3600" dirty="0"/>
              <a:t>Classification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20D375B3-451A-4E0A-AD76-AF5E77B7459B}"/>
                  </a:ext>
                </a:extLst>
              </p:cNvPr>
              <p:cNvSpPr>
                <a:spLocks noGrp="1"/>
              </p:cNvSpPr>
              <p:nvPr>
                <p:ph type="body" sz="quarter" idx="16"/>
              </p:nvPr>
            </p:nvSpPr>
            <p:spPr>
              <a:xfrm>
                <a:off x="4000387" y="266700"/>
                <a:ext cx="4829289" cy="4667249"/>
              </a:xfrm>
            </p:spPr>
            <p:txBody>
              <a:bodyPr/>
              <a:lstStyle/>
              <a:p>
                <a:r>
                  <a:rPr lang="en-US" dirty="0"/>
                  <a:t>-  </a:t>
                </a:r>
                <a:r>
                  <a:rPr lang="en-US" altLang="en-US" dirty="0"/>
                  <a:t>Assumption: Similar Inputs have similar outputs</a:t>
                </a:r>
                <a:br>
                  <a:rPr lang="en-US" altLang="en-US" dirty="0"/>
                </a:br>
                <a:r>
                  <a:rPr lang="en-US" altLang="en-US" dirty="0"/>
                  <a:t>Classification rule: For a test input x, assign the most common label amongst its k most similar training inputs </a:t>
                </a:r>
              </a:p>
              <a:p>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𝐹𝑜𝑟</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𝑎𝑛</m:t>
                      </m:r>
                      <m:r>
                        <a:rPr lang="en-US" b="0" i="1" smtClean="0">
                          <a:latin typeface="Cambria Math" panose="02040503050406030204" pitchFamily="18" charset="0"/>
                        </a:rPr>
                        <m:t> </m:t>
                      </m:r>
                      <m:r>
                        <a:rPr lang="en-US" b="0" i="1" smtClean="0">
                          <a:latin typeface="Cambria Math" panose="02040503050406030204" pitchFamily="18" charset="0"/>
                        </a:rPr>
                        <m:t>𝑖𝑛𝑝𝑢𝑡</m:t>
                      </m:r>
                      <m:r>
                        <a:rPr lang="en-US" b="0" i="1" smtClean="0">
                          <a:latin typeface="Cambria Math" panose="02040503050406030204" pitchFamily="18" charset="0"/>
                        </a:rPr>
                        <m:t> </m:t>
                      </m:r>
                      <m:r>
                        <a:rPr lang="en-US" b="0" i="1" smtClean="0">
                          <a:latin typeface="Cambria Math" panose="02040503050406030204" pitchFamily="18" charset="0"/>
                        </a:rPr>
                        <m:t>𝑝𝑜𝑖𝑛𝑡</m:t>
                      </m:r>
                      <m:r>
                        <a:rPr lang="en-US" b="0" i="1" smtClean="0">
                          <a:latin typeface="Cambria Math" panose="02040503050406030204" pitchFamily="18" charset="0"/>
                        </a:rPr>
                        <m:t> </m:t>
                      </m:r>
                      <m:r>
                        <a:rPr lang="en-US" b="0" i="1" smtClean="0">
                          <a:latin typeface="Cambria Math" panose="02040503050406030204" pitchFamily="18" charset="0"/>
                        </a:rPr>
                        <m:t>𝑤𝑒</m:t>
                      </m:r>
                      <m:r>
                        <a:rPr lang="en-US" b="0" i="1" smtClean="0">
                          <a:latin typeface="Cambria Math" panose="02040503050406030204" pitchFamily="18" charset="0"/>
                        </a:rPr>
                        <m:t> </m:t>
                      </m:r>
                      <m:r>
                        <a:rPr lang="en-US" b="0" i="1" smtClean="0">
                          <a:latin typeface="Cambria Math" panose="02040503050406030204" pitchFamily="18" charset="0"/>
                        </a:rPr>
                        <m:t>𝑑𝑒𝑛𝑜𝑡𝑒</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𝑥𝑘</m:t>
                          </m:r>
                        </m:sub>
                      </m:sSub>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𝑠𝑒𝑡</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𝑘</m:t>
                      </m:r>
                      <m:r>
                        <a:rPr lang="en-US" b="0" i="1" smtClean="0">
                          <a:latin typeface="Cambria Math" panose="02040503050406030204" pitchFamily="18" charset="0"/>
                        </a:rPr>
                        <m:t> </m:t>
                      </m:r>
                      <m:r>
                        <a:rPr lang="en-US" b="0" i="1" smtClean="0">
                          <a:latin typeface="Cambria Math" panose="02040503050406030204" pitchFamily="18" charset="0"/>
                        </a:rPr>
                        <m:t>𝑛𝑒𝑖𝑔h𝑏𝑜𝑢𝑟𝑠</m:t>
                      </m:r>
                      <m:r>
                        <a:rPr lang="en-US" b="0" i="1" smtClean="0">
                          <a:latin typeface="Cambria Math" panose="02040503050406030204" pitchFamily="18" charset="0"/>
                        </a:rPr>
                        <m:t>.</m:t>
                      </m:r>
                    </m:oMath>
                  </m:oMathPara>
                </a14:m>
                <a:endParaRPr lang="en-US" b="0" dirty="0"/>
              </a:p>
              <a:p>
                <a:r>
                  <a:rPr lang="en-US" b="0" dirty="0"/>
                  <a:t>	</a:t>
                </a:r>
                <a14:m>
                  <m:oMath xmlns:m="http://schemas.openxmlformats.org/officeDocument/2006/math">
                    <m:r>
                      <a:rPr lang="en-US" b="0" i="1" smtClean="0">
                        <a:latin typeface="Cambria Math" panose="02040503050406030204" pitchFamily="18" charset="0"/>
                      </a:rPr>
                      <m:t>𝑑𝑖𝑠𝑡</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 \</m:t>
                        </m:r>
                        <m:r>
                          <m:rPr>
                            <m:lit/>
                          </m:rP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𝑥𝑘</m:t>
                            </m:r>
                          </m:sub>
                        </m:sSub>
                      </m:e>
                    </m:d>
                    <m:r>
                      <a:rPr lang="en-US" b="0" i="1" smtClean="0">
                        <a:latin typeface="Cambria Math" panose="02040503050406030204" pitchFamily="18" charset="0"/>
                      </a:rPr>
                      <m:t>≥</m:t>
                    </m:r>
                    <m:r>
                      <a:rPr lang="en-US" b="0" i="1" smtClean="0">
                        <a:latin typeface="Cambria Math" panose="02040503050406030204" pitchFamily="18" charset="0"/>
                      </a:rPr>
                      <m:t>𝑑𝑖𝑠𝑡</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e>
                    </m:d>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𝑆</m:t>
                    </m:r>
                    <m:r>
                      <a:rPr lang="en-US" b="0" i="1" smtClean="0">
                        <a:latin typeface="Cambria Math" panose="02040503050406030204" pitchFamily="18" charset="0"/>
                      </a:rPr>
                      <m:t>_</m:t>
                    </m:r>
                    <m:r>
                      <a:rPr lang="en-US" b="0" i="1" smtClean="0">
                        <a:latin typeface="Cambria Math" panose="02040503050406030204" pitchFamily="18" charset="0"/>
                      </a:rPr>
                      <m:t>𝑥𝑘</m:t>
                    </m:r>
                  </m:oMath>
                </a14:m>
                <a:endParaRPr lang="en-US" b="0" dirty="0"/>
              </a:p>
              <a:p>
                <a:pPr marL="285750" indent="-285750">
                  <a:buFontTx/>
                  <a:buChar char="-"/>
                </a:pPr>
                <a:endParaRPr lang="en-US" dirty="0"/>
              </a:p>
              <a:p>
                <a:pPr marL="285750" indent="-285750">
                  <a:buFontTx/>
                  <a:buChar char="-"/>
                </a:pPr>
                <a:r>
                  <a:rPr lang="en-US" dirty="0"/>
                  <a:t>Similar with K-Means we need the number k!</a:t>
                </a:r>
              </a:p>
              <a:p>
                <a:pPr marL="285750" indent="-285750">
                  <a:buFontTx/>
                  <a:buChar char="-"/>
                </a:pPr>
                <a:endParaRPr lang="en-US" dirty="0"/>
              </a:p>
              <a:p>
                <a:pPr marL="285750" indent="-285750">
                  <a:buFontTx/>
                  <a:buChar char="-"/>
                </a:pPr>
                <a:r>
                  <a:rPr lang="en-US" altLang="en-US" dirty="0"/>
                  <a:t>i.e. every point in X but not in </a:t>
                </a:r>
                <a:r>
                  <a:rPr lang="en-US" altLang="en-US" dirty="0" err="1"/>
                  <a:t>S_xk</a:t>
                </a:r>
                <a:r>
                  <a:rPr lang="en-US" altLang="en-US" dirty="0"/>
                  <a:t> is at least as far away from x as the furthest point in </a:t>
                </a:r>
                <a:r>
                  <a:rPr lang="en-US" altLang="en-US" dirty="0" err="1"/>
                  <a:t>S_xk</a:t>
                </a:r>
                <a:r>
                  <a:rPr lang="en-US" altLang="en-US" dirty="0"/>
                  <a:t>. </a:t>
                </a:r>
              </a:p>
              <a:p>
                <a:pPr marL="285750" indent="-285750">
                  <a:buFontTx/>
                  <a:buChar char="-"/>
                </a:pPr>
                <a:r>
                  <a:rPr lang="en-US" altLang="en-US" dirty="0"/>
                  <a:t>We can then define the classifier h() as a function returning the most common label in </a:t>
                </a:r>
                <a:r>
                  <a:rPr lang="en-US" altLang="en-US" dirty="0" err="1"/>
                  <a:t>S_xk</a:t>
                </a:r>
                <a:r>
                  <a:rPr lang="en-US" altLang="en-US" dirty="0"/>
                  <a:t>.</a:t>
                </a:r>
              </a:p>
              <a:p>
                <a:pPr marL="285750" indent="-285750">
                  <a:buFontTx/>
                  <a:buChar char="-"/>
                </a:pPr>
                <a:endParaRPr lang="en-US" altLang="en-US" dirty="0"/>
              </a:p>
              <a:p>
                <a:r>
                  <a:rPr lang="en-US" altLang="en-US" dirty="0"/>
                  <a:t>	The distance: </a:t>
                </a:r>
              </a:p>
              <a:p>
                <a:pPr marL="285750" indent="-285750">
                  <a:buFontTx/>
                  <a:buChar char="-"/>
                </a:pPr>
                <a:r>
                  <a:rPr lang="en-US" dirty="0"/>
                  <a:t>The k-nearest neighbor classifier fundamentally relies on a distance metric. The better that metric reflects label similarity, the better the classified will be. The most common choice is the </a:t>
                </a:r>
                <a:r>
                  <a:rPr lang="en-US" b="1" dirty="0" err="1"/>
                  <a:t>Minkowski</a:t>
                </a:r>
                <a:r>
                  <a:rPr lang="en-US" b="1" dirty="0"/>
                  <a:t> distance.</a:t>
                </a:r>
                <a:endParaRPr lang="en-US" altLang="en-US" dirty="0"/>
              </a:p>
              <a:p>
                <a:pPr marL="285750" indent="-285750">
                  <a:buFontTx/>
                  <a:buChar char="-"/>
                </a:pPr>
                <a:endParaRPr lang="en-US" dirty="0"/>
              </a:p>
              <a:p>
                <a:pPr marL="285750" indent="-285750">
                  <a:buFontTx/>
                  <a:buChar char="-"/>
                </a:pPr>
                <a:endParaRPr lang="en-US" dirty="0"/>
              </a:p>
            </p:txBody>
          </p:sp>
        </mc:Choice>
        <mc:Fallback xmlns="">
          <p:sp>
            <p:nvSpPr>
              <p:cNvPr id="3" name="Text Placeholder 2">
                <a:extLst>
                  <a:ext uri="{FF2B5EF4-FFF2-40B4-BE49-F238E27FC236}">
                    <a16:creationId xmlns:a16="http://schemas.microsoft.com/office/drawing/2014/main" id="{20D375B3-451A-4E0A-AD76-AF5E77B7459B}"/>
                  </a:ext>
                </a:extLst>
              </p:cNvPr>
              <p:cNvSpPr>
                <a:spLocks noGrp="1" noRot="1" noChangeAspect="1" noMove="1" noResize="1" noEditPoints="1" noAdjustHandles="1" noChangeArrowheads="1" noChangeShapeType="1" noTextEdit="1"/>
              </p:cNvSpPr>
              <p:nvPr>
                <p:ph type="body" sz="quarter" idx="16"/>
              </p:nvPr>
            </p:nvSpPr>
            <p:spPr>
              <a:xfrm>
                <a:off x="4000387" y="266700"/>
                <a:ext cx="4829289" cy="4667249"/>
              </a:xfrm>
              <a:blipFill>
                <a:blip r:embed="rId2"/>
                <a:stretch>
                  <a:fillRect l="-2273" t="-1699" r="-126"/>
                </a:stretch>
              </a:blipFill>
            </p:spPr>
            <p:txBody>
              <a:bodyPr/>
              <a:lstStyle/>
              <a:p>
                <a:r>
                  <a:rPr lang="en-US">
                    <a:noFill/>
                  </a:rPr>
                  <a:t> </a:t>
                </a:r>
              </a:p>
            </p:txBody>
          </p:sp>
        </mc:Fallback>
      </mc:AlternateContent>
      <p:sp>
        <p:nvSpPr>
          <p:cNvPr id="4" name="Subtitle 3">
            <a:extLst>
              <a:ext uri="{FF2B5EF4-FFF2-40B4-BE49-F238E27FC236}">
                <a16:creationId xmlns:a16="http://schemas.microsoft.com/office/drawing/2014/main" id="{BECB241F-7B8B-417D-B496-030328728BBC}"/>
              </a:ext>
            </a:extLst>
          </p:cNvPr>
          <p:cNvSpPr>
            <a:spLocks noGrp="1"/>
          </p:cNvSpPr>
          <p:nvPr>
            <p:ph type="subTitle" idx="1"/>
          </p:nvPr>
        </p:nvSpPr>
        <p:spPr/>
        <p:txBody>
          <a:bodyPr/>
          <a:lstStyle/>
          <a:p>
            <a:r>
              <a:rPr lang="en-US" dirty="0"/>
              <a:t>K-NN, SVM, Logistic Regression etc.</a:t>
            </a:r>
          </a:p>
        </p:txBody>
      </p:sp>
      <p:sp>
        <p:nvSpPr>
          <p:cNvPr id="7" name="Rectangle 3">
            <a:extLst>
              <a:ext uri="{FF2B5EF4-FFF2-40B4-BE49-F238E27FC236}">
                <a16:creationId xmlns:a16="http://schemas.microsoft.com/office/drawing/2014/main" id="{9165112C-384D-4C0E-B617-AA1D991C7C24}"/>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493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C0C8-01B7-4B1D-8F46-F1CCF59AF329}"/>
              </a:ext>
            </a:extLst>
          </p:cNvPr>
          <p:cNvSpPr>
            <a:spLocks noGrp="1"/>
          </p:cNvSpPr>
          <p:nvPr>
            <p:ph type="ctrTitle"/>
          </p:nvPr>
        </p:nvSpPr>
        <p:spPr/>
        <p:txBody>
          <a:bodyPr/>
          <a:lstStyle/>
          <a:p>
            <a:r>
              <a:rPr lang="en-US" sz="3600" dirty="0"/>
              <a:t>Regression</a:t>
            </a:r>
          </a:p>
        </p:txBody>
      </p:sp>
      <p:sp>
        <p:nvSpPr>
          <p:cNvPr id="3" name="Text Placeholder 2">
            <a:extLst>
              <a:ext uri="{FF2B5EF4-FFF2-40B4-BE49-F238E27FC236}">
                <a16:creationId xmlns:a16="http://schemas.microsoft.com/office/drawing/2014/main" id="{20D375B3-451A-4E0A-AD76-AF5E77B7459B}"/>
              </a:ext>
            </a:extLst>
          </p:cNvPr>
          <p:cNvSpPr>
            <a:spLocks noGrp="1"/>
          </p:cNvSpPr>
          <p:nvPr>
            <p:ph type="body" sz="quarter" idx="16"/>
          </p:nvPr>
        </p:nvSpPr>
        <p:spPr>
          <a:xfrm>
            <a:off x="3810001" y="266700"/>
            <a:ext cx="5019676" cy="4667249"/>
          </a:xfrm>
        </p:spPr>
        <p:txBody>
          <a:bodyPr/>
          <a:lstStyle/>
          <a:p>
            <a:r>
              <a:rPr lang="en-US" dirty="0"/>
              <a:t>- Linear Regression is a supervised machine learning algorithm where the predicted output is continuous and has a constant slope.</a:t>
            </a:r>
          </a:p>
          <a:p>
            <a:endParaRPr lang="en-US" dirty="0"/>
          </a:p>
          <a:p>
            <a:r>
              <a:rPr lang="en-US" dirty="0"/>
              <a:t>- It’s used to predict values within a continuous range, (e.g. sales, price) rather than trying to classify them into categories (e.g. cat, dog). There are two main types: simple regression and multiple regression.</a:t>
            </a:r>
          </a:p>
          <a:p>
            <a:pPr marL="285750" indent="-285750">
              <a:buFontTx/>
              <a:buChar char="-"/>
            </a:pPr>
            <a:endParaRPr lang="en-US" dirty="0"/>
          </a:p>
        </p:txBody>
      </p:sp>
      <p:sp>
        <p:nvSpPr>
          <p:cNvPr id="4" name="Subtitle 3">
            <a:extLst>
              <a:ext uri="{FF2B5EF4-FFF2-40B4-BE49-F238E27FC236}">
                <a16:creationId xmlns:a16="http://schemas.microsoft.com/office/drawing/2014/main" id="{BECB241F-7B8B-417D-B496-030328728BBC}"/>
              </a:ext>
            </a:extLst>
          </p:cNvPr>
          <p:cNvSpPr>
            <a:spLocks noGrp="1"/>
          </p:cNvSpPr>
          <p:nvPr>
            <p:ph type="subTitle" idx="1"/>
          </p:nvPr>
        </p:nvSpPr>
        <p:spPr/>
        <p:txBody>
          <a:bodyPr/>
          <a:lstStyle/>
          <a:p>
            <a:r>
              <a:rPr lang="en-US" dirty="0"/>
              <a:t>Linear Regression</a:t>
            </a:r>
          </a:p>
        </p:txBody>
      </p:sp>
      <p:pic>
        <p:nvPicPr>
          <p:cNvPr id="5" name="Picture 4">
            <a:extLst>
              <a:ext uri="{FF2B5EF4-FFF2-40B4-BE49-F238E27FC236}">
                <a16:creationId xmlns:a16="http://schemas.microsoft.com/office/drawing/2014/main" id="{307A037B-7BFD-4225-B26A-AC006B84D73C}"/>
              </a:ext>
            </a:extLst>
          </p:cNvPr>
          <p:cNvPicPr>
            <a:picLocks noChangeAspect="1"/>
          </p:cNvPicPr>
          <p:nvPr/>
        </p:nvPicPr>
        <p:blipFill>
          <a:blip r:embed="rId2"/>
          <a:stretch>
            <a:fillRect/>
          </a:stretch>
        </p:blipFill>
        <p:spPr>
          <a:xfrm>
            <a:off x="4505055" y="2280213"/>
            <a:ext cx="3819952" cy="2653736"/>
          </a:xfrm>
          <a:prstGeom prst="rect">
            <a:avLst/>
          </a:prstGeom>
        </p:spPr>
      </p:pic>
    </p:spTree>
    <p:extLst>
      <p:ext uri="{BB962C8B-B14F-4D97-AF65-F5344CB8AC3E}">
        <p14:creationId xmlns:p14="http://schemas.microsoft.com/office/powerpoint/2010/main" val="1308668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C0C8-01B7-4B1D-8F46-F1CCF59AF329}"/>
              </a:ext>
            </a:extLst>
          </p:cNvPr>
          <p:cNvSpPr>
            <a:spLocks noGrp="1"/>
          </p:cNvSpPr>
          <p:nvPr>
            <p:ph type="ctrTitle"/>
          </p:nvPr>
        </p:nvSpPr>
        <p:spPr/>
        <p:txBody>
          <a:bodyPr/>
          <a:lstStyle/>
          <a:p>
            <a:r>
              <a:rPr lang="en-US" sz="3600" dirty="0"/>
              <a:t>Regression</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20D375B3-451A-4E0A-AD76-AF5E77B7459B}"/>
                  </a:ext>
                </a:extLst>
              </p:cNvPr>
              <p:cNvSpPr>
                <a:spLocks noGrp="1"/>
              </p:cNvSpPr>
              <p:nvPr>
                <p:ph type="body" sz="quarter" idx="16"/>
              </p:nvPr>
            </p:nvSpPr>
            <p:spPr>
              <a:xfrm>
                <a:off x="4000387" y="266700"/>
                <a:ext cx="4829289" cy="4667249"/>
              </a:xfrm>
            </p:spPr>
            <p:txBody>
              <a:bodyPr/>
              <a:lstStyle/>
              <a:p>
                <a:pPr marL="285750" indent="-285750">
                  <a:buFontTx/>
                  <a:buChar char="-"/>
                </a:pPr>
                <a:r>
                  <a:rPr lang="en-US" b="1" dirty="0"/>
                  <a:t>SIMPLE REGRESSION</a:t>
                </a:r>
              </a:p>
              <a:p>
                <a:pPr marL="285750" indent="-285750">
                  <a:buFontTx/>
                  <a:buChar char="-"/>
                </a:pPr>
                <a:endParaRPr lang="en-US" dirty="0"/>
              </a:p>
              <a:p>
                <a:pPr marL="285750" indent="-285750">
                  <a:buFontTx/>
                  <a:buChar char="-"/>
                </a:pPr>
                <a:r>
                  <a:rPr lang="en-US" dirty="0"/>
                  <a:t>Simple linear regression uses traditional slope-intercept form, where </a:t>
                </a:r>
                <a:r>
                  <a:rPr lang="en-US" i="1" dirty="0"/>
                  <a:t>m </a:t>
                </a:r>
                <a:r>
                  <a:rPr lang="en-US" dirty="0"/>
                  <a:t>and </a:t>
                </a:r>
                <a:r>
                  <a:rPr lang="en-US" i="1" dirty="0"/>
                  <a:t>b</a:t>
                </a:r>
                <a:r>
                  <a:rPr lang="en-US" dirty="0"/>
                  <a:t> are the variables our algorithm will try to “learn” to produce the most accurate predictions. </a:t>
                </a:r>
                <a:r>
                  <a:rPr lang="en-US" i="1" dirty="0"/>
                  <a:t>x </a:t>
                </a:r>
                <a:r>
                  <a:rPr lang="en-US" dirty="0"/>
                  <a:t>represents our input data and </a:t>
                </a:r>
                <a:r>
                  <a:rPr lang="en-US" i="1" dirty="0"/>
                  <a:t>y </a:t>
                </a:r>
                <a:r>
                  <a:rPr lang="en-US" dirty="0"/>
                  <a:t>represents our prediction.</a:t>
                </a:r>
              </a:p>
              <a:p>
                <a:pPr marL="285750" indent="-285750">
                  <a:buFontTx/>
                  <a:buChar char="-"/>
                </a:pPr>
                <a14:m>
                  <m:oMath xmlns:m="http://schemas.openxmlformats.org/officeDocument/2006/math">
                    <m:r>
                      <a:rPr lang="en-US" i="1">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𝑚𝑥</m:t>
                    </m:r>
                    <m:r>
                      <a:rPr lang="en-US" b="0" i="1" smtClean="0">
                        <a:latin typeface="Cambria Math" panose="02040503050406030204" pitchFamily="18" charset="0"/>
                      </a:rPr>
                      <m:t>+</m:t>
                    </m:r>
                    <m:r>
                      <a:rPr lang="en-US" b="0" i="1" smtClean="0">
                        <a:latin typeface="Cambria Math" panose="02040503050406030204" pitchFamily="18" charset="0"/>
                      </a:rPr>
                      <m:t>𝑏</m:t>
                    </m:r>
                  </m:oMath>
                </a14:m>
                <a:endParaRPr lang="en-US" dirty="0"/>
              </a:p>
              <a:p>
                <a:pPr marL="285750" indent="-285750">
                  <a:buFontTx/>
                  <a:buChar char="-"/>
                </a:pPr>
                <a:endParaRPr lang="en-US" dirty="0"/>
              </a:p>
              <a:p>
                <a:pPr marL="285750" indent="-285750">
                  <a:buFontTx/>
                  <a:buChar char="-"/>
                </a:pPr>
                <a:r>
                  <a:rPr lang="en-US" b="1" dirty="0"/>
                  <a:t>MULTIVARIABLE REGRESSION</a:t>
                </a:r>
              </a:p>
              <a:p>
                <a:pPr marL="285750" indent="-285750">
                  <a:buFontTx/>
                  <a:buChar char="-"/>
                </a:pPr>
                <a:endParaRPr lang="en-US" dirty="0"/>
              </a:p>
              <a:p>
                <a:pPr marL="285750" indent="-285750">
                  <a:buFontTx/>
                  <a:buChar char="-"/>
                </a:pPr>
                <a:r>
                  <a:rPr lang="en-US" dirty="0"/>
                  <a:t>A more complex, multi-variable linear equation might look like this, where </a:t>
                </a:r>
                <a:r>
                  <a:rPr lang="en-US" i="1" dirty="0"/>
                  <a:t>w</a:t>
                </a:r>
                <a:r>
                  <a:rPr lang="en-US" dirty="0"/>
                  <a:t> represents the coefficients, or weights, our model will try to learn.</a:t>
                </a:r>
                <a:endParaRPr lang="en-US" i="1" dirty="0">
                  <a:latin typeface="Cambria Math" panose="02040503050406030204" pitchFamily="18" charset="0"/>
                </a:endParaRPr>
              </a:p>
              <a:p>
                <a:pPr marL="285750" indent="-285750">
                  <a:buFontTx/>
                  <a:buChar char="-"/>
                </a:pPr>
                <a14:m>
                  <m:oMath xmlns:m="http://schemas.openxmlformats.org/officeDocument/2006/math">
                    <m:r>
                      <a:rPr lang="en-US" i="1">
                        <a:latin typeface="Cambria Math" panose="02040503050406030204" pitchFamily="18" charset="0"/>
                      </a:rPr>
                      <m:t>𝑓</m:t>
                    </m:r>
                    <m:d>
                      <m:dPr>
                        <m:ctrlPr>
                          <a:rPr lang="en-US" b="0" i="1" smtClean="0">
                            <a:latin typeface="Cambria Math" panose="02040503050406030204" pitchFamily="18" charset="0"/>
                          </a:rPr>
                        </m:ctrlPr>
                      </m:dPr>
                      <m:e>
                        <m:r>
                          <a:rPr lang="en-US" i="1">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e>
                    </m:d>
                    <m:r>
                      <a:rPr lang="en-US" i="1">
                        <a:latin typeface="Cambria Math" panose="02040503050406030204" pitchFamily="18" charset="0"/>
                      </a:rPr>
                      <m:t>=</m:t>
                    </m:r>
                    <m:r>
                      <a:rPr lang="en-US" b="0" i="1" smtClean="0">
                        <a:latin typeface="Cambria Math" panose="02040503050406030204" pitchFamily="18" charset="0"/>
                      </a:rPr>
                      <m:t>𝑤</m:t>
                    </m:r>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𝑤𝑦</m:t>
                    </m:r>
                    <m:r>
                      <a:rPr lang="en-US" b="0" i="1" smtClean="0">
                        <a:latin typeface="Cambria Math" panose="02040503050406030204" pitchFamily="18" charset="0"/>
                      </a:rPr>
                      <m:t>+</m:t>
                    </m:r>
                    <m:r>
                      <a:rPr lang="en-US" b="0" i="1" smtClean="0">
                        <a:latin typeface="Cambria Math" panose="02040503050406030204" pitchFamily="18" charset="0"/>
                      </a:rPr>
                      <m:t>𝑤𝑧</m:t>
                    </m:r>
                  </m:oMath>
                </a14:m>
                <a:endParaRPr lang="en-US" dirty="0"/>
              </a:p>
              <a:p>
                <a:pPr marL="285750" indent="-285750">
                  <a:buFontTx/>
                  <a:buChar char="-"/>
                </a:pPr>
                <a:endParaRPr lang="en-US" dirty="0"/>
              </a:p>
            </p:txBody>
          </p:sp>
        </mc:Choice>
        <mc:Fallback>
          <p:sp>
            <p:nvSpPr>
              <p:cNvPr id="3" name="Text Placeholder 2">
                <a:extLst>
                  <a:ext uri="{FF2B5EF4-FFF2-40B4-BE49-F238E27FC236}">
                    <a16:creationId xmlns:a16="http://schemas.microsoft.com/office/drawing/2014/main" id="{20D375B3-451A-4E0A-AD76-AF5E77B7459B}"/>
                  </a:ext>
                </a:extLst>
              </p:cNvPr>
              <p:cNvSpPr>
                <a:spLocks noGrp="1" noRot="1" noChangeAspect="1" noMove="1" noResize="1" noEditPoints="1" noAdjustHandles="1" noChangeArrowheads="1" noChangeShapeType="1" noTextEdit="1"/>
              </p:cNvSpPr>
              <p:nvPr>
                <p:ph type="body" sz="quarter" idx="16"/>
              </p:nvPr>
            </p:nvSpPr>
            <p:spPr>
              <a:xfrm>
                <a:off x="4000387" y="266700"/>
                <a:ext cx="4829289" cy="4667249"/>
              </a:xfrm>
              <a:blipFill>
                <a:blip r:embed="rId2"/>
                <a:stretch>
                  <a:fillRect l="-631" t="-1699" r="-2020"/>
                </a:stretch>
              </a:blipFill>
            </p:spPr>
            <p:txBody>
              <a:bodyPr/>
              <a:lstStyle/>
              <a:p>
                <a:r>
                  <a:rPr lang="en-US">
                    <a:noFill/>
                  </a:rPr>
                  <a:t> </a:t>
                </a:r>
              </a:p>
            </p:txBody>
          </p:sp>
        </mc:Fallback>
      </mc:AlternateContent>
      <p:sp>
        <p:nvSpPr>
          <p:cNvPr id="4" name="Subtitle 3">
            <a:extLst>
              <a:ext uri="{FF2B5EF4-FFF2-40B4-BE49-F238E27FC236}">
                <a16:creationId xmlns:a16="http://schemas.microsoft.com/office/drawing/2014/main" id="{BECB241F-7B8B-417D-B496-030328728BBC}"/>
              </a:ext>
            </a:extLst>
          </p:cNvPr>
          <p:cNvSpPr>
            <a:spLocks noGrp="1"/>
          </p:cNvSpPr>
          <p:nvPr>
            <p:ph type="subTitle" idx="1"/>
          </p:nvPr>
        </p:nvSpPr>
        <p:spPr/>
        <p:txBody>
          <a:bodyPr/>
          <a:lstStyle/>
          <a:p>
            <a:r>
              <a:rPr lang="en-US" dirty="0"/>
              <a:t>Linear Regression</a:t>
            </a:r>
          </a:p>
        </p:txBody>
      </p:sp>
      <p:sp>
        <p:nvSpPr>
          <p:cNvPr id="7" name="Rectangle 3">
            <a:extLst>
              <a:ext uri="{FF2B5EF4-FFF2-40B4-BE49-F238E27FC236}">
                <a16:creationId xmlns:a16="http://schemas.microsoft.com/office/drawing/2014/main" id="{9165112C-384D-4C0E-B617-AA1D991C7C24}"/>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7">
            <a:extLst>
              <a:ext uri="{FF2B5EF4-FFF2-40B4-BE49-F238E27FC236}">
                <a16:creationId xmlns:a16="http://schemas.microsoft.com/office/drawing/2014/main" id="{A8EFD3F7-8D32-46EC-8AF9-A0A549D643F8}"/>
              </a:ext>
            </a:extLst>
          </p:cNvPr>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6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611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C0C8-01B7-4B1D-8F46-F1CCF59AF329}"/>
              </a:ext>
            </a:extLst>
          </p:cNvPr>
          <p:cNvSpPr>
            <a:spLocks noGrp="1"/>
          </p:cNvSpPr>
          <p:nvPr>
            <p:ph type="ctrTitle"/>
          </p:nvPr>
        </p:nvSpPr>
        <p:spPr/>
        <p:txBody>
          <a:bodyPr/>
          <a:lstStyle/>
          <a:p>
            <a:r>
              <a:rPr lang="en-US" sz="3600" dirty="0"/>
              <a:t>Gradient Descent</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20D375B3-451A-4E0A-AD76-AF5E77B7459B}"/>
                  </a:ext>
                </a:extLst>
              </p:cNvPr>
              <p:cNvSpPr>
                <a:spLocks noGrp="1"/>
              </p:cNvSpPr>
              <p:nvPr>
                <p:ph type="body" sz="quarter" idx="16"/>
              </p:nvPr>
            </p:nvSpPr>
            <p:spPr>
              <a:xfrm>
                <a:off x="4000387" y="266700"/>
                <a:ext cx="4829289" cy="4667249"/>
              </a:xfrm>
            </p:spPr>
            <p:txBody>
              <a:bodyPr/>
              <a:lstStyle/>
              <a:p>
                <a:pPr marL="285750" indent="-285750">
                  <a:buFontTx/>
                  <a:buChar char="-"/>
                </a:pPr>
                <a:r>
                  <a:rPr lang="en-US" dirty="0"/>
                  <a:t>- Gradient descent is an optimization algorithm used to minimize some function by iteratively moving in the direction of steepest descent as defined by the negative of the gradient. In machine learning, we use gradient descent to update the </a:t>
                </a:r>
                <a:r>
                  <a:rPr lang="en-US" dirty="0">
                    <a:hlinkClick r:id="rId2"/>
                  </a:rPr>
                  <a:t>parameters</a:t>
                </a:r>
                <a:r>
                  <a:rPr lang="en-US" dirty="0"/>
                  <a:t> of our model.</a:t>
                </a:r>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r>
                  <a:rPr lang="en-US" dirty="0"/>
                  <a:t>Given the cost function:</a:t>
                </a:r>
              </a:p>
              <a:p>
                <a:pPr marL="285750" indent="-285750">
                  <a:buFontTx/>
                  <a:buChar char="-"/>
                </a:pP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f>
                      <m:fPr>
                        <m:ctrlPr>
                          <a:rPr lang="pt-BR"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pt-BR"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pt-BR"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b>
                          <m:sSubPr>
                            <m:ctrlPr>
                              <a:rPr lang="pt-BR" i="1" smtClean="0">
                                <a:latin typeface="Cambria Math" panose="02040503050406030204" pitchFamily="18" charset="0"/>
                              </a:rPr>
                            </m:ctrlPr>
                          </m:sSubPr>
                          <m:e>
                            <m:r>
                              <a:rPr lang="en-US" b="0" i="1" smtClean="0">
                                <a:latin typeface="Cambria Math" panose="02040503050406030204" pitchFamily="18" charset="0"/>
                              </a:rPr>
                              <m:t>(</m:t>
                            </m:r>
                            <m:sSub>
                              <m:sSubPr>
                                <m:ctrlPr>
                                  <a:rPr lang="pt-BR"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𝑚</m:t>
                                </m:r>
                                <m:sSub>
                                  <m:sSubPr>
                                    <m:ctrlPr>
                                      <a:rPr lang="pt-BR"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𝑏</m:t>
                                </m:r>
                              </m:e>
                            </m:d>
                            <m:r>
                              <a:rPr lang="en-US" b="0" i="1" smtClean="0">
                                <a:latin typeface="Cambria Math" panose="02040503050406030204" pitchFamily="18" charset="0"/>
                              </a:rPr>
                              <m:t>)</m:t>
                            </m:r>
                          </m:e>
                          <m:sub>
                            <m:r>
                              <a:rPr lang="en-US" b="0" i="1" smtClean="0">
                                <a:latin typeface="Cambria Math" panose="02040503050406030204" pitchFamily="18" charset="0"/>
                              </a:rPr>
                              <m:t>2</m:t>
                            </m:r>
                          </m:sub>
                        </m:sSub>
                      </m:e>
                    </m:nary>
                  </m:oMath>
                </a14:m>
                <a:endParaRPr lang="en-US" dirty="0"/>
              </a:p>
              <a:p>
                <a:pPr marL="285750" indent="-285750">
                  <a:buFontTx/>
                  <a:buChar char="-"/>
                </a:pPr>
                <a:endParaRPr lang="en-US" dirty="0"/>
              </a:p>
              <a:p>
                <a:pPr marL="285750" indent="-285750">
                  <a:buFontTx/>
                  <a:buChar char="-"/>
                </a:pPr>
                <a:r>
                  <a:rPr lang="en-US" dirty="0"/>
                  <a:t>The gradient can be calculated as:</a:t>
                </a:r>
              </a:p>
              <a:p>
                <a:pPr marL="285750" indent="-285750">
                  <a:buFontTx/>
                  <a:buChar char="-"/>
                </a:pPr>
                <a14:m>
                  <m:oMath xmlns:m="http://schemas.openxmlformats.org/officeDocument/2006/math">
                    <m:sSup>
                      <m:sSupPr>
                        <m:ctrlPr>
                          <a:rPr lang="en-US" b="0" i="1" smtClean="0">
                            <a:latin typeface="Cambria Math" panose="02040503050406030204" pitchFamily="18" charset="0"/>
                          </a:rPr>
                        </m:ctrlPr>
                      </m:sSupPr>
                      <m:e>
                        <m:r>
                          <a:rPr lang="en-US" i="1">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f>
                              <m:fPr>
                                <m:ctrlPr>
                                  <a:rPr lang="en-US" i="1" smtClean="0">
                                    <a:latin typeface="Cambria Math" panose="02040503050406030204" pitchFamily="18" charset="0"/>
                                  </a:rPr>
                                </m:ctrlPr>
                              </m:fPr>
                              <m:num>
                                <m:r>
                                  <a:rPr lang="en-US" b="0" i="1" smtClean="0">
                                    <a:latin typeface="Cambria Math" panose="02040503050406030204" pitchFamily="18" charset="0"/>
                                  </a:rPr>
                                  <m:t>𝑑𝑓</m:t>
                                </m:r>
                              </m:num>
                              <m:den>
                                <m:r>
                                  <a:rPr lang="en-US" b="0" i="1" smtClean="0">
                                    <a:latin typeface="Cambria Math" panose="02040503050406030204" pitchFamily="18" charset="0"/>
                                  </a:rPr>
                                  <m:t>𝑑𝑚</m:t>
                                </m:r>
                              </m:den>
                            </m:f>
                          </m:e>
                          <m:e>
                            <m:f>
                              <m:fPr>
                                <m:ctrlPr>
                                  <a:rPr lang="en-US" i="1" smtClean="0">
                                    <a:latin typeface="Cambria Math" panose="02040503050406030204" pitchFamily="18" charset="0"/>
                                  </a:rPr>
                                </m:ctrlPr>
                              </m:fPr>
                              <m:num>
                                <m:r>
                                  <a:rPr lang="en-US" b="0" i="1" smtClean="0">
                                    <a:latin typeface="Cambria Math" panose="02040503050406030204" pitchFamily="18" charset="0"/>
                                  </a:rPr>
                                  <m:t>𝑑𝑓</m:t>
                                </m:r>
                              </m:num>
                              <m:den>
                                <m:r>
                                  <a:rPr lang="en-US" b="0" i="1" smtClean="0">
                                    <a:latin typeface="Cambria Math" panose="02040503050406030204" pitchFamily="18" charset="0"/>
                                  </a:rPr>
                                  <m:t>𝑑𝑏</m:t>
                                </m:r>
                              </m:den>
                            </m:f>
                          </m:e>
                        </m:eqAr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r>
                                      <a:rPr lang="en-US" b="0" i="1" smtClean="0">
                                        <a:latin typeface="Cambria Math" panose="02040503050406030204" pitchFamily="18" charset="0"/>
                                      </a:rPr>
                                      <m:t> </m:t>
                                    </m:r>
                                  </m:sub>
                                </m:sSub>
                                <m:r>
                                  <a:rPr lang="en-US" b="0" i="1" smtClean="0">
                                    <a:latin typeface="Cambria Math" panose="02040503050406030204" pitchFamily="18" charset="0"/>
                                  </a:rPr>
                                  <m:t>−(</m:t>
                                </m:r>
                                <m:r>
                                  <a:rPr lang="en-US" b="0" i="1" smtClean="0">
                                    <a:latin typeface="Cambria Math" panose="02040503050406030204" pitchFamily="18" charset="0"/>
                                  </a:rPr>
                                  <m:t>𝑚</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e>
                            </m:nary>
                          </m:e>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𝑁</m:t>
                                </m:r>
                              </m:den>
                            </m:f>
                            <m:nary>
                              <m:naryPr>
                                <m:chr m:val="∑"/>
                                <m:subHide m:val="on"/>
                                <m:supHide m:val="on"/>
                                <m:ctrlPr>
                                  <a:rPr lang="en-US" i="1">
                                    <a:latin typeface="Cambria Math" panose="02040503050406030204" pitchFamily="18" charset="0"/>
                                  </a:rPr>
                                </m:ctrlPr>
                              </m:naryPr>
                              <m:sub/>
                              <m:sup/>
                              <m:e>
                                <m:r>
                                  <a:rPr lang="en-US" i="1">
                                    <a:latin typeface="Cambria Math" panose="02040503050406030204" pitchFamily="18" charset="0"/>
                                  </a:rPr>
                                  <m:t>−2</m:t>
                                </m:r>
                                <m:r>
                                  <a:rPr lang="en-US" i="1" smtClean="0">
                                    <a:latin typeface="Cambria Math" panose="02040503050406030204" pitchFamily="18" charset="0"/>
                                  </a:rPr>
                                  <m:t> </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r>
                                      <a:rPr lang="en-US" i="1">
                                        <a:latin typeface="Cambria Math" panose="02040503050406030204" pitchFamily="18" charset="0"/>
                                      </a:rPr>
                                      <m:t> </m:t>
                                    </m:r>
                                  </m:sub>
                                </m:sSub>
                                <m:r>
                                  <a:rPr lang="en-US" i="1">
                                    <a:latin typeface="Cambria Math" panose="02040503050406030204" pitchFamily="18" charset="0"/>
                                  </a:rPr>
                                  <m:t>−(</m:t>
                                </m:r>
                                <m:r>
                                  <a:rPr lang="en-US" i="1">
                                    <a:latin typeface="Cambria Math" panose="02040503050406030204" pitchFamily="18" charset="0"/>
                                  </a:rPr>
                                  <m:t>𝑚</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e>
                            </m:nary>
                          </m:e>
                        </m:eqArr>
                      </m:e>
                    </m:d>
                  </m:oMath>
                </a14:m>
                <a:endParaRPr lang="en-US" dirty="0"/>
              </a:p>
            </p:txBody>
          </p:sp>
        </mc:Choice>
        <mc:Fallback>
          <p:sp>
            <p:nvSpPr>
              <p:cNvPr id="3" name="Text Placeholder 2">
                <a:extLst>
                  <a:ext uri="{FF2B5EF4-FFF2-40B4-BE49-F238E27FC236}">
                    <a16:creationId xmlns:a16="http://schemas.microsoft.com/office/drawing/2014/main" id="{20D375B3-451A-4E0A-AD76-AF5E77B7459B}"/>
                  </a:ext>
                </a:extLst>
              </p:cNvPr>
              <p:cNvSpPr>
                <a:spLocks noGrp="1" noRot="1" noChangeAspect="1" noMove="1" noResize="1" noEditPoints="1" noAdjustHandles="1" noChangeArrowheads="1" noChangeShapeType="1" noTextEdit="1"/>
              </p:cNvSpPr>
              <p:nvPr>
                <p:ph type="body" sz="quarter" idx="16"/>
              </p:nvPr>
            </p:nvSpPr>
            <p:spPr>
              <a:xfrm>
                <a:off x="4000387" y="266700"/>
                <a:ext cx="4829289" cy="4667249"/>
              </a:xfrm>
              <a:blipFill>
                <a:blip r:embed="rId3"/>
                <a:stretch>
                  <a:fillRect l="-631" t="-1699" r="-2525"/>
                </a:stretch>
              </a:blipFill>
            </p:spPr>
            <p:txBody>
              <a:bodyPr/>
              <a:lstStyle/>
              <a:p>
                <a:r>
                  <a:rPr lang="en-US">
                    <a:noFill/>
                  </a:rPr>
                  <a:t> </a:t>
                </a:r>
              </a:p>
            </p:txBody>
          </p:sp>
        </mc:Fallback>
      </mc:AlternateContent>
      <p:sp>
        <p:nvSpPr>
          <p:cNvPr id="4" name="Subtitle 3">
            <a:extLst>
              <a:ext uri="{FF2B5EF4-FFF2-40B4-BE49-F238E27FC236}">
                <a16:creationId xmlns:a16="http://schemas.microsoft.com/office/drawing/2014/main" id="{BECB241F-7B8B-417D-B496-030328728BBC}"/>
              </a:ext>
            </a:extLst>
          </p:cNvPr>
          <p:cNvSpPr>
            <a:spLocks noGrp="1"/>
          </p:cNvSpPr>
          <p:nvPr>
            <p:ph type="subTitle" idx="1"/>
          </p:nvPr>
        </p:nvSpPr>
        <p:spPr/>
        <p:txBody>
          <a:bodyPr/>
          <a:lstStyle/>
          <a:p>
            <a:r>
              <a:rPr lang="en-US" dirty="0"/>
              <a:t>Linear Regression</a:t>
            </a:r>
          </a:p>
        </p:txBody>
      </p:sp>
      <p:sp>
        <p:nvSpPr>
          <p:cNvPr id="7" name="Rectangle 3">
            <a:extLst>
              <a:ext uri="{FF2B5EF4-FFF2-40B4-BE49-F238E27FC236}">
                <a16:creationId xmlns:a16="http://schemas.microsoft.com/office/drawing/2014/main" id="{9165112C-384D-4C0E-B617-AA1D991C7C24}"/>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7">
            <a:extLst>
              <a:ext uri="{FF2B5EF4-FFF2-40B4-BE49-F238E27FC236}">
                <a16:creationId xmlns:a16="http://schemas.microsoft.com/office/drawing/2014/main" id="{A8EFD3F7-8D32-46EC-8AF9-A0A549D643F8}"/>
              </a:ext>
            </a:extLst>
          </p:cNvPr>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6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FD4A9BE5-CA71-47E7-ABFB-32DBEA7293CD}"/>
              </a:ext>
            </a:extLst>
          </p:cNvPr>
          <p:cNvPicPr>
            <a:picLocks noChangeAspect="1"/>
          </p:cNvPicPr>
          <p:nvPr/>
        </p:nvPicPr>
        <p:blipFill>
          <a:blip r:embed="rId4"/>
          <a:stretch>
            <a:fillRect/>
          </a:stretch>
        </p:blipFill>
        <p:spPr>
          <a:xfrm>
            <a:off x="4343401" y="1504950"/>
            <a:ext cx="1752599" cy="1319372"/>
          </a:xfrm>
          <a:prstGeom prst="rect">
            <a:avLst/>
          </a:prstGeom>
        </p:spPr>
      </p:pic>
    </p:spTree>
    <p:extLst>
      <p:ext uri="{BB962C8B-B14F-4D97-AF65-F5344CB8AC3E}">
        <p14:creationId xmlns:p14="http://schemas.microsoft.com/office/powerpoint/2010/main" val="1676123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GB"/>
              <a:t>Thanks</a:t>
            </a:r>
            <a:endParaRPr lang="en-GB" dirty="0"/>
          </a:p>
        </p:txBody>
      </p:sp>
      <p:sp>
        <p:nvSpPr>
          <p:cNvPr id="10" name="Text Placeholder 9"/>
          <p:cNvSpPr>
            <a:spLocks noGrp="1"/>
          </p:cNvSpPr>
          <p:nvPr>
            <p:ph type="body" sz="quarter" idx="16"/>
          </p:nvPr>
        </p:nvSpPr>
        <p:spPr/>
        <p:txBody>
          <a:bodyPr/>
          <a:lstStyle/>
          <a:p>
            <a:endParaRPr lang="en-GB"/>
          </a:p>
        </p:txBody>
      </p:sp>
      <p:sp>
        <p:nvSpPr>
          <p:cNvPr id="9" name="Subtitle 8"/>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3776273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UK-Template">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name="ORA_Template_Beta_external_110816.potx" id="{096397F8-02DF-40E4-AEB9-88A0052F30F0}" vid="{AA36791E-F7D8-46B6-BCF9-C51758B3B4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799A8DB4D48F46B1D05AAFFEBF20FE" ma:contentTypeVersion="0" ma:contentTypeDescription="Create a new document." ma:contentTypeScope="" ma:versionID="4c756c95f93c77087b1c7cc907a47276">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149A3D-0E05-43C4-911C-4AD1CDEB0FDE}">
  <ds:schemaRefs>
    <ds:schemaRef ds:uri="http://purl.org/dc/terms/"/>
    <ds:schemaRef ds:uri="http://schemas.microsoft.com/office/infopath/2007/PartnerControls"/>
    <ds:schemaRef ds:uri="http://schemas.microsoft.com/office/2006/metadata/properties"/>
    <ds:schemaRef ds:uri="http://purl.org/dc/dcmitype/"/>
    <ds:schemaRef ds:uri="http://purl.org/dc/elements/1.1/"/>
    <ds:schemaRef ds:uri="http://schemas.microsoft.com/office/2006/documentManagement/types"/>
    <ds:schemaRef ds:uri="http://www.w3.org/XML/1998/namespace"/>
    <ds:schemaRef ds:uri="http://schemas.openxmlformats.org/package/2006/metadata/core-properties"/>
  </ds:schemaRefs>
</ds:datastoreItem>
</file>

<file path=customXml/itemProps2.xml><?xml version="1.0" encoding="utf-8"?>
<ds:datastoreItem xmlns:ds="http://schemas.openxmlformats.org/officeDocument/2006/customXml" ds:itemID="{23FED826-7C0B-4D8E-9CCC-918EF5EC57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92B459E-7FFE-4352-AABB-8A0EF8F04A9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 Orange Services IT Bootcamp</Template>
  <TotalTime>1854</TotalTime>
  <Words>592</Words>
  <Application>Microsoft Office PowerPoint</Application>
  <PresentationFormat>On-screen Show (16:9)</PresentationFormat>
  <Paragraphs>80</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Cambria Math</vt:lpstr>
      <vt:lpstr>Helvetica 55 Roman</vt:lpstr>
      <vt:lpstr>Helvetica 75</vt:lpstr>
      <vt:lpstr>Helvetica 75 Bold</vt:lpstr>
      <vt:lpstr>Wingdings</vt:lpstr>
      <vt:lpstr>OUK-Template</vt:lpstr>
      <vt:lpstr>Orange Services IT Bootcamp</vt:lpstr>
      <vt:lpstr>Content</vt:lpstr>
      <vt:lpstr>AI Course structure</vt:lpstr>
      <vt:lpstr>Classification</vt:lpstr>
      <vt:lpstr>Classification</vt:lpstr>
      <vt:lpstr>Regression</vt:lpstr>
      <vt:lpstr>Regression</vt:lpstr>
      <vt:lpstr>Gradient Descent</vt:lpstr>
      <vt:lpstr>Thanks</vt:lpstr>
    </vt:vector>
  </TitlesOfParts>
  <Company>Article10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Orange Services IT Bootcamp</dc:title>
  <dc:creator>IVAN Alexandra O-RO/IO</dc:creator>
  <cp:lastModifiedBy>CAZAN Bogdan Marian INNOV/IT-S</cp:lastModifiedBy>
  <cp:revision>23</cp:revision>
  <dcterms:created xsi:type="dcterms:W3CDTF">2023-02-28T09:53:00Z</dcterms:created>
  <dcterms:modified xsi:type="dcterms:W3CDTF">2023-03-19T19:26:11Z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0x0101000F799A8DB4D48F46B1D05AAFFEBF20FE</vt:lpwstr>
  </property>
</Properties>
</file>