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6"/>
  </p:notesMasterIdLst>
  <p:sldIdLst>
    <p:sldId id="268" r:id="rId5"/>
    <p:sldId id="271" r:id="rId6"/>
    <p:sldId id="277" r:id="rId7"/>
    <p:sldId id="278" r:id="rId8"/>
    <p:sldId id="279" r:id="rId9"/>
    <p:sldId id="282" r:id="rId10"/>
    <p:sldId id="281" r:id="rId11"/>
    <p:sldId id="283" r:id="rId12"/>
    <p:sldId id="284" r:id="rId13"/>
    <p:sldId id="285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orient="horz" pos="636" userDrawn="1">
          <p15:clr>
            <a:srgbClr val="A4A3A4"/>
          </p15:clr>
        </p15:guide>
        <p15:guide id="12" orient="horz" pos="744" userDrawn="1">
          <p15:clr>
            <a:srgbClr val="A4A3A4"/>
          </p15:clr>
        </p15:guide>
        <p15:guide id="13" orient="horz" pos="1621" userDrawn="1">
          <p15:clr>
            <a:srgbClr val="A4A3A4"/>
          </p15:clr>
        </p15:guide>
        <p15:guide id="14" orient="horz" pos="2867" userDrawn="1">
          <p15:clr>
            <a:srgbClr val="A4A3A4"/>
          </p15:clr>
        </p15:guide>
        <p15:guide id="15" pos="198" userDrawn="1">
          <p15:clr>
            <a:srgbClr val="A4A3A4"/>
          </p15:clr>
        </p15:guide>
        <p15:guide id="16" pos="55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130" autoAdjust="0"/>
  </p:normalViewPr>
  <p:slideViewPr>
    <p:cSldViewPr showGuides="1">
      <p:cViewPr varScale="1">
        <p:scale>
          <a:sx n="121" d="100"/>
          <a:sy n="121" d="100"/>
        </p:scale>
        <p:origin x="374" y="86"/>
      </p:cViewPr>
      <p:guideLst>
        <p:guide orient="horz" pos="169"/>
        <p:guide pos="2880"/>
        <p:guide orient="horz" pos="636"/>
        <p:guide orient="horz" pos="744"/>
        <p:guide orient="horz" pos="1621"/>
        <p:guide orient="horz" pos="2867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27/03/2023</a:t>
            </a:fld>
            <a:endParaRPr lang="en-GB"/>
          </a:p>
        </p:txBody>
      </p:sp>
      <p:sp>
        <p:nvSpPr>
          <p:cNvPr id="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6" y="1181101"/>
            <a:ext cx="8515350" cy="3370262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3535" y="267618"/>
            <a:ext cx="4829289" cy="2304131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6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4325" y="2704144"/>
            <a:ext cx="4827547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50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7494"/>
            <a:ext cx="8515349" cy="4283869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61950" indent="-361950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contents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en-US" dirty="0"/>
              <a:t>Click to edit section number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3200" y="1181100"/>
            <a:ext cx="3968055" cy="3370262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1100"/>
            <a:ext cx="3964880" cy="33702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13199" y="268288"/>
            <a:ext cx="8516475" cy="7413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Me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90088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en-GB" sz="800" b="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200" y="268288"/>
            <a:ext cx="8516475" cy="74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200" y="1181100"/>
            <a:ext cx="8516475" cy="33702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hyperlink" Target="https://developers.google.com/machine-learning/gan/generativ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blitz/neural_networks_tutorial.html" TargetMode="External"/><Relationship Id="rId2" Type="http://schemas.openxmlformats.org/officeDocument/2006/relationships/hyperlink" Target="https://pytorch.org/tutorials/beginner/introyt/introyt1_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guides.com/pytorch-mnis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Orange Services IT Bootcamp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AI Workshop</a:t>
            </a:r>
          </a:p>
          <a:p>
            <a:endParaRPr lang="en-GB" dirty="0"/>
          </a:p>
          <a:p>
            <a:r>
              <a:rPr lang="en-GB" dirty="0"/>
              <a:t>Intro in Artificial Intelligence &amp; ML</a:t>
            </a:r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Andrei Gabriel Popescu ~ Data Scientist </a:t>
            </a:r>
          </a:p>
          <a:p>
            <a:r>
              <a:rPr lang="en-GB" dirty="0"/>
              <a:t>Bogdan Marian </a:t>
            </a:r>
            <a:r>
              <a:rPr lang="en-GB" dirty="0" err="1"/>
              <a:t>Cazan</a:t>
            </a:r>
            <a:r>
              <a:rPr lang="en-GB" dirty="0"/>
              <a:t> ~ Data Engineer</a:t>
            </a:r>
          </a:p>
        </p:txBody>
      </p:sp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4DE6-E428-41D2-AAD9-3449C0FAB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7FBC-B25B-4815-9B2E-81DBFA7FBB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86400" y="266701"/>
            <a:ext cx="3343276" cy="3403600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https://developers.google.com/machine-learning/gan/generative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https://arxiv.org/abs/1406.2661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5BA466B-F6DF-4A04-A09B-CBD364D94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75412A-593D-408A-914D-A29A4A17D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20B458-C5A4-49D2-9CBB-CC01C8DD53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57800" y="266701"/>
            <a:ext cx="3571876" cy="3403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Short recap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--- Bogdan</a:t>
            </a:r>
          </a:p>
          <a:p>
            <a:endParaRPr lang="en-US" dirty="0"/>
          </a:p>
          <a:p>
            <a:r>
              <a:rPr lang="en-US" dirty="0"/>
              <a:t>Intro to NN with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--- Andrei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Intro to GANs / Generative models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--- Assignment questions ---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39955C-A254-4F79-82C7-44ABD84D72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3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042C-BE8A-4D9D-B26C-A04322BB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5" y="267618"/>
            <a:ext cx="4829289" cy="2304131"/>
          </a:xfrm>
        </p:spPr>
        <p:txBody>
          <a:bodyPr/>
          <a:lstStyle/>
          <a:p>
            <a:r>
              <a:rPr lang="en-US" dirty="0"/>
              <a:t>AI 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06201-DC57-4162-9AB7-0DBD60A971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41872" y="266701"/>
            <a:ext cx="3687804" cy="3403600"/>
          </a:xfrm>
        </p:spPr>
        <p:txBody>
          <a:bodyPr/>
          <a:lstStyle/>
          <a:p>
            <a:r>
              <a:rPr lang="en-US" dirty="0"/>
              <a:t>Clustering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Intro to NN (neural networks) w/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The optional assignment is on!!</a:t>
            </a:r>
          </a:p>
          <a:p>
            <a:r>
              <a:rPr lang="en-US" dirty="0"/>
              <a:t>Generative models</a:t>
            </a:r>
          </a:p>
          <a:p>
            <a:r>
              <a:rPr lang="en-US" dirty="0"/>
              <a:t>Anomaly detection - use case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- The optional assignment presentation!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23122C-0CE8-4D27-B711-94364E5C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questions you can contact me:</a:t>
            </a:r>
          </a:p>
          <a:p>
            <a:r>
              <a:rPr lang="en-US" dirty="0"/>
              <a:t>- Andrei.popescu@orange.com</a:t>
            </a:r>
          </a:p>
        </p:txBody>
      </p:sp>
    </p:spTree>
    <p:extLst>
      <p:ext uri="{BB962C8B-B14F-4D97-AF65-F5344CB8AC3E}">
        <p14:creationId xmlns:p14="http://schemas.microsoft.com/office/powerpoint/2010/main" val="18958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Intro to </a:t>
            </a:r>
            <a:r>
              <a:rPr lang="en-US" sz="3600" dirty="0" err="1"/>
              <a:t>Pytorch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0387" y="266700"/>
            <a:ext cx="4829289" cy="466724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	</a:t>
            </a:r>
            <a:r>
              <a:rPr lang="en-US" b="1" i="1" u="sng" dirty="0"/>
              <a:t>Intro to </a:t>
            </a:r>
            <a:r>
              <a:rPr lang="en-US" b="1" i="1" u="sng" dirty="0" err="1"/>
              <a:t>PyTorch</a:t>
            </a:r>
            <a:endParaRPr lang="en-US" b="1" i="1" u="sng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https://pytorch.org/tutorials/beginner/introyt/introyt1_tutorial.html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u="sng" dirty="0"/>
              <a:t>Intro to NNs using </a:t>
            </a:r>
            <a:r>
              <a:rPr lang="en-US" b="1" i="1" u="sng" dirty="0" err="1"/>
              <a:t>Pytorch</a:t>
            </a:r>
            <a:endParaRPr lang="en-US" b="1" i="1" u="sng" dirty="0"/>
          </a:p>
          <a:p>
            <a:endParaRPr lang="en-US" b="1" i="1" u="sng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https://pytorch.org/tutorials/beginner/blitz/neural_networks_tutorial.html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	</a:t>
            </a:r>
            <a:r>
              <a:rPr lang="en-US" b="1" i="1" u="sng" dirty="0"/>
              <a:t>MNIST with </a:t>
            </a:r>
            <a:r>
              <a:rPr lang="en-US" b="1" i="1" u="sng" dirty="0" err="1"/>
              <a:t>Pytorch</a:t>
            </a:r>
            <a:endParaRPr lang="en-US" b="1" i="1" u="sng" dirty="0"/>
          </a:p>
          <a:p>
            <a:endParaRPr lang="en-US" b="1" i="1" u="sng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4"/>
              </a:rPr>
              <a:t>https://pythonguides.com/pytorch-mnist/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Generative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0387" y="266700"/>
            <a:ext cx="4829289" cy="4667249"/>
          </a:xfrm>
        </p:spPr>
        <p:txBody>
          <a:bodyPr/>
          <a:lstStyle/>
          <a:p>
            <a:r>
              <a:rPr lang="en-US" dirty="0"/>
              <a:t>Informally:</a:t>
            </a:r>
          </a:p>
          <a:p>
            <a:r>
              <a:rPr lang="en-US" b="1" dirty="0"/>
              <a:t> - Generative</a:t>
            </a:r>
            <a:r>
              <a:rPr lang="en-US" dirty="0"/>
              <a:t> models can generate new data instances.</a:t>
            </a:r>
          </a:p>
          <a:p>
            <a:r>
              <a:rPr lang="en-US" b="1" dirty="0"/>
              <a:t> - Discriminative</a:t>
            </a:r>
            <a:r>
              <a:rPr lang="en-US" dirty="0"/>
              <a:t> models discriminate between different kinds of data instances.</a:t>
            </a:r>
          </a:p>
          <a:p>
            <a:endParaRPr lang="en-US" dirty="0"/>
          </a:p>
          <a:p>
            <a:r>
              <a:rPr lang="en-US" dirty="0"/>
              <a:t>A generative model could generate new photos of animals that look like real animals, while a discriminative model could tell a dog from a cat. GANs are just one kind of generative model.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A generative model includes the distribution of the data itself, and tells you how likely a given example is. For example, models that predict the next word in a sequence are typically generative models (usually much simpler than GANs) because they can assign a probability to a sequence of words.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325" y="2704144"/>
            <a:ext cx="3495675" cy="966156"/>
          </a:xfrm>
        </p:spPr>
        <p:txBody>
          <a:bodyPr/>
          <a:lstStyle/>
          <a:p>
            <a:r>
              <a:rPr lang="en-US" dirty="0" err="1"/>
              <a:t>i.e</a:t>
            </a:r>
            <a:r>
              <a:rPr lang="en-US" dirty="0"/>
              <a:t> VAE, GAN, Diffusion models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89" y="267619"/>
            <a:ext cx="4829289" cy="2304131"/>
          </a:xfrm>
        </p:spPr>
        <p:txBody>
          <a:bodyPr/>
          <a:lstStyle/>
          <a:p>
            <a:r>
              <a:rPr lang="en-US" sz="3600" dirty="0"/>
              <a:t>GANs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pic>
        <p:nvPicPr>
          <p:cNvPr id="6" name="Picture 2" descr="3: The Nash Equilibrium corresponds to a saddle point in space where V... |  Download Scientific Diagram">
            <a:extLst>
              <a:ext uri="{FF2B5EF4-FFF2-40B4-BE49-F238E27FC236}">
                <a16:creationId xmlns:a16="http://schemas.microsoft.com/office/drawing/2014/main" id="{98BFB26B-8B44-4A6B-A423-F7B7C4654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52750"/>
            <a:ext cx="2655771" cy="205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E18ED8-2912-40D3-837F-322D2A0AA897}"/>
              </a:ext>
            </a:extLst>
          </p:cNvPr>
          <p:cNvSpPr/>
          <p:nvPr/>
        </p:nvSpPr>
        <p:spPr>
          <a:xfrm>
            <a:off x="4375885" y="150381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- Two entities,  a Generator and a Discriminator, are competing in order to achieve an equilibrium point (Nash Equilibrium) in a sum-zero game.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FEC95-8C5E-48F0-A781-552693170A75}"/>
              </a:ext>
            </a:extLst>
          </p:cNvPr>
          <p:cNvSpPr/>
          <p:nvPr/>
        </p:nvSpPr>
        <p:spPr>
          <a:xfrm>
            <a:off x="4375885" y="34061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GANs are a class of generative models used to model complex distributions in an adversarial setting.</a:t>
            </a:r>
          </a:p>
        </p:txBody>
      </p:sp>
    </p:spTree>
    <p:extLst>
      <p:ext uri="{BB962C8B-B14F-4D97-AF65-F5344CB8AC3E}">
        <p14:creationId xmlns:p14="http://schemas.microsoft.com/office/powerpoint/2010/main" val="130866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GANs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0387" y="266700"/>
            <a:ext cx="4829289" cy="466724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- The generator samples from a random noise distribution and tries to mimic the input data using the feedback from the Discriminator.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8EFD3F7-8D32-46EC-8AF9-A0A549D6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A Brief Introduction To GANs. With explanations of the math and code | by  Sarvasv Kulpati | Sigmoid | Medium">
            <a:extLst>
              <a:ext uri="{FF2B5EF4-FFF2-40B4-BE49-F238E27FC236}">
                <a16:creationId xmlns:a16="http://schemas.microsoft.com/office/drawing/2014/main" id="{FAA2C7B5-7DBB-4B21-828D-282336C49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30577"/>
            <a:ext cx="4677507" cy="31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GANs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0387" y="266700"/>
            <a:ext cx="4829289" cy="4667249"/>
          </a:xfrm>
        </p:spPr>
        <p:txBody>
          <a:bodyPr/>
          <a:lstStyle/>
          <a:p>
            <a:r>
              <a:rPr lang="en-US" dirty="0"/>
              <a:t>- The GAN can be defined as a </a:t>
            </a:r>
            <a:r>
              <a:rPr lang="en-US" b="1" dirty="0"/>
              <a:t>minimax</a:t>
            </a:r>
            <a:r>
              <a:rPr lang="en-US" dirty="0"/>
              <a:t> game where </a:t>
            </a:r>
            <a:r>
              <a:rPr lang="en-US" i="1" dirty="0"/>
              <a:t>G</a:t>
            </a:r>
            <a:r>
              <a:rPr lang="en-US" dirty="0"/>
              <a:t> wants to minimize </a:t>
            </a:r>
            <a:r>
              <a:rPr lang="en-US" i="1" dirty="0"/>
              <a:t>V</a:t>
            </a:r>
            <a:r>
              <a:rPr lang="en-US" dirty="0"/>
              <a:t> and at the same time </a:t>
            </a:r>
            <a:r>
              <a:rPr lang="en-US" i="1" dirty="0"/>
              <a:t>D</a:t>
            </a:r>
            <a:r>
              <a:rPr lang="en-US" dirty="0"/>
              <a:t> wants to maximize it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 is the total loss function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8EFD3F7-8D32-46EC-8AF9-A0A549D6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https://miro.medium.com/max/1400/0*Q8VoorT4xXTHz7FK.png">
            <a:extLst>
              <a:ext uri="{FF2B5EF4-FFF2-40B4-BE49-F238E27FC236}">
                <a16:creationId xmlns:a16="http://schemas.microsoft.com/office/drawing/2014/main" id="{6F2E6142-809D-489F-BEFC-2B84654D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2613"/>
            <a:ext cx="7154065" cy="6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1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0C8-01B7-4B1D-8F46-F1CCF59AF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GANs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375B3-451A-4E0A-AD76-AF5E77B745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49366" y="301050"/>
            <a:ext cx="2205433" cy="3297186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ECB241F-7B8B-417D-B496-030328728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Generative Adversarial Networks</a:t>
            </a: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65112C-384D-4C0E-B617-AA1D991C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8EFD3F7-8D32-46EC-8AF9-A0A549D6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wo graphs, one labelled 'Discriminative Model'&#10;          and the other labelled 'Generative Model'. Both graphs show&#10;          the same four datapoints. Each point is labeled with the image&#10;          of the handwritten digit that it represents. In the discriminative&#10;          graph there's a dotted line separating two data points from the&#10;          remaining two. The region above the dotted line is labelled 'y=0' and&#10;          the region below the line is labelled 'y=1'. In the generative graph&#10;          two dotted-line circles are drawn around the two pairs of points. The&#10;          top circle is labelled 'y=0' and the bottom circle is labelled 'y=1">
            <a:extLst>
              <a:ext uri="{FF2B5EF4-FFF2-40B4-BE49-F238E27FC236}">
                <a16:creationId xmlns:a16="http://schemas.microsoft.com/office/drawing/2014/main" id="{8A297458-88CF-4FA4-B81C-9BE4C2D37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742950"/>
            <a:ext cx="3727839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6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UK-Template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A_Template_Beta_external_110816.potx" id="{096397F8-02DF-40E4-AEB9-88A0052F30F0}" vid="{AA36791E-F7D8-46B6-BCF9-C51758B3B4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799A8DB4D48F46B1D05AAFFEBF20FE" ma:contentTypeVersion="0" ma:contentTypeDescription="Create a new document." ma:contentTypeScope="" ma:versionID="4c756c95f93c77087b1c7cc907a472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49A3D-0E05-43C4-911C-4AD1CDEB0FDE}">
  <ds:schemaRefs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92B459E-7FFE-4352-AABB-8A0EF8F04A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FED826-7C0B-4D8E-9CCC-918EF5EC5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Services IT Bootcamp</Template>
  <TotalTime>1971</TotalTime>
  <Words>442</Words>
  <Application>Microsoft Office PowerPoint</Application>
  <PresentationFormat>On-screen Show (16:9)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 55 Roman</vt:lpstr>
      <vt:lpstr>Helvetica 75</vt:lpstr>
      <vt:lpstr>Helvetica 75 Bold</vt:lpstr>
      <vt:lpstr>Wingdings</vt:lpstr>
      <vt:lpstr>OUK-Template</vt:lpstr>
      <vt:lpstr>Orange Services IT Bootcamp</vt:lpstr>
      <vt:lpstr>Content</vt:lpstr>
      <vt:lpstr>AI Course structure</vt:lpstr>
      <vt:lpstr>Intro to Pytorch</vt:lpstr>
      <vt:lpstr>Generative models</vt:lpstr>
      <vt:lpstr>GANs</vt:lpstr>
      <vt:lpstr>GANs</vt:lpstr>
      <vt:lpstr>GANs</vt:lpstr>
      <vt:lpstr>GANs</vt:lpstr>
      <vt:lpstr>References</vt:lpstr>
      <vt:lpstr>Thanks</vt:lpstr>
    </vt:vector>
  </TitlesOfParts>
  <Company>Article10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Services IT Bootcamp</dc:title>
  <dc:creator>IVAN Alexandra O-RO/IO</dc:creator>
  <cp:lastModifiedBy>CAZAN Bogdan Marian INNOV/IT-S</cp:lastModifiedBy>
  <cp:revision>27</cp:revision>
  <dcterms:created xsi:type="dcterms:W3CDTF">2023-02-28T09:53:00Z</dcterms:created>
  <dcterms:modified xsi:type="dcterms:W3CDTF">2023-03-27T16:23:49Z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0x0101000F799A8DB4D48F46B1D05AAFFEBF20FE</vt:lpwstr>
  </property>
</Properties>
</file>