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9" r:id="rId10"/>
    <p:sldId id="265" r:id="rId11"/>
    <p:sldId id="266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66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3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929B7F-1BB4-4485-9471-5D8EFECA4AF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DCB7-0E02-424C-896B-F5D49DDD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85" y="130326"/>
            <a:ext cx="9572445" cy="8962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Lucrare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licen</a:t>
            </a:r>
            <a:r>
              <a:rPr lang="ro-RO" sz="3200" b="1" dirty="0" smtClean="0"/>
              <a:t>ță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30" y="1816370"/>
            <a:ext cx="8974347" cy="454992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o-RO" sz="4600" b="1" dirty="0" smtClean="0">
                <a:latin typeface="Arial Black" panose="020B0A04020102020204" pitchFamily="34" charset="0"/>
              </a:rPr>
              <a:t>Ajutor vocal de navigare online</a:t>
            </a:r>
            <a:endParaRPr lang="ro-RO" sz="4600" dirty="0" smtClean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 </a:t>
            </a:r>
            <a:endParaRPr lang="ro-RO" dirty="0" smtClean="0">
              <a:latin typeface="Arial Black" panose="020B0A04020102020204" pitchFamily="34" charset="0"/>
            </a:endParaRPr>
          </a:p>
          <a:p>
            <a:endParaRPr lang="ro-RO" sz="1600" b="1" dirty="0">
              <a:latin typeface="Arial Black" panose="020B0A04020102020204" pitchFamily="34" charset="0"/>
            </a:endParaRPr>
          </a:p>
          <a:p>
            <a:endParaRPr lang="ro-RO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err="1" smtClean="0">
                <a:latin typeface="Arial Black" panose="020B0A04020102020204" pitchFamily="34" charset="0"/>
              </a:rPr>
              <a:t>Coordonator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 err="1" smtClean="0">
                <a:latin typeface="Arial Black" panose="020B0A04020102020204" pitchFamily="34" charset="0"/>
              </a:rPr>
              <a:t>științific</a:t>
            </a:r>
            <a:endParaRPr lang="ro-RO" sz="1600" dirty="0">
              <a:latin typeface="Arial Black" panose="020B0A04020102020204" pitchFamily="34" charset="0"/>
            </a:endParaRPr>
          </a:p>
          <a:p>
            <a:r>
              <a:rPr lang="en-US" sz="1600" b="1" dirty="0" err="1" smtClean="0">
                <a:latin typeface="Arial Black" panose="020B0A04020102020204" pitchFamily="34" charset="0"/>
              </a:rPr>
              <a:t>Profesor</a:t>
            </a:r>
            <a:r>
              <a:rPr lang="en-US" sz="1600" b="1" dirty="0" smtClean="0">
                <a:latin typeface="Arial Black" panose="020B0A04020102020204" pitchFamily="34" charset="0"/>
              </a:rPr>
              <a:t> D</a:t>
            </a:r>
            <a:r>
              <a:rPr lang="ro-RO" sz="1600" b="1" dirty="0" smtClean="0">
                <a:latin typeface="Arial Black" panose="020B0A04020102020204" pitchFamily="34" charset="0"/>
              </a:rPr>
              <a:t>r.</a:t>
            </a:r>
            <a:r>
              <a:rPr lang="en-US" sz="1600" b="1" dirty="0" smtClean="0">
                <a:latin typeface="Arial Black" panose="020B0A04020102020204" pitchFamily="34" charset="0"/>
              </a:rPr>
              <a:t> Dan </a:t>
            </a:r>
            <a:r>
              <a:rPr lang="en-US" sz="1600" b="1" dirty="0" err="1" smtClean="0">
                <a:latin typeface="Arial Black" panose="020B0A04020102020204" pitchFamily="34" charset="0"/>
              </a:rPr>
              <a:t>Cristea</a:t>
            </a:r>
            <a:r>
              <a:rPr lang="ro-RO" sz="1600" b="1" dirty="0" smtClean="0">
                <a:latin typeface="Arial Black" panose="020B0A04020102020204" pitchFamily="34" charset="0"/>
              </a:rPr>
              <a:t> </a:t>
            </a:r>
          </a:p>
          <a:p>
            <a:pPr algn="r"/>
            <a:endParaRPr lang="ro-RO" sz="1600" b="1" dirty="0" smtClean="0">
              <a:latin typeface="Arial Black" panose="020B0A04020102020204" pitchFamily="34" charset="0"/>
            </a:endParaRPr>
          </a:p>
          <a:p>
            <a:pPr algn="r"/>
            <a:endParaRPr lang="ro-RO" sz="1600" b="1" dirty="0">
              <a:latin typeface="Arial Black" panose="020B0A04020102020204" pitchFamily="34" charset="0"/>
            </a:endParaRPr>
          </a:p>
          <a:p>
            <a:pPr algn="r"/>
            <a:r>
              <a:rPr lang="en-US" sz="1600" b="1" dirty="0" err="1" smtClean="0">
                <a:latin typeface="Arial Black" panose="020B0A04020102020204" pitchFamily="34" charset="0"/>
              </a:rPr>
              <a:t>propusă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d</a:t>
            </a:r>
            <a:r>
              <a:rPr lang="ro-RO" sz="1600" b="1" dirty="0">
                <a:latin typeface="Arial Black" panose="020B0A04020102020204" pitchFamily="34" charset="0"/>
              </a:rPr>
              <a:t>e </a:t>
            </a:r>
            <a:r>
              <a:rPr lang="en-US" sz="1600" b="1" dirty="0" smtClean="0">
                <a:latin typeface="Arial Black" panose="020B0A04020102020204" pitchFamily="34" charset="0"/>
              </a:rPr>
              <a:t>Rare</a:t>
            </a:r>
            <a:r>
              <a:rPr lang="ro-RO" sz="1600" b="1" dirty="0">
                <a:latin typeface="Arial Black" panose="020B0A04020102020204" pitchFamily="34" charset="0"/>
              </a:rPr>
              <a:t>ș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Arvinte </a:t>
            </a:r>
            <a:endParaRPr lang="ro-RO" sz="1600" b="1" dirty="0">
              <a:latin typeface="Arial Black" panose="020B0A04020102020204" pitchFamily="34" charset="0"/>
            </a:endParaRPr>
          </a:p>
          <a:p>
            <a:pPr algn="ctr"/>
            <a:endParaRPr lang="ro-RO" sz="1600" b="1" dirty="0" smtClean="0">
              <a:latin typeface="Arial Black" panose="020B0A04020102020204" pitchFamily="34" charset="0"/>
            </a:endParaRPr>
          </a:p>
          <a:p>
            <a:pPr algn="ctr"/>
            <a:endParaRPr lang="ro-RO" sz="1600" b="1" dirty="0">
              <a:latin typeface="Arial Black" panose="020B0A04020102020204" pitchFamily="34" charset="0"/>
            </a:endParaRPr>
          </a:p>
          <a:p>
            <a:pPr algn="ctr"/>
            <a:endParaRPr lang="ro-RO" sz="16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1600" b="1" dirty="0" err="1" smtClean="0">
                <a:latin typeface="Arial Black" panose="020B0A04020102020204" pitchFamily="34" charset="0"/>
              </a:rPr>
              <a:t>Sesiunea</a:t>
            </a:r>
            <a:r>
              <a:rPr lang="en-US" sz="1600" b="1" dirty="0">
                <a:latin typeface="Arial Black" panose="020B0A04020102020204" pitchFamily="34" charset="0"/>
              </a:rPr>
              <a:t>: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Iulie</a:t>
            </a:r>
            <a:r>
              <a:rPr lang="en-US" sz="1600" dirty="0">
                <a:latin typeface="Arial Black" panose="020B0A04020102020204" pitchFamily="34" charset="0"/>
              </a:rPr>
              <a:t>, 2018</a:t>
            </a:r>
          </a:p>
          <a:p>
            <a:endParaRPr lang="en-US" sz="1600" dirty="0" smtClean="0">
              <a:latin typeface="Arial Black" panose="020B0A04020102020204" pitchFamily="34" charset="0"/>
            </a:endParaRPr>
          </a:p>
          <a:p>
            <a:pPr algn="ctr"/>
            <a:endParaRPr lang="en-US" sz="1600" dirty="0" smtClean="0">
              <a:latin typeface="Arial Black" panose="020B0A04020102020204" pitchFamily="34" charset="0"/>
            </a:endParaRPr>
          </a:p>
          <a:p>
            <a:r>
              <a:rPr lang="ro-RO" b="1" dirty="0">
                <a:latin typeface="Arial Black" panose="020B0A04020102020204" pitchFamily="34" charset="0"/>
              </a:rPr>
              <a:t> 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Tehnologii folosite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400" b="1" dirty="0" smtClean="0"/>
              <a:t>	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creearea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acestui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s-a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limbajul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Python.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Precum și următoarele biblioteci:</a:t>
            </a:r>
          </a:p>
          <a:p>
            <a:pPr marL="342900" lvl="1" indent="-342900" algn="just"/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Biblioteca Pyttsx3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/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Biblioteca de recunoaștere vocală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/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Biblioteca WebBrowser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PyDictionary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/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ro-R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</a:p>
          <a:p>
            <a:pPr marL="342900" lvl="1" indent="-342900" algn="just"/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Biblioteca ImapLib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400" b="1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 lucrarea de fată am arătat posibilitatea de a lucra cu tehnologii de recunoaștere vocală care ar putea avea numeroare întrebuințări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n diferite ramuri ale vieții cotidiene.</a:t>
            </a: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Funcționarea aplicației a validat considerentele teoretice si tehnologice enunțate precum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i utilitatea unui asemenea demers.</a:t>
            </a: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că lucrarea este un început de drum pentru dezvoltarea mea personală dar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i a domeniului în sine.</a:t>
            </a:r>
          </a:p>
        </p:txBody>
      </p:sp>
    </p:spTree>
    <p:extLst>
      <p:ext uri="{BB962C8B-B14F-4D97-AF65-F5344CB8AC3E}">
        <p14:creationId xmlns:p14="http://schemas.microsoft.com/office/powerpoint/2010/main" val="1460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Dezvoltari ulterioare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97479"/>
            <a:ext cx="8713548" cy="48509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o-RO" sz="3100" b="1" dirty="0" smtClean="0"/>
              <a:t>	</a:t>
            </a:r>
          </a:p>
          <a:p>
            <a:pPr marL="0" indent="0" algn="just">
              <a:buNone/>
            </a:pPr>
            <a:r>
              <a:rPr lang="ro-RO" sz="3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Facilități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vor reduce interacțiunea fizică a utilizatorului cu mașina.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Adăugarea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de evenimente sau notificarea utilizatorului despre viitoarele evenimente din calendarul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Interacțiunea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cu mediul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Implementarea unui procedeu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va permite scrierea și trimiterea de mesaje.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Ajutor vocal de navigare online</a:t>
            </a:r>
            <a:r>
              <a:rPr lang="ro-RO" sz="8000" dirty="0" smtClean="0"/>
              <a:t/>
            </a:r>
            <a:br>
              <a:rPr lang="ro-RO" sz="8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7480"/>
            <a:ext cx="8946541" cy="485092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o-RO" b="1" dirty="0"/>
              <a:t>	</a:t>
            </a:r>
            <a:endParaRPr lang="en-US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Ajutor vocal de navigare online în concepția mea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reprezintă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formă avansată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 simplificată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realizarea comenzilor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în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mediul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online.</a:t>
            </a:r>
          </a:p>
          <a:p>
            <a:pPr algn="just">
              <a:lnSpc>
                <a:spcPct val="120000"/>
              </a:lnSpc>
            </a:pPr>
            <a:endParaRPr lang="ro-RO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Lucrarea de față propune să demonstreze principiile teoretice dar și validarea lor practică de a accesa mediul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vocal.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Utilizatorii vor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avea prin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intermediul vocii acces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anumite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facilități oferite de </a:t>
            </a:r>
            <a:r>
              <a:rPr lang="ro-RO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Utilizatorul va putea accesa </a:t>
            </a:r>
            <a:r>
              <a:rPr lang="ro-RO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e-mailul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, asculta muzică, va putea primi definiții pentru cuvinte din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dicționar și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multe altele. </a:t>
            </a:r>
            <a:endParaRPr lang="ro-RO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Aplicația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poate fi dezvoltată și în alte domenii care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necesită 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control vocal: aviație, medicină, transport rutier, </a:t>
            </a:r>
            <a:r>
              <a:rPr lang="ro-R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75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Ajutor vocal de navigare online</a:t>
            </a:r>
            <a:r>
              <a:rPr lang="ro-RO" sz="8000" dirty="0"/>
              <a:t/>
            </a:r>
            <a:br>
              <a:rPr lang="ro-RO" sz="8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o-RO" b="1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Acestă aplicație crează posibilități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prin care pot fi ajutate persoanele cu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dizabilități precum și folosirea acesteia în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alte domenii care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necesită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vocal și poate îmbunătăți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modalitățile prin care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navigarea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în online poate fi accesată și de către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aceștia. </a:t>
            </a:r>
          </a:p>
          <a:p>
            <a:pPr marL="0" lvl="0" indent="0" algn="just">
              <a:buNone/>
            </a:pP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Lucrările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lui Natesh M Bhat și Anthony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Zhang,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stau la baza bibliotecilor folosite în dezvoltarea aplicației.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Ajutor vocal de navigare online</a:t>
            </a:r>
            <a:r>
              <a:rPr lang="ro-RO" sz="8000" dirty="0"/>
              <a:t/>
            </a:r>
            <a:br>
              <a:rPr lang="ro-RO" sz="8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Lucrările consultate pentru acest proiect sunt din mediul open-source și am consultat în principal: </a:t>
            </a:r>
          </a:p>
          <a:p>
            <a:pPr marL="0" lvl="0" indent="0" algn="just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Downey, Allen B. (May 2012). Think Python: How to Think Like a Computer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Natesh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 Bhat. (2017).  Pyttsx3 - Text-to-speech x-platform. </a:t>
            </a:r>
          </a:p>
          <a:p>
            <a:pPr marL="0" lv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Anthony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Zhang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 5, 2017). Speech recognition module for Python, supporting several engines and APIs, online and offline. </a:t>
            </a:r>
          </a:p>
          <a:p>
            <a:pPr marL="0" lv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Voxtab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Octombrie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15, 2015).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Voice Recognition Software: Pros and Cons.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Ajutor vocal de navigare online</a:t>
            </a:r>
            <a:r>
              <a:rPr lang="ro-RO" sz="8000" dirty="0"/>
              <a:t/>
            </a:r>
            <a:br>
              <a:rPr lang="ro-RO" sz="8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sz="1600" dirty="0" smtClean="0"/>
          </a:p>
          <a:p>
            <a:pPr marL="0" indent="0" algn="just">
              <a:buNone/>
            </a:pPr>
            <a:r>
              <a:rPr lang="ro-RO" sz="1600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Principiile care au stat la bază, au fost integrarea întrun tot unitar a teoriilor referitoare la tehnologiile Speech-to-text și text-to-speech prin folosirea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limbajul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câteva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bibliotecile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aferente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acestuia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precum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web-surfing,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dicționar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la e-mail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sunt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implementate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ajutorul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bibliotecilor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WebBrowser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PyDictionary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ImapLib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email care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împreună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accesul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conținutul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1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Ajutor vocal de navigare online</a:t>
            </a:r>
            <a:r>
              <a:rPr lang="ro-RO" sz="8000" dirty="0"/>
              <a:t/>
            </a:r>
            <a:br>
              <a:rPr lang="ro-RO" sz="8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Pentru a pune în evidență toate aceste considerente teoretice am creat pentru lucrarea de față un prototip funcțional.</a:t>
            </a:r>
          </a:p>
          <a:p>
            <a:pPr marL="0" indent="0" algn="just">
              <a:buNone/>
            </a:pP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Lucrarea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este structurată în trei părți. Prima parte este descrierea aplicației din punct de vedere tehnic.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În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următoarea parte sunt enumerate tehnologiile folosite și scopul lor în proiect. A treia parte conține concluzii cu privire la contribuția mea la acest proiect.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Lucrarea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se finalizează cu bibliografia studiată și folosită pentru implementarea programului precum și anexele aferente proiectului.</a:t>
            </a:r>
          </a:p>
        </p:txBody>
      </p:sp>
    </p:spTree>
    <p:extLst>
      <p:ext uri="{BB962C8B-B14F-4D97-AF65-F5344CB8AC3E}">
        <p14:creationId xmlns:p14="http://schemas.microsoft.com/office/powerpoint/2010/main" val="29398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Functionarea 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 smtClean="0"/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Aplicația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rulează în background neavând o interfață grafică, aceasta funcționând ca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majordom.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	Aplicația începe printr-o scurtă prezentare a posibilitățiilor de utilizare și modul de folosire în diferite situații.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Fiecare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serviciu poate fi apelat printr-un cuvânt cheie rostit de utilizator.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În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cazul în care utilizatorul dorește oprirea aplicației, acesta va folosi un cuvânt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cheie.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4916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Functionarea 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 smtClean="0"/>
              <a:t>	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Aplicația are optiunea de interogare a unui motor de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căutare. 	</a:t>
            </a: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Această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opțiune poate fi selectată cu ajutorul cuvântului cheie </a:t>
            </a:r>
            <a:r>
              <a:rPr lang="ro-RO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Aplicația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va accesa primul rezultat oferit de motorul de căutare și va oferi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pe respectiva pagină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conținutul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acesteia dacă este posibil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Aplicația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oferă posibilitatea de a căuta definiții într-un dicționar online, citind utilizatorului definiția oferită.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Această opțiune poate fi selectată cu ajutorul cuvântului cheie dex.</a:t>
            </a:r>
          </a:p>
          <a:p>
            <a:pPr marL="0" indent="0" algn="just">
              <a:buNone/>
            </a:pPr>
            <a:endParaRPr lang="ro-RO" b="1" dirty="0" smtClean="0"/>
          </a:p>
        </p:txBody>
      </p:sp>
    </p:spTree>
    <p:extLst>
      <p:ext uri="{BB962C8B-B14F-4D97-AF65-F5344CB8AC3E}">
        <p14:creationId xmlns:p14="http://schemas.microsoft.com/office/powerpoint/2010/main" val="32994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Functionarea 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 smtClean="0"/>
              <a:t>	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Aplicația oferă posibilitatea de a reda un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 de pe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Youtube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în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-ul prestabilit. Această opțiune poate fi selectată cu ajutorul cuvântului cheie </a:t>
            </a:r>
            <a:r>
              <a:rPr lang="ro-RO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	Aplicația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oferă posibilitatea de a accesa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-uri prin intermediul contului de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. Această opțiune poate fi selectată cu ajutorul cuvântului cheie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email,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aplicația oferind o listă de 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-uri necitite ce va fi citită utilizatorului. 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642</TotalTime>
  <Words>46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</vt:lpstr>
      <vt:lpstr>Lucrare de licență</vt:lpstr>
      <vt:lpstr>Ajutor vocal de navigare online </vt:lpstr>
      <vt:lpstr>Ajutor vocal de navigare online </vt:lpstr>
      <vt:lpstr>Ajutor vocal de navigare online </vt:lpstr>
      <vt:lpstr>Ajutor vocal de navigare online </vt:lpstr>
      <vt:lpstr>Ajutor vocal de navigare online </vt:lpstr>
      <vt:lpstr>Functionarea aplicatiei</vt:lpstr>
      <vt:lpstr>Functionarea aplicatiei</vt:lpstr>
      <vt:lpstr>Functionarea aplicatiei</vt:lpstr>
      <vt:lpstr>Tehnologii folosite</vt:lpstr>
      <vt:lpstr>Demo</vt:lpstr>
      <vt:lpstr>Concluzii</vt:lpstr>
      <vt:lpstr>Dezvoltari ulterioare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Licenta</dc:title>
  <dc:creator>arvinte rares</dc:creator>
  <cp:lastModifiedBy>arvinte rares</cp:lastModifiedBy>
  <cp:revision>30</cp:revision>
  <dcterms:created xsi:type="dcterms:W3CDTF">2018-06-30T07:56:10Z</dcterms:created>
  <dcterms:modified xsi:type="dcterms:W3CDTF">2018-07-03T20:35:17Z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