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6" r:id="rId4"/>
    <p:sldId id="257" r:id="rId5"/>
    <p:sldId id="258" r:id="rId6"/>
    <p:sldId id="259" r:id="rId7"/>
    <p:sldId id="260" r:id="rId8"/>
    <p:sldId id="261" r:id="rId9"/>
    <p:sldId id="262" r:id="rId10"/>
    <p:sldId id="263"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537" y="653144"/>
            <a:ext cx="10146076" cy="2403565"/>
          </a:xfrm>
        </p:spPr>
        <p:txBody>
          <a:bodyPr>
            <a:normAutofit fontScale="90000"/>
          </a:bodyPr>
          <a:lstStyle/>
          <a:p>
            <a:r>
              <a:rPr lang="en-US" b="1" dirty="0"/>
              <a:t>Analysis of </a:t>
            </a:r>
            <a:r>
              <a:rPr lang="en-US" b="1" dirty="0" err="1"/>
              <a:t>SyriaTel</a:t>
            </a:r>
            <a:r>
              <a:rPr lang="en-US" b="1" dirty="0"/>
              <a:t> performance in the Telecommunication Industry</a:t>
            </a:r>
            <a:r>
              <a:rPr lang="en-US" dirty="0"/>
              <a:t/>
            </a:r>
            <a:br>
              <a:rPr lang="en-US" dirty="0"/>
            </a:br>
            <a:endParaRPr lang="en-US" dirty="0"/>
          </a:p>
        </p:txBody>
      </p:sp>
      <p:sp>
        <p:nvSpPr>
          <p:cNvPr id="3" name="Subtitle 2"/>
          <p:cNvSpPr>
            <a:spLocks noGrp="1"/>
          </p:cNvSpPr>
          <p:nvPr>
            <p:ph type="subTitle" idx="1"/>
          </p:nvPr>
        </p:nvSpPr>
        <p:spPr>
          <a:xfrm>
            <a:off x="666207" y="2286001"/>
            <a:ext cx="10838406" cy="3617662"/>
          </a:xfrm>
        </p:spPr>
        <p:txBody>
          <a:bodyPr>
            <a:normAutofit/>
          </a:bodyPr>
          <a:lstStyle/>
          <a:p>
            <a:endParaRPr lang="en-US" b="1" dirty="0" smtClean="0"/>
          </a:p>
          <a:p>
            <a:endParaRPr lang="en-US" b="1" dirty="0"/>
          </a:p>
          <a:p>
            <a:endParaRPr lang="en-US" dirty="0" smtClean="0"/>
          </a:p>
          <a:p>
            <a:endParaRPr lang="en-US" dirty="0"/>
          </a:p>
          <a:p>
            <a:endParaRPr lang="en-US" dirty="0" smtClean="0"/>
          </a:p>
          <a:p>
            <a:endParaRPr lang="en-US" dirty="0"/>
          </a:p>
          <a:p>
            <a:r>
              <a:rPr lang="en-US" b="1" dirty="0" smtClean="0"/>
              <a:t>                                                                         BY </a:t>
            </a:r>
          </a:p>
          <a:p>
            <a:r>
              <a:rPr lang="en-US" b="1" dirty="0" smtClean="0"/>
              <a:t>                                                                         SYLVANUS RARING’O</a:t>
            </a:r>
            <a:endParaRPr lang="en-US" b="1" dirty="0"/>
          </a:p>
        </p:txBody>
      </p:sp>
    </p:spTree>
    <p:extLst>
      <p:ext uri="{BB962C8B-B14F-4D97-AF65-F5344CB8AC3E}">
        <p14:creationId xmlns:p14="http://schemas.microsoft.com/office/powerpoint/2010/main" val="2321627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Model Evaluation</a:t>
            </a:r>
          </a:p>
        </p:txBody>
      </p:sp>
      <p:sp>
        <p:nvSpPr>
          <p:cNvPr id="3" name="Content Placeholder 2"/>
          <p:cNvSpPr>
            <a:spLocks noGrp="1"/>
          </p:cNvSpPr>
          <p:nvPr>
            <p:ph idx="1"/>
          </p:nvPr>
        </p:nvSpPr>
        <p:spPr/>
        <p:txBody>
          <a:bodyPr/>
          <a:lstStyle/>
          <a:p>
            <a:r>
              <a:rPr lang="en-US" b="1" dirty="0"/>
              <a:t>Logistic Regression</a:t>
            </a:r>
            <a:endParaRPr lang="en-US" dirty="0"/>
          </a:p>
          <a:p>
            <a:r>
              <a:rPr lang="en-US" dirty="0"/>
              <a:t>Logistic Regression has good accuracy but struggles with low recall and F1-score, so it may not be ideal if identifying positives is important. Accuracy: 85.76% - It has a decent accuracy but struggles with identifying positive cases, as reflected in its low recall (18.81%). Precision: 59.38% - It predicts positives correctly 59.38% of the time. Recall: 18.81% - It misses many positive </a:t>
            </a:r>
            <a:r>
              <a:rPr lang="en-US" dirty="0" smtClean="0"/>
              <a:t>instances</a:t>
            </a:r>
            <a:endParaRPr lang="en-US" dirty="0"/>
          </a:p>
          <a:p>
            <a:endParaRPr lang="en-US" dirty="0"/>
          </a:p>
        </p:txBody>
      </p:sp>
    </p:spTree>
    <p:extLst>
      <p:ext uri="{BB962C8B-B14F-4D97-AF65-F5344CB8AC3E}">
        <p14:creationId xmlns:p14="http://schemas.microsoft.com/office/powerpoint/2010/main" val="1309184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Based on the evaluation metrics, Random Forest stands out as the most effective model. It has the highest accuracy, excellent precision, recall, and F1-score. Its ROC AUC score of 0.80 confirms that it is good at distinguishing between churned and non-churned customers</a:t>
            </a:r>
            <a:r>
              <a:rPr lang="en-US" dirty="0" smtClean="0"/>
              <a:t>.</a:t>
            </a:r>
          </a:p>
          <a:p>
            <a:r>
              <a:rPr lang="en-US" dirty="0" smtClean="0"/>
              <a:t> </a:t>
            </a:r>
            <a:r>
              <a:rPr lang="en-US" dirty="0"/>
              <a:t>This model should be the primary choice for predicting customer churn. It strikes a good balance between performance and interpretability. </a:t>
            </a:r>
            <a:endParaRPr lang="en-US" dirty="0" smtClean="0"/>
          </a:p>
          <a:p>
            <a:r>
              <a:rPr lang="en-US" dirty="0" smtClean="0"/>
              <a:t>Additionally</a:t>
            </a:r>
            <a:r>
              <a:rPr lang="en-US" dirty="0"/>
              <a:t>, Random Forest provides feature importance, which can offer valuable insights into the factors driving customer churn. Alternative Model: Logistic Regression</a:t>
            </a:r>
          </a:p>
          <a:p>
            <a:endParaRPr lang="en-US" dirty="0"/>
          </a:p>
        </p:txBody>
      </p:sp>
    </p:spTree>
    <p:extLst>
      <p:ext uri="{BB962C8B-B14F-4D97-AF65-F5344CB8AC3E}">
        <p14:creationId xmlns:p14="http://schemas.microsoft.com/office/powerpoint/2010/main" val="295344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Next Steps</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a:t>1.Focus on Model Improvement </a:t>
            </a:r>
            <a:endParaRPr lang="en-US" dirty="0" smtClean="0"/>
          </a:p>
          <a:p>
            <a:r>
              <a:rPr lang="en-US" dirty="0" smtClean="0"/>
              <a:t>2.Address </a:t>
            </a:r>
            <a:r>
              <a:rPr lang="en-US" dirty="0"/>
              <a:t>Class Imbalance </a:t>
            </a:r>
            <a:endParaRPr lang="en-US" dirty="0" smtClean="0"/>
          </a:p>
          <a:p>
            <a:r>
              <a:rPr lang="en-US" dirty="0" smtClean="0"/>
              <a:t>3.Model </a:t>
            </a:r>
            <a:r>
              <a:rPr lang="en-US" dirty="0"/>
              <a:t>Evaluation and </a:t>
            </a:r>
            <a:r>
              <a:rPr lang="en-US" dirty="0" smtClean="0"/>
              <a:t>Validation</a:t>
            </a:r>
          </a:p>
          <a:p>
            <a:r>
              <a:rPr lang="en-US" dirty="0" smtClean="0"/>
              <a:t>4.Customer </a:t>
            </a:r>
            <a:r>
              <a:rPr lang="en-US" dirty="0"/>
              <a:t>Retention </a:t>
            </a:r>
            <a:r>
              <a:rPr lang="en-US" dirty="0" smtClean="0"/>
              <a:t>Strategies</a:t>
            </a:r>
            <a:endParaRPr lang="en-US" dirty="0"/>
          </a:p>
          <a:p>
            <a:r>
              <a:rPr lang="en-US" dirty="0"/>
              <a:t>5.Continuous Improvement &amp; Feedback Loop Model </a:t>
            </a:r>
            <a:r>
              <a:rPr lang="en-US" dirty="0" smtClean="0"/>
              <a:t>Drift</a:t>
            </a:r>
          </a:p>
          <a:p>
            <a:r>
              <a:rPr lang="en-US" dirty="0" smtClean="0"/>
              <a:t>6.Business </a:t>
            </a:r>
            <a:r>
              <a:rPr lang="en-US" dirty="0"/>
              <a:t>Collaboration and </a:t>
            </a:r>
            <a:r>
              <a:rPr lang="en-US" dirty="0" smtClean="0"/>
              <a:t>Insights</a:t>
            </a:r>
            <a:endParaRPr lang="en-US" dirty="0"/>
          </a:p>
        </p:txBody>
      </p:sp>
    </p:spTree>
    <p:extLst>
      <p:ext uri="{BB962C8B-B14F-4D97-AF65-F5344CB8AC3E}">
        <p14:creationId xmlns:p14="http://schemas.microsoft.com/office/powerpoint/2010/main" val="39494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29" y="624110"/>
            <a:ext cx="2821577" cy="3307810"/>
          </a:xfrm>
        </p:spPr>
        <p:txBody>
          <a:bodyPr/>
          <a:lstStyle/>
          <a:p>
            <a:r>
              <a:rPr lang="en-US" dirty="0" smtClean="0"/>
              <a:t>The End</a:t>
            </a:r>
            <a:endParaRPr lang="en-US" dirty="0"/>
          </a:p>
        </p:txBody>
      </p:sp>
      <p:pic>
        <p:nvPicPr>
          <p:cNvPr id="4" name="Content Placeholder 3"/>
          <p:cNvPicPr>
            <a:picLocks noGrp="1" noChangeAspect="1"/>
          </p:cNvPicPr>
          <p:nvPr>
            <p:ph idx="1"/>
          </p:nvPr>
        </p:nvPicPr>
        <p:blipFill>
          <a:blip r:embed="rId2"/>
          <a:stretch>
            <a:fillRect/>
          </a:stretch>
        </p:blipFill>
        <p:spPr>
          <a:xfrm>
            <a:off x="1658984" y="580137"/>
            <a:ext cx="8151222" cy="4476073"/>
          </a:xfrm>
          <a:prstGeom prst="rect">
            <a:avLst/>
          </a:prstGeom>
        </p:spPr>
      </p:pic>
    </p:spTree>
    <p:extLst>
      <p:ext uri="{BB962C8B-B14F-4D97-AF65-F5344CB8AC3E}">
        <p14:creationId xmlns:p14="http://schemas.microsoft.com/office/powerpoint/2010/main" val="65360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Overview</a:t>
            </a:r>
            <a:br>
              <a:rPr lang="en-US" b="1" dirty="0"/>
            </a:br>
            <a:endParaRPr lang="en-US" dirty="0"/>
          </a:p>
        </p:txBody>
      </p:sp>
      <p:sp>
        <p:nvSpPr>
          <p:cNvPr id="3" name="Content Placeholder 2"/>
          <p:cNvSpPr>
            <a:spLocks noGrp="1"/>
          </p:cNvSpPr>
          <p:nvPr>
            <p:ph idx="1"/>
          </p:nvPr>
        </p:nvSpPr>
        <p:spPr/>
        <p:txBody>
          <a:bodyPr/>
          <a:lstStyle/>
          <a:p>
            <a:r>
              <a:rPr lang="en-US" dirty="0"/>
              <a:t>Analyzing </a:t>
            </a:r>
            <a:r>
              <a:rPr lang="en-US" b="1" dirty="0" err="1"/>
              <a:t>SyriaTel</a:t>
            </a:r>
            <a:r>
              <a:rPr lang="en-US" b="1" dirty="0"/>
              <a:t> performance in the Telecommunication Industry with relation to </a:t>
            </a:r>
            <a:r>
              <a:rPr lang="en-US" dirty="0"/>
              <a:t>the cost of calls and messages, the duration of calls and whether the costs should vary between days and nights. This is with reference to other choices available in the industry</a:t>
            </a:r>
          </a:p>
          <a:p>
            <a:endParaRPr lang="en-US" dirty="0"/>
          </a:p>
        </p:txBody>
      </p:sp>
    </p:spTree>
    <p:extLst>
      <p:ext uri="{BB962C8B-B14F-4D97-AF65-F5344CB8AC3E}">
        <p14:creationId xmlns:p14="http://schemas.microsoft.com/office/powerpoint/2010/main" val="4186399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79775" y="623888"/>
            <a:ext cx="8912225" cy="1281112"/>
          </a:xfrm>
        </p:spPr>
        <p:txBody>
          <a:bodyPr/>
          <a:lstStyle/>
          <a:p>
            <a:r>
              <a:rPr lang="en-US" b="1" dirty="0"/>
              <a:t>Project Overview</a:t>
            </a:r>
            <a:r>
              <a:rPr lang="en-US" dirty="0"/>
              <a:t/>
            </a:r>
            <a:br>
              <a:rPr lang="en-US" dirty="0"/>
            </a:br>
            <a:endParaRPr lang="en-US" dirty="0"/>
          </a:p>
        </p:txBody>
      </p:sp>
      <p:sp>
        <p:nvSpPr>
          <p:cNvPr id="3" name="Content Placeholder 2"/>
          <p:cNvSpPr>
            <a:spLocks noGrp="1"/>
          </p:cNvSpPr>
          <p:nvPr>
            <p:ph idx="4294967295"/>
          </p:nvPr>
        </p:nvSpPr>
        <p:spPr>
          <a:xfrm>
            <a:off x="3276600" y="2133600"/>
            <a:ext cx="8915400" cy="3778250"/>
          </a:xfrm>
        </p:spPr>
        <p:txBody>
          <a:bodyPr>
            <a:normAutofit/>
          </a:bodyPr>
          <a:lstStyle/>
          <a:p>
            <a:r>
              <a:rPr lang="en-US" dirty="0"/>
              <a:t>The telecommunication industry is faced with one of the fiercest competitions </a:t>
            </a:r>
            <a:r>
              <a:rPr lang="en-US" dirty="0" smtClean="0"/>
              <a:t>globally</a:t>
            </a:r>
          </a:p>
          <a:p>
            <a:r>
              <a:rPr lang="en-US" dirty="0" smtClean="0"/>
              <a:t> </a:t>
            </a:r>
            <a:r>
              <a:rPr lang="en-US" dirty="0"/>
              <a:t>Customers are in need of the cheapest, reliable and safe communication platforms. This study focuses on </a:t>
            </a:r>
            <a:r>
              <a:rPr lang="en-US" dirty="0" err="1"/>
              <a:t>SyriaTel</a:t>
            </a:r>
            <a:r>
              <a:rPr lang="en-US" dirty="0"/>
              <a:t>, a telecommunications company in </a:t>
            </a:r>
            <a:r>
              <a:rPr lang="en-US" dirty="0" smtClean="0"/>
              <a:t>Syria</a:t>
            </a:r>
          </a:p>
          <a:p>
            <a:r>
              <a:rPr lang="en-US" dirty="0" smtClean="0"/>
              <a:t>Among </a:t>
            </a:r>
            <a:r>
              <a:rPr lang="en-US" dirty="0"/>
              <a:t>the challenges facing this company include; Intense Competition, Service Quality Issues (Network Coverage and Reliability), Economic and Political Instability, Changing Customer Expectations, Pricing and Plan Flexibility, Customer Satisfaction and Perception, Regulatory Environment (Government Regulations), Inability to Predict Churn Patterns </a:t>
            </a:r>
            <a:endParaRPr lang="en-US" dirty="0" smtClean="0"/>
          </a:p>
          <a:p>
            <a:r>
              <a:rPr lang="en-US" dirty="0" smtClean="0"/>
              <a:t> </a:t>
            </a:r>
            <a:r>
              <a:rPr lang="en-US" dirty="0"/>
              <a:t>This study attempts to guide the management of </a:t>
            </a:r>
            <a:r>
              <a:rPr lang="en-US" dirty="0" err="1"/>
              <a:t>SyriaTel</a:t>
            </a:r>
            <a:r>
              <a:rPr lang="en-US" dirty="0"/>
              <a:t> on what areas to improve on in order to bring the company back to </a:t>
            </a:r>
            <a:r>
              <a:rPr lang="en-US" dirty="0" smtClean="0"/>
              <a:t>profitability</a:t>
            </a:r>
            <a:endParaRPr lang="en-US" dirty="0"/>
          </a:p>
          <a:p>
            <a:endParaRPr lang="en-US" dirty="0"/>
          </a:p>
          <a:p>
            <a:endParaRPr lang="en-US" dirty="0"/>
          </a:p>
        </p:txBody>
      </p:sp>
    </p:spTree>
    <p:extLst>
      <p:ext uri="{BB962C8B-B14F-4D97-AF65-F5344CB8AC3E}">
        <p14:creationId xmlns:p14="http://schemas.microsoft.com/office/powerpoint/2010/main" val="1082617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Goals and Research Questions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Syria Tel intends to turnaround their profitability. The management wants to establish root causes of the challenges and how to address </a:t>
            </a:r>
            <a:r>
              <a:rPr lang="en-US" dirty="0" smtClean="0"/>
              <a:t>them</a:t>
            </a:r>
          </a:p>
          <a:p>
            <a:r>
              <a:rPr lang="en-US" dirty="0" smtClean="0"/>
              <a:t> </a:t>
            </a:r>
            <a:r>
              <a:rPr lang="en-US" dirty="0"/>
              <a:t>The business environment is competitive and the country is rocked with civil wars. The company is hopeful to navigate all these with a proper data analysis and </a:t>
            </a:r>
            <a:r>
              <a:rPr lang="en-US" dirty="0" smtClean="0"/>
              <a:t>recommendation</a:t>
            </a:r>
          </a:p>
          <a:p>
            <a:r>
              <a:rPr lang="en-US" dirty="0" smtClean="0"/>
              <a:t>This </a:t>
            </a:r>
            <a:r>
              <a:rPr lang="en-US" dirty="0"/>
              <a:t>study therefore focusses on customer behavior with relation to the cost of call and messages, the duration of call and whether the costs should vary between days and </a:t>
            </a:r>
            <a:r>
              <a:rPr lang="en-US" dirty="0" smtClean="0"/>
              <a:t>nights</a:t>
            </a:r>
            <a:endParaRPr lang="en-US" dirty="0"/>
          </a:p>
          <a:p>
            <a:endParaRPr lang="en-US" dirty="0"/>
          </a:p>
        </p:txBody>
      </p:sp>
    </p:spTree>
    <p:extLst>
      <p:ext uri="{BB962C8B-B14F-4D97-AF65-F5344CB8AC3E}">
        <p14:creationId xmlns:p14="http://schemas.microsoft.com/office/powerpoint/2010/main" val="372798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to Stakeholders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This study offers actionable insights to the stakeholders and informs them on how to handle the volatile customer behaviors on handling call and message </a:t>
            </a:r>
            <a:r>
              <a:rPr lang="en-US" dirty="0" smtClean="0"/>
              <a:t>charges</a:t>
            </a:r>
          </a:p>
          <a:p>
            <a:r>
              <a:rPr lang="en-US" dirty="0" smtClean="0"/>
              <a:t>Visualization </a:t>
            </a:r>
            <a:r>
              <a:rPr lang="en-US" dirty="0"/>
              <a:t>is included to illustrate key findings and patterns</a:t>
            </a:r>
          </a:p>
          <a:p>
            <a:endParaRPr lang="en-US" dirty="0"/>
          </a:p>
        </p:txBody>
      </p:sp>
    </p:spTree>
    <p:extLst>
      <p:ext uri="{BB962C8B-B14F-4D97-AF65-F5344CB8AC3E}">
        <p14:creationId xmlns:p14="http://schemas.microsoft.com/office/powerpoint/2010/main" val="2980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RESEARCH QUESTIONS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What factors inform customer loyalty in the telecommunication industry?</a:t>
            </a:r>
          </a:p>
          <a:p>
            <a:endParaRPr lang="en-US" dirty="0"/>
          </a:p>
        </p:txBody>
      </p:sp>
    </p:spTree>
    <p:extLst>
      <p:ext uri="{BB962C8B-B14F-4D97-AF65-F5344CB8AC3E}">
        <p14:creationId xmlns:p14="http://schemas.microsoft.com/office/powerpoint/2010/main" val="52030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source and Understanding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err="1"/>
              <a:t>SyriaTel</a:t>
            </a:r>
            <a:r>
              <a:rPr lang="en-US" dirty="0"/>
              <a:t> Customer Churn Provides detailed data on various aspects of analysis including; account length, area code, phone number, international plan, voice mail </a:t>
            </a:r>
            <a:r>
              <a:rPr lang="en-US" dirty="0" smtClean="0"/>
              <a:t>plan</a:t>
            </a:r>
          </a:p>
          <a:p>
            <a:r>
              <a:rPr lang="en-US" dirty="0" smtClean="0"/>
              <a:t>It also includes number </a:t>
            </a:r>
            <a:r>
              <a:rPr lang="en-US" dirty="0"/>
              <a:t>of </a:t>
            </a:r>
            <a:r>
              <a:rPr lang="en-US" dirty="0" err="1"/>
              <a:t>vmail</a:t>
            </a:r>
            <a:r>
              <a:rPr lang="en-US" dirty="0"/>
              <a:t> messages, total day minutes, total day calls, total day charge, total eve calls, total eve charge, total night minutes, total night calls, total night charge and so </a:t>
            </a:r>
            <a:r>
              <a:rPr lang="en-US" dirty="0" smtClean="0"/>
              <a:t>on</a:t>
            </a:r>
            <a:endParaRPr lang="en-US" dirty="0"/>
          </a:p>
          <a:p>
            <a:endParaRPr lang="en-US" dirty="0"/>
          </a:p>
        </p:txBody>
      </p:sp>
    </p:spTree>
    <p:extLst>
      <p:ext uri="{BB962C8B-B14F-4D97-AF65-F5344CB8AC3E}">
        <p14:creationId xmlns:p14="http://schemas.microsoft.com/office/powerpoint/2010/main" val="227683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and Model Evaluation</a:t>
            </a:r>
            <a:endParaRPr lang="en-US" dirty="0"/>
          </a:p>
        </p:txBody>
      </p:sp>
      <p:sp>
        <p:nvSpPr>
          <p:cNvPr id="3" name="Content Placeholder 2"/>
          <p:cNvSpPr>
            <a:spLocks noGrp="1"/>
          </p:cNvSpPr>
          <p:nvPr>
            <p:ph idx="1"/>
          </p:nvPr>
        </p:nvSpPr>
        <p:spPr/>
        <p:txBody>
          <a:bodyPr/>
          <a:lstStyle/>
          <a:p>
            <a:r>
              <a:rPr lang="en-US" b="1" dirty="0"/>
              <a:t>Random Forest</a:t>
            </a:r>
            <a:endParaRPr lang="en-US" dirty="0"/>
          </a:p>
          <a:p>
            <a:r>
              <a:rPr lang="en-US" dirty="0"/>
              <a:t>Random Forest is the best performing model in terms of accuracy, precision, recall, and F1-score. Accuracy: 93.70% - High accuracy, suggesting the model is making correct predictions overall. Precision: 98.36% - Extremely high precision, indicating that when it predicts positives, it is very likely to be correct. However, its recall (59.41%) needs be improved</a:t>
            </a:r>
          </a:p>
          <a:p>
            <a:endParaRPr lang="en-US" dirty="0"/>
          </a:p>
        </p:txBody>
      </p:sp>
    </p:spTree>
    <p:extLst>
      <p:ext uri="{BB962C8B-B14F-4D97-AF65-F5344CB8AC3E}">
        <p14:creationId xmlns:p14="http://schemas.microsoft.com/office/powerpoint/2010/main" val="1138094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Modeling and Model Evaluation</a:t>
            </a:r>
          </a:p>
        </p:txBody>
      </p:sp>
      <p:sp>
        <p:nvSpPr>
          <p:cNvPr id="3" name="Content Placeholder 2"/>
          <p:cNvSpPr>
            <a:spLocks noGrp="1"/>
          </p:cNvSpPr>
          <p:nvPr>
            <p:ph idx="1"/>
          </p:nvPr>
        </p:nvSpPr>
        <p:spPr/>
        <p:txBody>
          <a:bodyPr/>
          <a:lstStyle/>
          <a:p>
            <a:r>
              <a:rPr lang="en-US" b="1" dirty="0"/>
              <a:t>Decision Tree</a:t>
            </a:r>
            <a:endParaRPr lang="en-US" dirty="0"/>
          </a:p>
          <a:p>
            <a:r>
              <a:rPr lang="en-US" dirty="0"/>
              <a:t>Is the second best with: Accuracy 91.60% - High accuracy and overall good performance. Precision: 71.03% - It predicts positives correctly with a good precision. Recall: 75.25% - It successfully identifies a large proportion of the positive cases Making it a good option if identifying positive cases is </a:t>
            </a:r>
            <a:r>
              <a:rPr lang="en-US" dirty="0" smtClean="0"/>
              <a:t>crucial</a:t>
            </a:r>
            <a:endParaRPr lang="en-US" dirty="0"/>
          </a:p>
          <a:p>
            <a:endParaRPr lang="en-US" dirty="0"/>
          </a:p>
        </p:txBody>
      </p:sp>
    </p:spTree>
    <p:extLst>
      <p:ext uri="{BB962C8B-B14F-4D97-AF65-F5344CB8AC3E}">
        <p14:creationId xmlns:p14="http://schemas.microsoft.com/office/powerpoint/2010/main" val="18691895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34</TotalTime>
  <Words>732</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Wisp</vt:lpstr>
      <vt:lpstr>Analysis of SyriaTel performance in the Telecommunication Industry </vt:lpstr>
      <vt:lpstr>Project Overview </vt:lpstr>
      <vt:lpstr>Project Overview </vt:lpstr>
      <vt:lpstr>Goals and Research Questions </vt:lpstr>
      <vt:lpstr>Importance to Stakeholders </vt:lpstr>
      <vt:lpstr>RESEARCH QUESTIONS </vt:lpstr>
      <vt:lpstr>Data source and Understanding </vt:lpstr>
      <vt:lpstr>Modeling and Model Evaluation</vt:lpstr>
      <vt:lpstr>Modeling and Model Evaluation</vt:lpstr>
      <vt:lpstr>Modeling and Model Evaluation</vt:lpstr>
      <vt:lpstr>Recommendations </vt:lpstr>
      <vt:lpstr>Next Steps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SyriaTel performance in the Telecommunication Industry</dc:title>
  <dc:creator>user</dc:creator>
  <cp:lastModifiedBy>user</cp:lastModifiedBy>
  <cp:revision>5</cp:revision>
  <dcterms:created xsi:type="dcterms:W3CDTF">2025-03-12T16:51:06Z</dcterms:created>
  <dcterms:modified xsi:type="dcterms:W3CDTF">2025-03-12T17:25:23Z</dcterms:modified>
</cp:coreProperties>
</file>