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960FB-8D6A-4646-B7B9-59D13731C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Сортировка с помощью двоичного дерева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9F706-9324-47AB-B823-CCCD5AB6BDD4}"/>
              </a:ext>
            </a:extLst>
          </p:cNvPr>
          <p:cNvSpPr txBox="1"/>
          <p:nvPr/>
        </p:nvSpPr>
        <p:spPr>
          <a:xfrm>
            <a:off x="7724775" y="3638606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Гришин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348844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29AB4-1FBF-49CB-8BF6-C800C3DE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993" y="202692"/>
            <a:ext cx="6208014" cy="65455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BCD81-684E-490D-9AA2-673D992F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6" y="1019175"/>
            <a:ext cx="11668125" cy="229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Сортировка с помощью двоичного дерева </a:t>
            </a:r>
            <a:r>
              <a:rPr lang="ru-RU" sz="2000" dirty="0"/>
              <a:t>– универсальный алгоритм сортировки, заключающийся в построении двоичного дерева поиска по ключам массива (списка), а также с последующей сборкой результирующего массива путём симметричного обхода узлов построенного дерева в необходимом порядке следования ключей. Данная сортировка является оптимальной при получении данных путём непосредственного чтения из потока.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1CD2AA-A9FE-418B-B5D4-62F5597782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6" y="3152775"/>
            <a:ext cx="8158163" cy="30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8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14D15-B8D9-419B-898C-E6422D45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93" y="193167"/>
            <a:ext cx="4988814" cy="645033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алгоритма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EDB8D9F-59B6-43F9-832D-58E1B261D976}"/>
              </a:ext>
            </a:extLst>
          </p:cNvPr>
          <p:cNvSpPr/>
          <p:nvPr/>
        </p:nvSpPr>
        <p:spPr>
          <a:xfrm>
            <a:off x="783956" y="730157"/>
            <a:ext cx="997008" cy="264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67E212F-A37F-4B0E-A039-7865976D678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79567" y="995077"/>
            <a:ext cx="2893" cy="3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434A291F-A1FA-4824-B3D3-7DB7BC55F886}"/>
              </a:ext>
            </a:extLst>
          </p:cNvPr>
          <p:cNvSpPr/>
          <p:nvPr/>
        </p:nvSpPr>
        <p:spPr>
          <a:xfrm>
            <a:off x="253062" y="1322861"/>
            <a:ext cx="2053009" cy="5326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исходных данных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AEA5E2E-D10E-4315-8FD6-B1E245F20BC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279567" y="1855511"/>
            <a:ext cx="7" cy="32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Блок-схема: решение 8">
            <a:extLst>
              <a:ext uri="{FF2B5EF4-FFF2-40B4-BE49-F238E27FC236}">
                <a16:creationId xmlns:a16="http://schemas.microsoft.com/office/drawing/2014/main" id="{4C7EDEB3-9538-4FB5-9063-9F0A879A18BB}"/>
              </a:ext>
            </a:extLst>
          </p:cNvPr>
          <p:cNvSpPr/>
          <p:nvPr/>
        </p:nvSpPr>
        <p:spPr>
          <a:xfrm>
            <a:off x="153934" y="2183296"/>
            <a:ext cx="2251275" cy="7694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закончились?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46F3FBE-F445-43F8-9F81-8D1AA1C0A56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79571" y="2952736"/>
            <a:ext cx="1" cy="27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Блок-схема: решение 10">
            <a:extLst>
              <a:ext uri="{FF2B5EF4-FFF2-40B4-BE49-F238E27FC236}">
                <a16:creationId xmlns:a16="http://schemas.microsoft.com/office/drawing/2014/main" id="{B4A19B2C-0CF1-466F-9F65-6C356D70A45E}"/>
              </a:ext>
            </a:extLst>
          </p:cNvPr>
          <p:cNvSpPr/>
          <p:nvPr/>
        </p:nvSpPr>
        <p:spPr>
          <a:xfrm>
            <a:off x="153934" y="3226825"/>
            <a:ext cx="2251275" cy="67419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закончен?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022D1B7-B3CE-4BF4-AC39-3E18F2904A1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279571" y="3901025"/>
            <a:ext cx="2889" cy="2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F91AA58-A1AF-4915-8114-7E889E7F7FF8}"/>
              </a:ext>
            </a:extLst>
          </p:cNvPr>
          <p:cNvSpPr/>
          <p:nvPr/>
        </p:nvSpPr>
        <p:spPr>
          <a:xfrm>
            <a:off x="783956" y="4186706"/>
            <a:ext cx="997008" cy="264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D83FA41-3C56-4335-8502-E36B1E9DD9D9}"/>
              </a:ext>
            </a:extLst>
          </p:cNvPr>
          <p:cNvCxnSpPr>
            <a:cxnSpLocks/>
          </p:cNvCxnSpPr>
          <p:nvPr/>
        </p:nvCxnSpPr>
        <p:spPr>
          <a:xfrm>
            <a:off x="2405209" y="3568063"/>
            <a:ext cx="67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Блок-схема: типовой процесс 14">
            <a:extLst>
              <a:ext uri="{FF2B5EF4-FFF2-40B4-BE49-F238E27FC236}">
                <a16:creationId xmlns:a16="http://schemas.microsoft.com/office/drawing/2014/main" id="{A0DAFED4-D22D-48A6-BD6E-9C7B90215D89}"/>
              </a:ext>
            </a:extLst>
          </p:cNvPr>
          <p:cNvSpPr/>
          <p:nvPr/>
        </p:nvSpPr>
        <p:spPr>
          <a:xfrm>
            <a:off x="3078465" y="3378199"/>
            <a:ext cx="2106010" cy="415994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идентификатора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4D46FFB-107E-4D24-8A36-75F8A6F278A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31470" y="3076021"/>
            <a:ext cx="0" cy="302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FE684C-912B-4C87-A910-2B265D88E40C}"/>
              </a:ext>
            </a:extLst>
          </p:cNvPr>
          <p:cNvCxnSpPr>
            <a:cxnSpLocks/>
          </p:cNvCxnSpPr>
          <p:nvPr/>
        </p:nvCxnSpPr>
        <p:spPr>
          <a:xfrm flipH="1" flipV="1">
            <a:off x="1279571" y="3053751"/>
            <a:ext cx="2851899" cy="2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5B7BA-5CDC-4112-9B01-29AB1F35A088}"/>
              </a:ext>
            </a:extLst>
          </p:cNvPr>
          <p:cNvSpPr txBox="1"/>
          <p:nvPr/>
        </p:nvSpPr>
        <p:spPr>
          <a:xfrm>
            <a:off x="591920" y="2834608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60E09-6A12-41C9-A202-99C538FFE057}"/>
              </a:ext>
            </a:extLst>
          </p:cNvPr>
          <p:cNvSpPr txBox="1"/>
          <p:nvPr/>
        </p:nvSpPr>
        <p:spPr>
          <a:xfrm>
            <a:off x="658465" y="3794193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72DFF25-9F19-4A09-AEDD-65C46E22714C}"/>
              </a:ext>
            </a:extLst>
          </p:cNvPr>
          <p:cNvCxnSpPr>
            <a:cxnSpLocks/>
          </p:cNvCxnSpPr>
          <p:nvPr/>
        </p:nvCxnSpPr>
        <p:spPr>
          <a:xfrm>
            <a:off x="2405209" y="2573150"/>
            <a:ext cx="67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Блок-схема: типовой процесс 33">
            <a:extLst>
              <a:ext uri="{FF2B5EF4-FFF2-40B4-BE49-F238E27FC236}">
                <a16:creationId xmlns:a16="http://schemas.microsoft.com/office/drawing/2014/main" id="{0B1E9B34-07ED-4D95-8623-DF93403F37C4}"/>
              </a:ext>
            </a:extLst>
          </p:cNvPr>
          <p:cNvSpPr/>
          <p:nvPr/>
        </p:nvSpPr>
        <p:spPr>
          <a:xfrm>
            <a:off x="3078465" y="2353561"/>
            <a:ext cx="2106010" cy="415994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идентификатора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0B9B87E-A9E7-46E7-BCBA-BA890681DFDF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131463" y="2026716"/>
            <a:ext cx="7" cy="32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9942B5-86B8-47C7-9274-C29B326FDDBB}"/>
              </a:ext>
            </a:extLst>
          </p:cNvPr>
          <p:cNvCxnSpPr>
            <a:cxnSpLocks/>
          </p:cNvCxnSpPr>
          <p:nvPr/>
        </p:nvCxnSpPr>
        <p:spPr>
          <a:xfrm flipH="1" flipV="1">
            <a:off x="1279566" y="2004446"/>
            <a:ext cx="2851899" cy="2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A9BCAE-5F05-45D7-A194-D1EC26EC9044}"/>
              </a:ext>
            </a:extLst>
          </p:cNvPr>
          <p:cNvSpPr txBox="1"/>
          <p:nvPr/>
        </p:nvSpPr>
        <p:spPr>
          <a:xfrm>
            <a:off x="2526561" y="2244697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928D22-7E41-4FB0-9D3D-5337C6DEC611}"/>
              </a:ext>
            </a:extLst>
          </p:cNvPr>
          <p:cNvSpPr txBox="1"/>
          <p:nvPr/>
        </p:nvSpPr>
        <p:spPr>
          <a:xfrm>
            <a:off x="2526561" y="3250155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BFE559C6-FD1A-476A-B3AF-5463F8B1E8B0}"/>
              </a:ext>
            </a:extLst>
          </p:cNvPr>
          <p:cNvSpPr/>
          <p:nvPr/>
        </p:nvSpPr>
        <p:spPr>
          <a:xfrm>
            <a:off x="5338703" y="862617"/>
            <a:ext cx="2545785" cy="3351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идентификатора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FE3D7F8-8D94-4F36-ACBE-6604822AD7B5}"/>
              </a:ext>
            </a:extLst>
          </p:cNvPr>
          <p:cNvCxnSpPr>
            <a:cxnSpLocks/>
          </p:cNvCxnSpPr>
          <p:nvPr/>
        </p:nvCxnSpPr>
        <p:spPr>
          <a:xfrm flipH="1">
            <a:off x="6608702" y="1197788"/>
            <a:ext cx="2893" cy="3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Блок-схема: решение 47">
            <a:extLst>
              <a:ext uri="{FF2B5EF4-FFF2-40B4-BE49-F238E27FC236}">
                <a16:creationId xmlns:a16="http://schemas.microsoft.com/office/drawing/2014/main" id="{665CBF1B-FC96-49F6-AE39-41A46C7C75CE}"/>
              </a:ext>
            </a:extLst>
          </p:cNvPr>
          <p:cNvSpPr/>
          <p:nvPr/>
        </p:nvSpPr>
        <p:spPr>
          <a:xfrm>
            <a:off x="5520914" y="1532959"/>
            <a:ext cx="2213426" cy="71173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элемент дерева?</a:t>
            </a: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9B3D4A7-7764-4CE9-83E2-42DAEB5B0CF8}"/>
              </a:ext>
            </a:extLst>
          </p:cNvPr>
          <p:cNvCxnSpPr>
            <a:cxnSpLocks/>
          </p:cNvCxnSpPr>
          <p:nvPr/>
        </p:nvCxnSpPr>
        <p:spPr>
          <a:xfrm>
            <a:off x="6630521" y="2244697"/>
            <a:ext cx="0" cy="31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4B3FF557-0BCE-49E8-96EF-CCBE46D60BB4}"/>
              </a:ext>
            </a:extLst>
          </p:cNvPr>
          <p:cNvCxnSpPr>
            <a:stCxn id="48" idx="3"/>
          </p:cNvCxnSpPr>
          <p:nvPr/>
        </p:nvCxnSpPr>
        <p:spPr>
          <a:xfrm>
            <a:off x="7734340" y="1888828"/>
            <a:ext cx="1047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376CF6D-14A9-4669-A390-B6FFC1BCC387}"/>
              </a:ext>
            </a:extLst>
          </p:cNvPr>
          <p:cNvCxnSpPr>
            <a:cxnSpLocks/>
          </p:cNvCxnSpPr>
          <p:nvPr/>
        </p:nvCxnSpPr>
        <p:spPr>
          <a:xfrm flipH="1">
            <a:off x="8781691" y="1877591"/>
            <a:ext cx="1" cy="27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E431FD1-EA99-4BC9-88F8-AEA69326B6CA}"/>
              </a:ext>
            </a:extLst>
          </p:cNvPr>
          <p:cNvSpPr/>
          <p:nvPr/>
        </p:nvSpPr>
        <p:spPr>
          <a:xfrm>
            <a:off x="8004014" y="2153571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 корнем дерева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B63D22-8F0A-4962-B295-BC9FB3E8BF40}"/>
              </a:ext>
            </a:extLst>
          </p:cNvPr>
          <p:cNvSpPr txBox="1"/>
          <p:nvPr/>
        </p:nvSpPr>
        <p:spPr>
          <a:xfrm>
            <a:off x="7969305" y="1554201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2303367-8E85-4B74-AF22-9714FC8051D2}"/>
              </a:ext>
            </a:extLst>
          </p:cNvPr>
          <p:cNvCxnSpPr>
            <a:cxnSpLocks/>
          </p:cNvCxnSpPr>
          <p:nvPr/>
        </p:nvCxnSpPr>
        <p:spPr>
          <a:xfrm flipH="1">
            <a:off x="6627627" y="2370173"/>
            <a:ext cx="412963" cy="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7FDCEC92-88F8-41D4-B38B-9CA4A713CB13}"/>
              </a:ext>
            </a:extLst>
          </p:cNvPr>
          <p:cNvSpPr/>
          <p:nvPr/>
        </p:nvSpPr>
        <p:spPr>
          <a:xfrm>
            <a:off x="7041725" y="2153571"/>
            <a:ext cx="463672" cy="44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64" name="Блок-схема: решение 63">
            <a:extLst>
              <a:ext uri="{FF2B5EF4-FFF2-40B4-BE49-F238E27FC236}">
                <a16:creationId xmlns:a16="http://schemas.microsoft.com/office/drawing/2014/main" id="{28793EB6-B8E9-4EB1-8912-3F02E3FC41A6}"/>
              </a:ext>
            </a:extLst>
          </p:cNvPr>
          <p:cNvSpPr/>
          <p:nvPr/>
        </p:nvSpPr>
        <p:spPr>
          <a:xfrm>
            <a:off x="5821062" y="2562658"/>
            <a:ext cx="1613130" cy="7694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текущего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1D37CEC-7BE4-4190-81E6-E08C0B3B50A1}"/>
              </a:ext>
            </a:extLst>
          </p:cNvPr>
          <p:cNvCxnSpPr>
            <a:cxnSpLocks/>
          </p:cNvCxnSpPr>
          <p:nvPr/>
        </p:nvCxnSpPr>
        <p:spPr>
          <a:xfrm>
            <a:off x="6637140" y="3332098"/>
            <a:ext cx="0" cy="31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Блок-схема: решение 66">
            <a:extLst>
              <a:ext uri="{FF2B5EF4-FFF2-40B4-BE49-F238E27FC236}">
                <a16:creationId xmlns:a16="http://schemas.microsoft.com/office/drawing/2014/main" id="{61373912-24EB-4CCC-B5D8-9E70A0D6FF38}"/>
              </a:ext>
            </a:extLst>
          </p:cNvPr>
          <p:cNvSpPr/>
          <p:nvPr/>
        </p:nvSpPr>
        <p:spPr>
          <a:xfrm>
            <a:off x="5830575" y="3659145"/>
            <a:ext cx="1613130" cy="67419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Левая ветвь пуста?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B055471-95DF-4F67-84E1-75FF9B194215}"/>
              </a:ext>
            </a:extLst>
          </p:cNvPr>
          <p:cNvSpPr/>
          <p:nvPr/>
        </p:nvSpPr>
        <p:spPr>
          <a:xfrm>
            <a:off x="5852843" y="4632514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 левый узел текущим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2BEAA08-5AB0-49B8-B140-032481B0A982}"/>
              </a:ext>
            </a:extLst>
          </p:cNvPr>
          <p:cNvCxnSpPr>
            <a:cxnSpLocks/>
          </p:cNvCxnSpPr>
          <p:nvPr/>
        </p:nvCxnSpPr>
        <p:spPr>
          <a:xfrm flipH="1">
            <a:off x="6627627" y="4343530"/>
            <a:ext cx="1" cy="27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78104C33-682A-477C-8EA9-578FFF4CF9B2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6627626" y="5081725"/>
            <a:ext cx="1" cy="243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89DA9DA5-BC39-4282-815F-6ECEF2F93BDA}"/>
              </a:ext>
            </a:extLst>
          </p:cNvPr>
          <p:cNvCxnSpPr/>
          <p:nvPr/>
        </p:nvCxnSpPr>
        <p:spPr>
          <a:xfrm flipH="1">
            <a:off x="5338703" y="5325041"/>
            <a:ext cx="1288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22CAA15B-61CC-47C4-B88C-E73B30C98C51}"/>
              </a:ext>
            </a:extLst>
          </p:cNvPr>
          <p:cNvCxnSpPr>
            <a:cxnSpLocks/>
          </p:cNvCxnSpPr>
          <p:nvPr/>
        </p:nvCxnSpPr>
        <p:spPr>
          <a:xfrm flipV="1">
            <a:off x="5338703" y="2378176"/>
            <a:ext cx="0" cy="2946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14ECD1E3-6E8F-4F16-89D8-2D6E42B0DAB8}"/>
              </a:ext>
            </a:extLst>
          </p:cNvPr>
          <p:cNvCxnSpPr>
            <a:cxnSpLocks/>
          </p:cNvCxnSpPr>
          <p:nvPr/>
        </p:nvCxnSpPr>
        <p:spPr>
          <a:xfrm>
            <a:off x="5333947" y="2370173"/>
            <a:ext cx="1303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253CE88B-6E6D-4EDC-84B8-6995775454E7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7443705" y="3996245"/>
            <a:ext cx="854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8C305A6E-03EB-48F3-815F-4FE689093BD2}"/>
              </a:ext>
            </a:extLst>
          </p:cNvPr>
          <p:cNvSpPr/>
          <p:nvPr/>
        </p:nvSpPr>
        <p:spPr>
          <a:xfrm>
            <a:off x="7523110" y="5465170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Добавить элемент в левую ветвь</a:t>
            </a: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5C11096B-259E-4487-8CDA-3289E48FEFC9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8297894" y="4005928"/>
            <a:ext cx="0" cy="145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8D9975CA-98FD-4535-84E9-9CE2C743F34D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8315607" y="5914381"/>
            <a:ext cx="0" cy="5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2B1A3D2B-091E-4D60-B218-C3AAF55D4513}"/>
              </a:ext>
            </a:extLst>
          </p:cNvPr>
          <p:cNvSpPr/>
          <p:nvPr/>
        </p:nvSpPr>
        <p:spPr>
          <a:xfrm>
            <a:off x="7817103" y="6478715"/>
            <a:ext cx="997008" cy="264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A2123C21-7C91-4FCA-B454-5892FE53193B}"/>
              </a:ext>
            </a:extLst>
          </p:cNvPr>
          <p:cNvCxnSpPr>
            <a:cxnSpLocks/>
          </p:cNvCxnSpPr>
          <p:nvPr/>
        </p:nvCxnSpPr>
        <p:spPr>
          <a:xfrm>
            <a:off x="7425667" y="2947378"/>
            <a:ext cx="22108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Блок-схема: решение 101">
            <a:extLst>
              <a:ext uri="{FF2B5EF4-FFF2-40B4-BE49-F238E27FC236}">
                <a16:creationId xmlns:a16="http://schemas.microsoft.com/office/drawing/2014/main" id="{96842E25-615A-4C1E-B2F0-D1C69152B89F}"/>
              </a:ext>
            </a:extLst>
          </p:cNvPr>
          <p:cNvSpPr/>
          <p:nvPr/>
        </p:nvSpPr>
        <p:spPr>
          <a:xfrm>
            <a:off x="8829991" y="3203940"/>
            <a:ext cx="1613130" cy="7694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Правая ветвь пуста?</a:t>
            </a: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EEC62F4B-2AFE-40D1-835B-013E89CA9E01}"/>
              </a:ext>
            </a:extLst>
          </p:cNvPr>
          <p:cNvCxnSpPr>
            <a:cxnSpLocks/>
          </p:cNvCxnSpPr>
          <p:nvPr/>
        </p:nvCxnSpPr>
        <p:spPr>
          <a:xfrm flipH="1">
            <a:off x="9638060" y="2951790"/>
            <a:ext cx="1" cy="27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CD962323-02E3-4D5D-BACB-E1B02A26DC09}"/>
              </a:ext>
            </a:extLst>
          </p:cNvPr>
          <p:cNvCxnSpPr>
            <a:cxnSpLocks/>
          </p:cNvCxnSpPr>
          <p:nvPr/>
        </p:nvCxnSpPr>
        <p:spPr>
          <a:xfrm flipH="1">
            <a:off x="9636558" y="3978859"/>
            <a:ext cx="1" cy="36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F2517624-960C-41C6-9458-17B8F353F734}"/>
              </a:ext>
            </a:extLst>
          </p:cNvPr>
          <p:cNvSpPr/>
          <p:nvPr/>
        </p:nvSpPr>
        <p:spPr>
          <a:xfrm>
            <a:off x="8829991" y="4352530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 левый узел текущим</a:t>
            </a:r>
          </a:p>
        </p:txBody>
      </p: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8716F1CA-1A29-4DB5-953F-854FA6CA4FD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9604775" y="4801741"/>
            <a:ext cx="0" cy="279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44EC3F6E-B816-4C37-B1A8-6F54E483544D}"/>
              </a:ext>
            </a:extLst>
          </p:cNvPr>
          <p:cNvCxnSpPr/>
          <p:nvPr/>
        </p:nvCxnSpPr>
        <p:spPr>
          <a:xfrm flipH="1">
            <a:off x="8590407" y="5081725"/>
            <a:ext cx="10143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D35CA2D-3384-45EC-9091-85C6DD24E9A0}"/>
              </a:ext>
            </a:extLst>
          </p:cNvPr>
          <p:cNvCxnSpPr/>
          <p:nvPr/>
        </p:nvCxnSpPr>
        <p:spPr>
          <a:xfrm flipV="1">
            <a:off x="8590407" y="4186706"/>
            <a:ext cx="0" cy="89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Овал 122">
            <a:extLst>
              <a:ext uri="{FF2B5EF4-FFF2-40B4-BE49-F238E27FC236}">
                <a16:creationId xmlns:a16="http://schemas.microsoft.com/office/drawing/2014/main" id="{7B77D815-A94E-430B-A075-C6EBF4D644F6}"/>
              </a:ext>
            </a:extLst>
          </p:cNvPr>
          <p:cNvSpPr/>
          <p:nvPr/>
        </p:nvSpPr>
        <p:spPr>
          <a:xfrm>
            <a:off x="8358571" y="3737494"/>
            <a:ext cx="463672" cy="44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</a:t>
            </a:r>
          </a:p>
        </p:txBody>
      </p: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5F793568-7E66-4FCA-8F78-E44F4AEB9151}"/>
              </a:ext>
            </a:extLst>
          </p:cNvPr>
          <p:cNvCxnSpPr>
            <a:stCxn id="102" idx="3"/>
          </p:cNvCxnSpPr>
          <p:nvPr/>
        </p:nvCxnSpPr>
        <p:spPr>
          <a:xfrm flipV="1">
            <a:off x="10443121" y="3586196"/>
            <a:ext cx="512426" cy="2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B8BF523A-4BE3-42DC-8E4E-A76AFF21AC7D}"/>
              </a:ext>
            </a:extLst>
          </p:cNvPr>
          <p:cNvCxnSpPr/>
          <p:nvPr/>
        </p:nvCxnSpPr>
        <p:spPr>
          <a:xfrm>
            <a:off x="10955547" y="3586196"/>
            <a:ext cx="0" cy="1738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810108E5-9003-48DA-B569-7D87F0F20A36}"/>
              </a:ext>
            </a:extLst>
          </p:cNvPr>
          <p:cNvCxnSpPr/>
          <p:nvPr/>
        </p:nvCxnSpPr>
        <p:spPr>
          <a:xfrm flipH="1">
            <a:off x="10248181" y="5325041"/>
            <a:ext cx="707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813690-72A9-4E5E-BBA4-66759B403060}"/>
              </a:ext>
            </a:extLst>
          </p:cNvPr>
          <p:cNvCxnSpPr>
            <a:cxnSpLocks/>
          </p:cNvCxnSpPr>
          <p:nvPr/>
        </p:nvCxnSpPr>
        <p:spPr>
          <a:xfrm>
            <a:off x="10253675" y="5338185"/>
            <a:ext cx="0" cy="26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93F2295F-A3B4-47D7-9540-1783D962A5A3}"/>
              </a:ext>
            </a:extLst>
          </p:cNvPr>
          <p:cNvSpPr/>
          <p:nvPr/>
        </p:nvSpPr>
        <p:spPr>
          <a:xfrm>
            <a:off x="9473397" y="5634972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Добавить элемент в правую ветвь</a:t>
            </a:r>
          </a:p>
        </p:txBody>
      </p: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A8690E15-B8AD-44A7-A895-D4890DA4A28C}"/>
              </a:ext>
            </a:extLst>
          </p:cNvPr>
          <p:cNvCxnSpPr>
            <a:stCxn id="54" idx="2"/>
          </p:cNvCxnSpPr>
          <p:nvPr/>
        </p:nvCxnSpPr>
        <p:spPr>
          <a:xfrm flipH="1">
            <a:off x="8778797" y="2602782"/>
            <a:ext cx="1" cy="25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1660C24F-F55E-443F-B41C-84FCF1875576}"/>
              </a:ext>
            </a:extLst>
          </p:cNvPr>
          <p:cNvCxnSpPr>
            <a:cxnSpLocks/>
          </p:cNvCxnSpPr>
          <p:nvPr/>
        </p:nvCxnSpPr>
        <p:spPr>
          <a:xfrm>
            <a:off x="8778797" y="2875676"/>
            <a:ext cx="2677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5EB8FB85-8411-45D4-9308-35DB10B4CE83}"/>
              </a:ext>
            </a:extLst>
          </p:cNvPr>
          <p:cNvCxnSpPr>
            <a:cxnSpLocks/>
          </p:cNvCxnSpPr>
          <p:nvPr/>
        </p:nvCxnSpPr>
        <p:spPr>
          <a:xfrm>
            <a:off x="11455879" y="2875676"/>
            <a:ext cx="0" cy="3456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DEA91742-9A84-4F25-B410-32464BCC38E1}"/>
              </a:ext>
            </a:extLst>
          </p:cNvPr>
          <p:cNvCxnSpPr>
            <a:stCxn id="132" idx="2"/>
          </p:cNvCxnSpPr>
          <p:nvPr/>
        </p:nvCxnSpPr>
        <p:spPr>
          <a:xfrm flipH="1">
            <a:off x="10248180" y="6084183"/>
            <a:ext cx="1" cy="24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68060A2F-A14F-4932-BFC2-C0041CA1F7E6}"/>
              </a:ext>
            </a:extLst>
          </p:cNvPr>
          <p:cNvCxnSpPr/>
          <p:nvPr/>
        </p:nvCxnSpPr>
        <p:spPr>
          <a:xfrm flipH="1">
            <a:off x="8315607" y="6331789"/>
            <a:ext cx="1932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C5396AE7-1FF5-4912-993D-E99C63DE22CA}"/>
              </a:ext>
            </a:extLst>
          </p:cNvPr>
          <p:cNvCxnSpPr>
            <a:cxnSpLocks/>
          </p:cNvCxnSpPr>
          <p:nvPr/>
        </p:nvCxnSpPr>
        <p:spPr>
          <a:xfrm flipH="1">
            <a:off x="10248181" y="6331789"/>
            <a:ext cx="1207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6883CF0-D872-468E-99F7-9BCDF4EA62B0}"/>
              </a:ext>
            </a:extLst>
          </p:cNvPr>
          <p:cNvSpPr txBox="1"/>
          <p:nvPr/>
        </p:nvSpPr>
        <p:spPr>
          <a:xfrm>
            <a:off x="10441619" y="3250155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885A64B-214E-4A12-9763-096FD55D56AA}"/>
              </a:ext>
            </a:extLst>
          </p:cNvPr>
          <p:cNvSpPr txBox="1"/>
          <p:nvPr/>
        </p:nvSpPr>
        <p:spPr>
          <a:xfrm>
            <a:off x="9670211" y="3928706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7FAD26-ACBC-45ED-BC04-A8B95D44ADF5}"/>
              </a:ext>
            </a:extLst>
          </p:cNvPr>
          <p:cNvSpPr txBox="1"/>
          <p:nvPr/>
        </p:nvSpPr>
        <p:spPr>
          <a:xfrm>
            <a:off x="7617311" y="3563924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B87923-27E0-4E25-937B-74D0ECA44382}"/>
              </a:ext>
            </a:extLst>
          </p:cNvPr>
          <p:cNvSpPr txBox="1"/>
          <p:nvPr/>
        </p:nvSpPr>
        <p:spPr>
          <a:xfrm>
            <a:off x="7517483" y="2603067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B2DBC2A-A3EA-4A45-B954-18F52AE91D25}"/>
              </a:ext>
            </a:extLst>
          </p:cNvPr>
          <p:cNvSpPr txBox="1"/>
          <p:nvPr/>
        </p:nvSpPr>
        <p:spPr>
          <a:xfrm>
            <a:off x="6036590" y="4216545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03CDED0-6FDB-47DB-AE5A-2688A3371DE3}"/>
              </a:ext>
            </a:extLst>
          </p:cNvPr>
          <p:cNvSpPr txBox="1"/>
          <p:nvPr/>
        </p:nvSpPr>
        <p:spPr>
          <a:xfrm>
            <a:off x="6036590" y="3280727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05618FE-D304-4AE7-BE2F-746C633BC67B}"/>
              </a:ext>
            </a:extLst>
          </p:cNvPr>
          <p:cNvSpPr txBox="1"/>
          <p:nvPr/>
        </p:nvSpPr>
        <p:spPr>
          <a:xfrm>
            <a:off x="5757217" y="2043741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64106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14D15-B8D9-419B-898C-E6422D45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93" y="193167"/>
            <a:ext cx="4988814" cy="645033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алгоритма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BFE559C6-FD1A-476A-B3AF-5463F8B1E8B0}"/>
              </a:ext>
            </a:extLst>
          </p:cNvPr>
          <p:cNvSpPr/>
          <p:nvPr/>
        </p:nvSpPr>
        <p:spPr>
          <a:xfrm>
            <a:off x="3303240" y="1069465"/>
            <a:ext cx="2545785" cy="3351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идентификатора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FE3D7F8-8D94-4F36-ACBE-6604822AD7B5}"/>
              </a:ext>
            </a:extLst>
          </p:cNvPr>
          <p:cNvCxnSpPr>
            <a:cxnSpLocks/>
          </p:cNvCxnSpPr>
          <p:nvPr/>
        </p:nvCxnSpPr>
        <p:spPr>
          <a:xfrm flipH="1">
            <a:off x="4543566" y="1414247"/>
            <a:ext cx="2893" cy="3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Блок-схема: решение 74">
            <a:extLst>
              <a:ext uri="{FF2B5EF4-FFF2-40B4-BE49-F238E27FC236}">
                <a16:creationId xmlns:a16="http://schemas.microsoft.com/office/drawing/2014/main" id="{82358B59-126D-45B0-B71B-9D22A75CD0E3}"/>
              </a:ext>
            </a:extLst>
          </p:cNvPr>
          <p:cNvSpPr/>
          <p:nvPr/>
        </p:nvSpPr>
        <p:spPr>
          <a:xfrm>
            <a:off x="3558658" y="1739807"/>
            <a:ext cx="1950085" cy="7694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текущему?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3E2039C-700C-4015-B1C8-527BC28281B9}"/>
              </a:ext>
            </a:extLst>
          </p:cNvPr>
          <p:cNvCxnSpPr>
            <a:stCxn id="75" idx="3"/>
          </p:cNvCxnSpPr>
          <p:nvPr/>
        </p:nvCxnSpPr>
        <p:spPr>
          <a:xfrm>
            <a:off x="5508743" y="2124527"/>
            <a:ext cx="857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6198BEF4-7C8A-4D98-AC0D-63A965092E38}"/>
              </a:ext>
            </a:extLst>
          </p:cNvPr>
          <p:cNvCxnSpPr>
            <a:cxnSpLocks/>
          </p:cNvCxnSpPr>
          <p:nvPr/>
        </p:nvCxnSpPr>
        <p:spPr>
          <a:xfrm flipH="1">
            <a:off x="6366294" y="2124527"/>
            <a:ext cx="2893" cy="3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7AC06290-72E1-4CD4-9D5E-44CFF27F1E47}"/>
              </a:ext>
            </a:extLst>
          </p:cNvPr>
          <p:cNvSpPr/>
          <p:nvPr/>
        </p:nvSpPr>
        <p:spPr>
          <a:xfrm>
            <a:off x="5591510" y="2459698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найден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72EAEB6-C079-4C43-A72B-B33F0D20CE63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366294" y="2908909"/>
            <a:ext cx="0" cy="136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C451D7FB-D2B5-4DBC-99A3-B5FD23C44F3B}"/>
              </a:ext>
            </a:extLst>
          </p:cNvPr>
          <p:cNvCxnSpPr>
            <a:cxnSpLocks/>
          </p:cNvCxnSpPr>
          <p:nvPr/>
        </p:nvCxnSpPr>
        <p:spPr>
          <a:xfrm>
            <a:off x="6346909" y="3045125"/>
            <a:ext cx="1190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722D422E-7962-4153-8DBF-FE69069550C3}"/>
              </a:ext>
            </a:extLst>
          </p:cNvPr>
          <p:cNvSpPr/>
          <p:nvPr/>
        </p:nvSpPr>
        <p:spPr>
          <a:xfrm>
            <a:off x="7556738" y="2837078"/>
            <a:ext cx="463672" cy="44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</a:t>
            </a: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65491C37-BA20-4AE1-B328-29BAD53B0D79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533703" y="2499636"/>
            <a:ext cx="9863" cy="47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Блок-схема: решение 87">
            <a:extLst>
              <a:ext uri="{FF2B5EF4-FFF2-40B4-BE49-F238E27FC236}">
                <a16:creationId xmlns:a16="http://schemas.microsoft.com/office/drawing/2014/main" id="{5ECC4650-5FAC-43F0-91F8-AC999809A529}"/>
              </a:ext>
            </a:extLst>
          </p:cNvPr>
          <p:cNvSpPr/>
          <p:nvPr/>
        </p:nvSpPr>
        <p:spPr>
          <a:xfrm>
            <a:off x="3568523" y="2977017"/>
            <a:ext cx="1950085" cy="7694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текущего</a:t>
            </a:r>
          </a:p>
        </p:txBody>
      </p: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8843F8AF-CEC9-4902-8009-ABCA968C1652}"/>
              </a:ext>
            </a:extLst>
          </p:cNvPr>
          <p:cNvCxnSpPr>
            <a:cxnSpLocks/>
          </p:cNvCxnSpPr>
          <p:nvPr/>
        </p:nvCxnSpPr>
        <p:spPr>
          <a:xfrm>
            <a:off x="5508742" y="3361737"/>
            <a:ext cx="1804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D6FB1B35-7F84-41BC-A2EC-85368CF13F7A}"/>
              </a:ext>
            </a:extLst>
          </p:cNvPr>
          <p:cNvCxnSpPr>
            <a:cxnSpLocks/>
          </p:cNvCxnSpPr>
          <p:nvPr/>
        </p:nvCxnSpPr>
        <p:spPr>
          <a:xfrm flipH="1">
            <a:off x="7316590" y="3361737"/>
            <a:ext cx="1" cy="13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Блок-схема: решение 94">
            <a:extLst>
              <a:ext uri="{FF2B5EF4-FFF2-40B4-BE49-F238E27FC236}">
                <a16:creationId xmlns:a16="http://schemas.microsoft.com/office/drawing/2014/main" id="{57E37C6F-ED7B-4CA6-8BBD-1B59B743DC0B}"/>
              </a:ext>
            </a:extLst>
          </p:cNvPr>
          <p:cNvSpPr/>
          <p:nvPr/>
        </p:nvSpPr>
        <p:spPr>
          <a:xfrm>
            <a:off x="6338654" y="3512894"/>
            <a:ext cx="1950085" cy="7694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Правая ветвь пуста?</a:t>
            </a:r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3E2B43B8-FE39-4A3D-B39D-FD8810F23F58}"/>
              </a:ext>
            </a:extLst>
          </p:cNvPr>
          <p:cNvCxnSpPr>
            <a:cxnSpLocks/>
          </p:cNvCxnSpPr>
          <p:nvPr/>
        </p:nvCxnSpPr>
        <p:spPr>
          <a:xfrm>
            <a:off x="8288739" y="3897614"/>
            <a:ext cx="475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5AA9FA1-419F-45EE-9D07-229C4A7473B6}"/>
              </a:ext>
            </a:extLst>
          </p:cNvPr>
          <p:cNvCxnSpPr>
            <a:cxnSpLocks/>
          </p:cNvCxnSpPr>
          <p:nvPr/>
        </p:nvCxnSpPr>
        <p:spPr>
          <a:xfrm>
            <a:off x="8764437" y="3897614"/>
            <a:ext cx="0" cy="38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F986697E-AAC4-405E-AA75-066C6020A7C7}"/>
              </a:ext>
            </a:extLst>
          </p:cNvPr>
          <p:cNvSpPr/>
          <p:nvPr/>
        </p:nvSpPr>
        <p:spPr>
          <a:xfrm>
            <a:off x="8532601" y="4282334"/>
            <a:ext cx="463672" cy="44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62B96EA5-1DDF-45F2-BFC2-7D3B032E64EC}"/>
              </a:ext>
            </a:extLst>
          </p:cNvPr>
          <p:cNvCxnSpPr>
            <a:cxnSpLocks/>
          </p:cNvCxnSpPr>
          <p:nvPr/>
        </p:nvCxnSpPr>
        <p:spPr>
          <a:xfrm flipH="1">
            <a:off x="7313695" y="4265904"/>
            <a:ext cx="3" cy="33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30D40268-4267-4C06-8351-528724510CEA}"/>
              </a:ext>
            </a:extLst>
          </p:cNvPr>
          <p:cNvSpPr/>
          <p:nvPr/>
        </p:nvSpPr>
        <p:spPr>
          <a:xfrm>
            <a:off x="6538911" y="4634581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 правый узел текущим</a:t>
            </a:r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79CB6B18-BB79-4D67-800C-1F2C86350176}"/>
              </a:ext>
            </a:extLst>
          </p:cNvPr>
          <p:cNvCxnSpPr>
            <a:cxnSpLocks/>
          </p:cNvCxnSpPr>
          <p:nvPr/>
        </p:nvCxnSpPr>
        <p:spPr>
          <a:xfrm>
            <a:off x="8088478" y="4859186"/>
            <a:ext cx="1331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8F6F9644-4B75-432A-99E6-50184DA960B3}"/>
              </a:ext>
            </a:extLst>
          </p:cNvPr>
          <p:cNvCxnSpPr>
            <a:cxnSpLocks/>
          </p:cNvCxnSpPr>
          <p:nvPr/>
        </p:nvCxnSpPr>
        <p:spPr>
          <a:xfrm flipV="1">
            <a:off x="9420045" y="1581832"/>
            <a:ext cx="0" cy="327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80FDF4B1-CC9D-479B-B110-BC651EB2809C}"/>
              </a:ext>
            </a:extLst>
          </p:cNvPr>
          <p:cNvCxnSpPr>
            <a:cxnSpLocks/>
          </p:cNvCxnSpPr>
          <p:nvPr/>
        </p:nvCxnSpPr>
        <p:spPr>
          <a:xfrm flipH="1">
            <a:off x="4533701" y="1577783"/>
            <a:ext cx="4886344" cy="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8D4E78AB-974E-4218-9705-7DB4C7663E9C}"/>
              </a:ext>
            </a:extLst>
          </p:cNvPr>
          <p:cNvCxnSpPr>
            <a:cxnSpLocks/>
          </p:cNvCxnSpPr>
          <p:nvPr/>
        </p:nvCxnSpPr>
        <p:spPr>
          <a:xfrm>
            <a:off x="4543565" y="3746457"/>
            <a:ext cx="9863" cy="47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Блок-схема: решение 117">
            <a:extLst>
              <a:ext uri="{FF2B5EF4-FFF2-40B4-BE49-F238E27FC236}">
                <a16:creationId xmlns:a16="http://schemas.microsoft.com/office/drawing/2014/main" id="{CD9A3A7E-4819-47BD-AC43-38D9DF43ED1C}"/>
              </a:ext>
            </a:extLst>
          </p:cNvPr>
          <p:cNvSpPr/>
          <p:nvPr/>
        </p:nvSpPr>
        <p:spPr>
          <a:xfrm>
            <a:off x="3576891" y="4223838"/>
            <a:ext cx="1950085" cy="7694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Левая ветвь пуста?</a:t>
            </a:r>
          </a:p>
        </p:txBody>
      </p: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A6E24CC5-CDCE-47BA-B5E9-10C98F3D21A5}"/>
              </a:ext>
            </a:extLst>
          </p:cNvPr>
          <p:cNvCxnSpPr>
            <a:cxnSpLocks/>
          </p:cNvCxnSpPr>
          <p:nvPr/>
        </p:nvCxnSpPr>
        <p:spPr>
          <a:xfrm flipV="1">
            <a:off x="5508742" y="4608558"/>
            <a:ext cx="340283" cy="2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AD6E8438-5909-403A-B10C-F6D9856D7CCC}"/>
              </a:ext>
            </a:extLst>
          </p:cNvPr>
          <p:cNvCxnSpPr>
            <a:cxnSpLocks/>
          </p:cNvCxnSpPr>
          <p:nvPr/>
        </p:nvCxnSpPr>
        <p:spPr>
          <a:xfrm>
            <a:off x="5849025" y="4146118"/>
            <a:ext cx="1" cy="46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Овал 123">
            <a:extLst>
              <a:ext uri="{FF2B5EF4-FFF2-40B4-BE49-F238E27FC236}">
                <a16:creationId xmlns:a16="http://schemas.microsoft.com/office/drawing/2014/main" id="{82D89A00-FB23-4D77-BF16-11D201B68670}"/>
              </a:ext>
            </a:extLst>
          </p:cNvPr>
          <p:cNvSpPr/>
          <p:nvPr/>
        </p:nvSpPr>
        <p:spPr>
          <a:xfrm>
            <a:off x="5604163" y="3745217"/>
            <a:ext cx="463672" cy="44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F8C30F51-B4D0-428D-BE0B-CCBF608E980D}"/>
              </a:ext>
            </a:extLst>
          </p:cNvPr>
          <p:cNvCxnSpPr>
            <a:cxnSpLocks/>
          </p:cNvCxnSpPr>
          <p:nvPr/>
        </p:nvCxnSpPr>
        <p:spPr>
          <a:xfrm>
            <a:off x="5849024" y="4599110"/>
            <a:ext cx="0" cy="63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89FABFC3-95E0-4655-8438-73E543D35954}"/>
              </a:ext>
            </a:extLst>
          </p:cNvPr>
          <p:cNvCxnSpPr>
            <a:cxnSpLocks/>
          </p:cNvCxnSpPr>
          <p:nvPr/>
        </p:nvCxnSpPr>
        <p:spPr>
          <a:xfrm>
            <a:off x="4543564" y="5004125"/>
            <a:ext cx="1" cy="46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0CEB5862-FB59-411B-B349-5F1BEE9107E6}"/>
              </a:ext>
            </a:extLst>
          </p:cNvPr>
          <p:cNvSpPr/>
          <p:nvPr/>
        </p:nvSpPr>
        <p:spPr>
          <a:xfrm>
            <a:off x="3758916" y="5497755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 левый узел текущим</a:t>
            </a:r>
          </a:p>
        </p:txBody>
      </p: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D217C3CE-1A06-4C42-9B0A-19FAFA3C5375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4533699" y="5946966"/>
            <a:ext cx="1" cy="221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>
            <a:extLst>
              <a:ext uri="{FF2B5EF4-FFF2-40B4-BE49-F238E27FC236}">
                <a16:creationId xmlns:a16="http://schemas.microsoft.com/office/drawing/2014/main" id="{D5149865-64F0-4094-9A7E-C50F8C9450B8}"/>
              </a:ext>
            </a:extLst>
          </p:cNvPr>
          <p:cNvCxnSpPr>
            <a:cxnSpLocks/>
          </p:cNvCxnSpPr>
          <p:nvPr/>
        </p:nvCxnSpPr>
        <p:spPr>
          <a:xfrm>
            <a:off x="3303240" y="6168097"/>
            <a:ext cx="12304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DCA365AC-E0DC-4781-917C-59221D2BAEAB}"/>
              </a:ext>
            </a:extLst>
          </p:cNvPr>
          <p:cNvCxnSpPr>
            <a:cxnSpLocks/>
          </p:cNvCxnSpPr>
          <p:nvPr/>
        </p:nvCxnSpPr>
        <p:spPr>
          <a:xfrm flipH="1">
            <a:off x="3311221" y="1577783"/>
            <a:ext cx="13440" cy="4596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999B031-5E65-4FCD-AF76-19BB04B12034}"/>
              </a:ext>
            </a:extLst>
          </p:cNvPr>
          <p:cNvCxnSpPr>
            <a:cxnSpLocks/>
          </p:cNvCxnSpPr>
          <p:nvPr/>
        </p:nvCxnSpPr>
        <p:spPr>
          <a:xfrm>
            <a:off x="3317941" y="1577783"/>
            <a:ext cx="1233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D22F4A0B-CBF6-4749-9675-2CB46E9181A3}"/>
              </a:ext>
            </a:extLst>
          </p:cNvPr>
          <p:cNvSpPr/>
          <p:nvPr/>
        </p:nvSpPr>
        <p:spPr>
          <a:xfrm>
            <a:off x="5427306" y="5246840"/>
            <a:ext cx="1549567" cy="4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не найден</a:t>
            </a:r>
          </a:p>
        </p:txBody>
      </p: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641C1FBB-9C01-4F1A-AC47-9C05655BAA62}"/>
              </a:ext>
            </a:extLst>
          </p:cNvPr>
          <p:cNvCxnSpPr>
            <a:cxnSpLocks/>
          </p:cNvCxnSpPr>
          <p:nvPr/>
        </p:nvCxnSpPr>
        <p:spPr>
          <a:xfrm>
            <a:off x="6202089" y="5696051"/>
            <a:ext cx="0" cy="36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Прямоугольник: скругленные углы 141">
            <a:extLst>
              <a:ext uri="{FF2B5EF4-FFF2-40B4-BE49-F238E27FC236}">
                <a16:creationId xmlns:a16="http://schemas.microsoft.com/office/drawing/2014/main" id="{8329D6AD-CC14-4F8F-92FE-381920145CF0}"/>
              </a:ext>
            </a:extLst>
          </p:cNvPr>
          <p:cNvSpPr/>
          <p:nvPr/>
        </p:nvSpPr>
        <p:spPr>
          <a:xfrm>
            <a:off x="5703585" y="6048298"/>
            <a:ext cx="997008" cy="264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</a:p>
        </p:txBody>
      </p: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id="{B25C804F-6770-41E9-A880-BF04594E5002}"/>
              </a:ext>
            </a:extLst>
          </p:cNvPr>
          <p:cNvCxnSpPr>
            <a:cxnSpLocks/>
          </p:cNvCxnSpPr>
          <p:nvPr/>
        </p:nvCxnSpPr>
        <p:spPr>
          <a:xfrm flipH="1">
            <a:off x="6202089" y="5876791"/>
            <a:ext cx="1190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Овал 144">
            <a:extLst>
              <a:ext uri="{FF2B5EF4-FFF2-40B4-BE49-F238E27FC236}">
                <a16:creationId xmlns:a16="http://schemas.microsoft.com/office/drawing/2014/main" id="{4007BEAF-5228-4414-A1DB-052DC19021A5}"/>
              </a:ext>
            </a:extLst>
          </p:cNvPr>
          <p:cNvSpPr/>
          <p:nvPr/>
        </p:nvSpPr>
        <p:spPr>
          <a:xfrm>
            <a:off x="7388596" y="5663158"/>
            <a:ext cx="463672" cy="44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EF43D6D-008C-4305-A2E0-A40BA7A894D7}"/>
              </a:ext>
            </a:extLst>
          </p:cNvPr>
          <p:cNvSpPr txBox="1"/>
          <p:nvPr/>
        </p:nvSpPr>
        <p:spPr>
          <a:xfrm>
            <a:off x="3994074" y="2549800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8A463E8-67DD-408C-85FE-280A75DE4DC0}"/>
              </a:ext>
            </a:extLst>
          </p:cNvPr>
          <p:cNvSpPr txBox="1"/>
          <p:nvPr/>
        </p:nvSpPr>
        <p:spPr>
          <a:xfrm>
            <a:off x="3965740" y="3781232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285C284-FE01-4EED-BDFB-AEAFE3093CB4}"/>
              </a:ext>
            </a:extLst>
          </p:cNvPr>
          <p:cNvSpPr txBox="1"/>
          <p:nvPr/>
        </p:nvSpPr>
        <p:spPr>
          <a:xfrm>
            <a:off x="3994074" y="5005784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ECE1230-3AF3-4BB7-9F16-00B9354AAC13}"/>
              </a:ext>
            </a:extLst>
          </p:cNvPr>
          <p:cNvSpPr txBox="1"/>
          <p:nvPr/>
        </p:nvSpPr>
        <p:spPr>
          <a:xfrm>
            <a:off x="5483035" y="2997830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B5576B3-8879-4E22-973E-15F5D4560C4F}"/>
              </a:ext>
            </a:extLst>
          </p:cNvPr>
          <p:cNvSpPr txBox="1"/>
          <p:nvPr/>
        </p:nvSpPr>
        <p:spPr>
          <a:xfrm>
            <a:off x="5418652" y="4219945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DD91B3-D80C-416F-B086-BA6D71884A3C}"/>
              </a:ext>
            </a:extLst>
          </p:cNvPr>
          <p:cNvSpPr txBox="1"/>
          <p:nvPr/>
        </p:nvSpPr>
        <p:spPr>
          <a:xfrm>
            <a:off x="8323244" y="3528281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BE0E03-7ED8-489A-806D-2DA7FA7297BC}"/>
              </a:ext>
            </a:extLst>
          </p:cNvPr>
          <p:cNvSpPr txBox="1"/>
          <p:nvPr/>
        </p:nvSpPr>
        <p:spPr>
          <a:xfrm>
            <a:off x="6818287" y="4244992"/>
            <a:ext cx="6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84081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999AB-5162-4400-80FA-51C7D6BD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181" y="84569"/>
            <a:ext cx="4649637" cy="488007"/>
          </a:xfrm>
        </p:spPr>
        <p:txBody>
          <a:bodyPr>
            <a:noAutofit/>
          </a:bodyPr>
          <a:lstStyle/>
          <a:p>
            <a:r>
              <a:rPr lang="ru-RU" sz="2400" dirty="0"/>
              <a:t>Реализация алгоритма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6C95579-F213-4C8B-881E-33AE7C05A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446" y="2113215"/>
            <a:ext cx="6771738" cy="32351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40F2C-F1DA-40B6-96FF-1D05203C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6" y="692867"/>
            <a:ext cx="5082973" cy="60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CE9A2-22B4-4558-A45C-D73625E7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360" y="127930"/>
            <a:ext cx="4871279" cy="536304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 работы алгоритма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0721E3-EB8E-4F15-8CFF-C9B4B216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41" y="2411756"/>
            <a:ext cx="4902833" cy="2912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99CEE2-4858-405A-ACA1-85C9044DBFFD}"/>
              </a:ext>
            </a:extLst>
          </p:cNvPr>
          <p:cNvSpPr txBox="1"/>
          <p:nvPr/>
        </p:nvSpPr>
        <p:spPr>
          <a:xfrm>
            <a:off x="931653" y="2033798"/>
            <a:ext cx="383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Вещественные числа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9D51C3-8FFF-4C5F-8124-221A12A2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29" y="2385428"/>
            <a:ext cx="3525808" cy="3016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19715-BE02-4D1A-BD38-18510A82EC43}"/>
              </a:ext>
            </a:extLst>
          </p:cNvPr>
          <p:cNvSpPr txBox="1"/>
          <p:nvPr/>
        </p:nvSpPr>
        <p:spPr>
          <a:xfrm>
            <a:off x="7360730" y="2042424"/>
            <a:ext cx="352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Целые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387787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B13D4-6E7A-4A37-B989-3409ABA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968" y="444365"/>
            <a:ext cx="2036064" cy="673608"/>
          </a:xfrm>
        </p:spPr>
        <p:txBody>
          <a:bodyPr>
            <a:normAutofit fontScale="90000"/>
          </a:bodyPr>
          <a:lstStyle/>
          <a:p>
            <a:r>
              <a:rPr lang="ru-RU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509A1-F952-46AF-BF47-2D379201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4475"/>
            <a:ext cx="11417060" cy="4899159"/>
          </a:xfrm>
        </p:spPr>
        <p:txBody>
          <a:bodyPr>
            <a:normAutofit/>
          </a:bodyPr>
          <a:lstStyle/>
          <a:p>
            <a:r>
              <a:rPr lang="ru-RU" sz="2800" dirty="0"/>
              <a:t>Сортировка с помощью двоичного дерева имеет среднюю алгоритмическую сложность в реализации</a:t>
            </a:r>
          </a:p>
          <a:p>
            <a:r>
              <a:rPr lang="ru-RU" sz="2800" dirty="0"/>
              <a:t>Относится к группе «быстрых сортировок»</a:t>
            </a:r>
          </a:p>
          <a:p>
            <a:r>
              <a:rPr lang="ru-RU" sz="2800" dirty="0"/>
              <a:t>Имеет сложность при добавлении объекта в разбалансированное дерево</a:t>
            </a:r>
          </a:p>
        </p:txBody>
      </p:sp>
    </p:spTree>
    <p:extLst>
      <p:ext uri="{BB962C8B-B14F-4D97-AF65-F5344CB8AC3E}">
        <p14:creationId xmlns:p14="http://schemas.microsoft.com/office/powerpoint/2010/main" val="170609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9F97D-589D-4C03-9F74-CF5795B7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85" y="265952"/>
            <a:ext cx="4419830" cy="674327"/>
          </a:xfrm>
        </p:spPr>
        <p:txBody>
          <a:bodyPr>
            <a:normAutofit fontScale="90000"/>
          </a:bodyPr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E158F-D772-4989-B39D-DB3FDA4B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2" y="1285336"/>
            <a:ext cx="11861321" cy="5374256"/>
          </a:xfrm>
        </p:spPr>
        <p:txBody>
          <a:bodyPr>
            <a:normAutofit/>
          </a:bodyPr>
          <a:lstStyle/>
          <a:p>
            <a:r>
              <a:rPr lang="ru-RU" sz="2000" dirty="0"/>
              <a:t>Сортировка с помощью двоичного дерева // Википедия — https://ru.wikipedia.org/wiki/Сортировка_с_помощью_двоичного_дерева (дата обращения: 01.12.2022).</a:t>
            </a:r>
          </a:p>
          <a:p>
            <a:r>
              <a:rPr lang="ru-RU" sz="2000" dirty="0"/>
              <a:t>Сортировка с помощью дерева // Программирование C и C++ — https://prog-cpp.ru/sort-tree/ (дата обращения: 01.12.2022).</a:t>
            </a:r>
          </a:p>
        </p:txBody>
      </p:sp>
    </p:spTree>
    <p:extLst>
      <p:ext uri="{BB962C8B-B14F-4D97-AF65-F5344CB8AC3E}">
        <p14:creationId xmlns:p14="http://schemas.microsoft.com/office/powerpoint/2010/main" val="58384690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162</TotalTime>
  <Words>276</Words>
  <Application>Microsoft Office PowerPoint</Application>
  <PresentationFormat>Широкоэкранный</PresentationFormat>
  <Paragraphs>70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Посылка</vt:lpstr>
      <vt:lpstr>Сортировка с помощью двоичного дерева</vt:lpstr>
      <vt:lpstr>Принцип работы алгоритма</vt:lpstr>
      <vt:lpstr>Блок-схема алгоритма</vt:lpstr>
      <vt:lpstr>Блок-схема алгоритма</vt:lpstr>
      <vt:lpstr>Реализация алгоритма</vt:lpstr>
      <vt:lpstr>Итог работы алгоритма</vt:lpstr>
      <vt:lpstr>Выводы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с помощью двоичного дерева</dc:title>
  <dc:creator>𝓐𝓷𝓭𝓻𝓮𝔀 𝓖𝓻𝓲𝓼𝓴𝓲𝓷</dc:creator>
  <cp:lastModifiedBy>𝓐𝓷𝓭𝓻𝓮𝔀 𝓖𝓻𝓲𝓼𝓴𝓲𝓷</cp:lastModifiedBy>
  <cp:revision>23</cp:revision>
  <dcterms:created xsi:type="dcterms:W3CDTF">2022-12-07T08:32:52Z</dcterms:created>
  <dcterms:modified xsi:type="dcterms:W3CDTF">2022-12-07T11:24:33Z</dcterms:modified>
</cp:coreProperties>
</file>