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110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247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515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295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665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562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0006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9939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609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859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455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215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54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322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086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025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085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5/25/2024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3103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4212" y="199238"/>
            <a:ext cx="10833710" cy="2971801"/>
          </a:xfrm>
        </p:spPr>
        <p:txBody>
          <a:bodyPr/>
          <a:lstStyle/>
          <a:p>
            <a:r>
              <a:rPr lang="ru-RU" b="1" dirty="0"/>
              <a:t>Итоговая презентация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11" y="3776755"/>
            <a:ext cx="10833711" cy="2657601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Работы выполнил студент группы ИКБО-11-22</a:t>
            </a:r>
          </a:p>
          <a:p>
            <a:r>
              <a:rPr lang="ru-RU" dirty="0">
                <a:solidFill>
                  <a:schemeClr val="tx1"/>
                </a:solidFill>
              </a:rPr>
              <a:t>Гришин Андрей Валерьевич</a:t>
            </a:r>
          </a:p>
          <a:p>
            <a:endParaRPr lang="ru-RU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Тема: Моделирование организации работы автошколы</a:t>
            </a:r>
          </a:p>
        </p:txBody>
      </p:sp>
    </p:spTree>
    <p:extLst>
      <p:ext uri="{BB962C8B-B14F-4D97-AF65-F5344CB8AC3E}">
        <p14:creationId xmlns:p14="http://schemas.microsoft.com/office/powerpoint/2010/main" val="4174663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276058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/>
              <a:t>Диаграмма состояний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/>
        </p:blipFill>
        <p:spPr>
          <a:xfrm>
            <a:off x="4992762" y="1594338"/>
            <a:ext cx="2206475" cy="4736123"/>
          </a:xfrm>
        </p:spPr>
      </p:pic>
    </p:spTree>
    <p:extLst>
      <p:ext uri="{BB962C8B-B14F-4D97-AF65-F5344CB8AC3E}">
        <p14:creationId xmlns:p14="http://schemas.microsoft.com/office/powerpoint/2010/main" val="328935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276058"/>
            <a:ext cx="8534400" cy="1507067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800" b="1" dirty="0"/>
              <a:t>Диаграмма деятельности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/>
        </p:blipFill>
        <p:spPr>
          <a:xfrm>
            <a:off x="3796811" y="1783125"/>
            <a:ext cx="4598377" cy="4708139"/>
          </a:xfrm>
        </p:spPr>
      </p:pic>
    </p:spTree>
    <p:extLst>
      <p:ext uri="{BB962C8B-B14F-4D97-AF65-F5344CB8AC3E}">
        <p14:creationId xmlns:p14="http://schemas.microsoft.com/office/powerpoint/2010/main" val="3463175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276058"/>
            <a:ext cx="8534400" cy="1507067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800" b="1" dirty="0"/>
              <a:t>Диаграмма компонентов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/>
        </p:blipFill>
        <p:spPr>
          <a:xfrm>
            <a:off x="3159756" y="1783125"/>
            <a:ext cx="5872488" cy="4635755"/>
          </a:xfrm>
        </p:spPr>
      </p:pic>
    </p:spTree>
    <p:extLst>
      <p:ext uri="{BB962C8B-B14F-4D97-AF65-F5344CB8AC3E}">
        <p14:creationId xmlns:p14="http://schemas.microsoft.com/office/powerpoint/2010/main" val="3532722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276058"/>
            <a:ext cx="8534400" cy="1507067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800" b="1" dirty="0"/>
              <a:t>Диаграмма развертывания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/>
        </p:blipFill>
        <p:spPr>
          <a:xfrm>
            <a:off x="3758269" y="1528148"/>
            <a:ext cx="4675461" cy="4917556"/>
          </a:xfrm>
        </p:spPr>
      </p:pic>
    </p:spTree>
    <p:extLst>
      <p:ext uri="{BB962C8B-B14F-4D97-AF65-F5344CB8AC3E}">
        <p14:creationId xmlns:p14="http://schemas.microsoft.com/office/powerpoint/2010/main" val="3526480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309616"/>
            <a:ext cx="8534400" cy="1507067"/>
          </a:xfrm>
        </p:spPr>
        <p:txBody>
          <a:bodyPr/>
          <a:lstStyle/>
          <a:p>
            <a:r>
              <a:rPr lang="ru-RU" b="1" dirty="0"/>
              <a:t>Список литературы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1566644"/>
            <a:ext cx="9290298" cy="4490207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Лекции по дисциплине «Анализ и концептуальное моделирование систем» - лектор </a:t>
            </a:r>
            <a:r>
              <a:rPr lang="ru-RU" dirty="0" err="1">
                <a:solidFill>
                  <a:schemeClr val="tx1"/>
                </a:solidFill>
              </a:rPr>
              <a:t>Пяткин</a:t>
            </a:r>
            <a:r>
              <a:rPr lang="ru-RU" dirty="0">
                <a:solidFill>
                  <a:schemeClr val="tx1"/>
                </a:solidFill>
              </a:rPr>
              <a:t> В. В.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Анализ и концептуальное моделирование систем : Практикум / Т. Е. </a:t>
            </a:r>
            <a:r>
              <a:rPr lang="ru-RU" dirty="0" err="1">
                <a:solidFill>
                  <a:schemeClr val="tx1"/>
                </a:solidFill>
              </a:rPr>
              <a:t>Смоленцова</a:t>
            </a:r>
            <a:r>
              <a:rPr lang="ru-RU" dirty="0">
                <a:solidFill>
                  <a:schemeClr val="tx1"/>
                </a:solidFill>
              </a:rPr>
              <a:t>, Х. Г. Ахмедова, Д. Е. </a:t>
            </a:r>
            <a:r>
              <a:rPr lang="ru-RU" dirty="0" err="1">
                <a:solidFill>
                  <a:schemeClr val="tx1"/>
                </a:solidFill>
              </a:rPr>
              <a:t>Ивахник</a:t>
            </a:r>
            <a:endParaRPr lang="ru-RU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Анализ и концептуальное моделирование систем : Рабочая тетрадь / Т. Е. </a:t>
            </a:r>
            <a:r>
              <a:rPr lang="ru-RU" dirty="0" err="1">
                <a:solidFill>
                  <a:schemeClr val="tx1"/>
                </a:solidFill>
              </a:rPr>
              <a:t>Смоленцова</a:t>
            </a:r>
            <a:r>
              <a:rPr lang="ru-RU" dirty="0">
                <a:solidFill>
                  <a:schemeClr val="tx1"/>
                </a:solidFill>
              </a:rPr>
              <a:t>, Т. В. Павлович, В. В. </a:t>
            </a:r>
            <a:r>
              <a:rPr lang="ru-RU" dirty="0" err="1">
                <a:solidFill>
                  <a:schemeClr val="tx1"/>
                </a:solidFill>
              </a:rPr>
              <a:t>Черняускас</a:t>
            </a:r>
            <a:endParaRPr lang="ru-RU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Проектирование информационных систем: Учебник / В.В. Белов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Проектирование информационных систем: технология автоматизированного проектирования. Лабораторный практикум. Учебно-справочное пособие / Т.В. Гвоздева, Б.А. </a:t>
            </a:r>
            <a:r>
              <a:rPr lang="ru-RU" dirty="0" err="1">
                <a:solidFill>
                  <a:schemeClr val="tx1"/>
                </a:solidFill>
              </a:rPr>
              <a:t>Баллод</a:t>
            </a:r>
            <a:endParaRPr lang="ru-RU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Проектирование информационных систем. Стандартизация: Учебное пособие / Т.В. Гвоздева, Б.А. </a:t>
            </a:r>
            <a:r>
              <a:rPr lang="ru-RU" dirty="0" err="1">
                <a:solidFill>
                  <a:schemeClr val="tx1"/>
                </a:solidFill>
              </a:rPr>
              <a:t>Баллод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359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8840" y="290120"/>
            <a:ext cx="6019800" cy="1143000"/>
          </a:xfrm>
        </p:spPr>
        <p:txBody>
          <a:bodyPr>
            <a:normAutofit/>
          </a:bodyPr>
          <a:lstStyle/>
          <a:p>
            <a:r>
              <a:rPr lang="ru-RU" sz="4800" b="1" dirty="0"/>
              <a:t>Актуальность</a:t>
            </a:r>
          </a:p>
        </p:txBody>
      </p:sp>
      <p:sp>
        <p:nvSpPr>
          <p:cNvPr id="12" name="Текст 11"/>
          <p:cNvSpPr>
            <a:spLocks noGrp="1"/>
          </p:cNvSpPr>
          <p:nvPr>
            <p:ph type="body" sz="half" idx="2"/>
          </p:nvPr>
        </p:nvSpPr>
        <p:spPr>
          <a:xfrm>
            <a:off x="577252" y="1661330"/>
            <a:ext cx="11045788" cy="4814971"/>
          </a:xfrm>
        </p:spPr>
        <p:txBody>
          <a:bodyPr>
            <a:normAutofit lnSpcReduction="10000"/>
          </a:bodyPr>
          <a:lstStyle/>
          <a:p>
            <a:r>
              <a:rPr lang="ru-RU" sz="2000" dirty="0">
                <a:solidFill>
                  <a:schemeClr val="tx1"/>
                </a:solidFill>
              </a:rPr>
              <a:t>Автошколы играют ключевую роль в обеспечении безопасности на дорогах, так как они предоставляют будущим водителям необходимые знания и навыки для уверенного и безопасного вождения. В связи с увеличением количества транспортных средств на дорогах и ростом числа дорожно-транспортных происшествий, качественное обучение в автошколах становится особенно актуальным.</a:t>
            </a:r>
          </a:p>
          <a:p>
            <a:r>
              <a:rPr lang="ru-RU" sz="2000" dirty="0">
                <a:solidFill>
                  <a:schemeClr val="tx1"/>
                </a:solidFill>
              </a:rPr>
              <a:t>Кроме того, в условиях постоянного обновления правил дорожного движения и появления новых технологий в автомобилестроении, автошколам необходимо постоянно совершенствовать свои программы обучения. Это позволяет выпускникам автошкол быть готовыми к управлению современными транспортными средствами и адаптироваться к изменяющимся условиям на дорогах.</a:t>
            </a:r>
          </a:p>
          <a:p>
            <a:r>
              <a:rPr lang="ru-RU" sz="2000" dirty="0">
                <a:solidFill>
                  <a:schemeClr val="tx1"/>
                </a:solidFill>
              </a:rPr>
              <a:t>В условиях высокой конкуренции на рынке услуг по обучению вождению, автошколы должны стремиться к повышению уровня сервиса и качества обучения. Это включает в себя как обновление автопарка, так и повышение квалификации инструкторов, чтобы предоставлять своим ученикам наилучшие условия для освоения навыков вождения и успешной сдачи экзаменов на получение водительских прав.</a:t>
            </a:r>
          </a:p>
        </p:txBody>
      </p:sp>
    </p:spTree>
    <p:extLst>
      <p:ext uri="{BB962C8B-B14F-4D97-AF65-F5344CB8AC3E}">
        <p14:creationId xmlns:p14="http://schemas.microsoft.com/office/powerpoint/2010/main" val="4037135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8840" y="290120"/>
            <a:ext cx="6019800" cy="1143000"/>
          </a:xfrm>
        </p:spPr>
        <p:txBody>
          <a:bodyPr>
            <a:normAutofit/>
          </a:bodyPr>
          <a:lstStyle/>
          <a:p>
            <a:r>
              <a:rPr lang="ru-RU" sz="4800" b="1" dirty="0"/>
              <a:t>Цели проекта</a:t>
            </a:r>
          </a:p>
        </p:txBody>
      </p:sp>
      <p:sp>
        <p:nvSpPr>
          <p:cNvPr id="12" name="Текст 11"/>
          <p:cNvSpPr>
            <a:spLocks noGrp="1"/>
          </p:cNvSpPr>
          <p:nvPr>
            <p:ph type="body" sz="half" idx="2"/>
          </p:nvPr>
        </p:nvSpPr>
        <p:spPr>
          <a:xfrm>
            <a:off x="577251" y="1661330"/>
            <a:ext cx="8382191" cy="4814971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</a:rPr>
              <a:t>Анализ бизнес-процессов в автошколе: выявить ключевые факторы, влияющие на эффективность работы.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</a:rPr>
              <a:t>Разработка модели организации автошколы: описать и анализировать основные бизнес-процессы и их взаимосвязи.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</a:rPr>
              <a:t>Моделирование различных сценариев работы: оценить эффективность подходов и выявить риски.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</a:rPr>
              <a:t>Рекомендации по оптимизации процессов: предложить шаги для улучшения обучения и управления ресурсами.</a:t>
            </a:r>
          </a:p>
        </p:txBody>
      </p:sp>
    </p:spTree>
    <p:extLst>
      <p:ext uri="{BB962C8B-B14F-4D97-AF65-F5344CB8AC3E}">
        <p14:creationId xmlns:p14="http://schemas.microsoft.com/office/powerpoint/2010/main" val="1213750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8840" y="290120"/>
            <a:ext cx="6019800" cy="1143000"/>
          </a:xfrm>
        </p:spPr>
        <p:txBody>
          <a:bodyPr>
            <a:normAutofit/>
          </a:bodyPr>
          <a:lstStyle/>
          <a:p>
            <a:r>
              <a:rPr lang="ru-RU" sz="4800" b="1" dirty="0"/>
              <a:t>задачи проекта</a:t>
            </a:r>
          </a:p>
        </p:txBody>
      </p:sp>
      <p:sp>
        <p:nvSpPr>
          <p:cNvPr id="12" name="Текст 11"/>
          <p:cNvSpPr>
            <a:spLocks noGrp="1"/>
          </p:cNvSpPr>
          <p:nvPr>
            <p:ph type="body" sz="half" idx="2"/>
          </p:nvPr>
        </p:nvSpPr>
        <p:spPr>
          <a:xfrm>
            <a:off x="577251" y="1661330"/>
            <a:ext cx="8382191" cy="4814971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</a:rPr>
              <a:t>Необходимо детально описать функционал системы в соответствии с индивидуальным вариантом учебного проекта.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</a:rPr>
              <a:t>Описать функции рассматриваемой системы с помощью диаграммы вариантов использования.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</a:rPr>
              <a:t>Научиться отображать взаимодействие объектов в динамике.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</a:rPr>
              <a:t>Описать сервисные функции исследуемой системы.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</a:rPr>
              <a:t>Научиться строить модели рассматриваемых систем.</a:t>
            </a:r>
          </a:p>
        </p:txBody>
      </p:sp>
    </p:spTree>
    <p:extLst>
      <p:ext uri="{BB962C8B-B14F-4D97-AF65-F5344CB8AC3E}">
        <p14:creationId xmlns:p14="http://schemas.microsoft.com/office/powerpoint/2010/main" val="4213959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1395" y="276058"/>
            <a:ext cx="11493776" cy="1507067"/>
          </a:xfrm>
        </p:spPr>
        <p:txBody>
          <a:bodyPr>
            <a:noAutofit/>
          </a:bodyPr>
          <a:lstStyle/>
          <a:p>
            <a:r>
              <a:rPr lang="ru-RU" b="1" dirty="0"/>
              <a:t>Функции программы</a:t>
            </a:r>
            <a:br>
              <a:rPr lang="ru-RU" b="1" dirty="0"/>
            </a:br>
            <a:r>
              <a:rPr lang="ru-RU" b="1" dirty="0"/>
              <a:t>диаграмма вариантов использования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5292969" y="2348486"/>
            <a:ext cx="6768812" cy="3342707"/>
          </a:xfrm>
        </p:spPr>
      </p:pic>
      <p:sp>
        <p:nvSpPr>
          <p:cNvPr id="6" name="Прямоугольник 5"/>
          <p:cNvSpPr/>
          <p:nvPr/>
        </p:nvSpPr>
        <p:spPr>
          <a:xfrm>
            <a:off x="342336" y="1665350"/>
            <a:ext cx="495063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Клиент в автошколе имеет возможность записаться на занятия через систему. В моменте взаимодействия с клиентом участвует администратор, который использует систему для автоматизированного управления учебным процессом. Подключается маркетолог, который анализирует предпочтения клиентов и эффективность рекламных кампаний. Бухгалтер в это время ведет учет финансов, а администратор выставляет счета за обучение.</a:t>
            </a:r>
          </a:p>
        </p:txBody>
      </p:sp>
    </p:spTree>
    <p:extLst>
      <p:ext uri="{BB962C8B-B14F-4D97-AF65-F5344CB8AC3E}">
        <p14:creationId xmlns:p14="http://schemas.microsoft.com/office/powerpoint/2010/main" val="2478884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276058"/>
            <a:ext cx="8534400" cy="1507067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800" b="1" dirty="0"/>
              <a:t>Диаграмма классов анализа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3697044" y="1783125"/>
            <a:ext cx="4797912" cy="4582090"/>
          </a:xfrm>
        </p:spPr>
      </p:pic>
    </p:spTree>
    <p:extLst>
      <p:ext uri="{BB962C8B-B14F-4D97-AF65-F5344CB8AC3E}">
        <p14:creationId xmlns:p14="http://schemas.microsoft.com/office/powerpoint/2010/main" val="48053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276058"/>
            <a:ext cx="8534400" cy="1507067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800" b="1" dirty="0"/>
              <a:t>Диаграмма последовательности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2930016" y="1910862"/>
            <a:ext cx="6331967" cy="4197355"/>
          </a:xfrm>
        </p:spPr>
      </p:pic>
    </p:spTree>
    <p:extLst>
      <p:ext uri="{BB962C8B-B14F-4D97-AF65-F5344CB8AC3E}">
        <p14:creationId xmlns:p14="http://schemas.microsoft.com/office/powerpoint/2010/main" val="2991872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276058"/>
            <a:ext cx="8534400" cy="1507067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800" b="1" dirty="0"/>
              <a:t>Диаграмма кооперации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/>
        </p:blipFill>
        <p:spPr>
          <a:xfrm>
            <a:off x="2305722" y="1783125"/>
            <a:ext cx="7580556" cy="4411326"/>
          </a:xfrm>
        </p:spPr>
      </p:pic>
    </p:spTree>
    <p:extLst>
      <p:ext uri="{BB962C8B-B14F-4D97-AF65-F5344CB8AC3E}">
        <p14:creationId xmlns:p14="http://schemas.microsoft.com/office/powerpoint/2010/main" val="2264815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276058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/>
              <a:t>Диаграмма классов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/>
        </p:blipFill>
        <p:spPr>
          <a:xfrm>
            <a:off x="4443804" y="1647681"/>
            <a:ext cx="3304391" cy="4934261"/>
          </a:xfrm>
        </p:spPr>
      </p:pic>
    </p:spTree>
    <p:extLst>
      <p:ext uri="{BB962C8B-B14F-4D97-AF65-F5344CB8AC3E}">
        <p14:creationId xmlns:p14="http://schemas.microsoft.com/office/powerpoint/2010/main" val="31169472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Сетка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Сетка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TM03457485[[fn=Сетка]]</Template>
  <TotalTime>108</TotalTime>
  <Words>469</Words>
  <Application>Microsoft Office PowerPoint</Application>
  <PresentationFormat>Широкоэкранный</PresentationFormat>
  <Paragraphs>37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7" baseType="lpstr">
      <vt:lpstr>Arial</vt:lpstr>
      <vt:lpstr>Century Gothic</vt:lpstr>
      <vt:lpstr>Сетка</vt:lpstr>
      <vt:lpstr>Итоговая презентация</vt:lpstr>
      <vt:lpstr>Актуальность</vt:lpstr>
      <vt:lpstr>Цели проекта</vt:lpstr>
      <vt:lpstr>задачи проекта</vt:lpstr>
      <vt:lpstr>Функции программы диаграмма вариантов использования</vt:lpstr>
      <vt:lpstr>Диаграмма классов анализа</vt:lpstr>
      <vt:lpstr>Диаграмма последовательности</vt:lpstr>
      <vt:lpstr>Диаграмма кооперации</vt:lpstr>
      <vt:lpstr>Диаграмма классов</vt:lpstr>
      <vt:lpstr>Диаграмма состояний</vt:lpstr>
      <vt:lpstr>Диаграмма деятельности</vt:lpstr>
      <vt:lpstr>Диаграмма компонентов</vt:lpstr>
      <vt:lpstr>Диаграмма развертывания</vt:lpstr>
      <vt:lpstr>Список литературы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Итоговая презентация</dc:title>
  <dc:creator>Андрей Гришин</dc:creator>
  <cp:lastModifiedBy>𝓐𝓷𝓭𝓻𝓮𝔀 𝓖𝓻𝓲𝓼𝓴𝓲𝓷</cp:lastModifiedBy>
  <cp:revision>61</cp:revision>
  <dcterms:created xsi:type="dcterms:W3CDTF">2024-05-24T16:57:43Z</dcterms:created>
  <dcterms:modified xsi:type="dcterms:W3CDTF">2024-05-25T19:27:07Z</dcterms:modified>
</cp:coreProperties>
</file>