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7557-2CD5-46FF-8095-61891AD7B656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129B45F-80CA-4225-817A-0E653627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49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7557-2CD5-46FF-8095-61891AD7B656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29B45F-80CA-4225-817A-0E653627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48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7557-2CD5-46FF-8095-61891AD7B656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29B45F-80CA-4225-817A-0E65362700BE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0771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7557-2CD5-46FF-8095-61891AD7B656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29B45F-80CA-4225-817A-0E653627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283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7557-2CD5-46FF-8095-61891AD7B656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29B45F-80CA-4225-817A-0E65362700BE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707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7557-2CD5-46FF-8095-61891AD7B656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29B45F-80CA-4225-817A-0E653627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018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7557-2CD5-46FF-8095-61891AD7B656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B45F-80CA-4225-817A-0E653627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17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7557-2CD5-46FF-8095-61891AD7B656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B45F-80CA-4225-817A-0E653627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74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7557-2CD5-46FF-8095-61891AD7B656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B45F-80CA-4225-817A-0E653627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97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7557-2CD5-46FF-8095-61891AD7B656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29B45F-80CA-4225-817A-0E653627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65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7557-2CD5-46FF-8095-61891AD7B656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29B45F-80CA-4225-817A-0E653627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93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7557-2CD5-46FF-8095-61891AD7B656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29B45F-80CA-4225-817A-0E653627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79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7557-2CD5-46FF-8095-61891AD7B656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B45F-80CA-4225-817A-0E653627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00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7557-2CD5-46FF-8095-61891AD7B656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B45F-80CA-4225-817A-0E653627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87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7557-2CD5-46FF-8095-61891AD7B656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B45F-80CA-4225-817A-0E653627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9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7557-2CD5-46FF-8095-61891AD7B656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29B45F-80CA-4225-817A-0E653627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92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07557-2CD5-46FF-8095-61891AD7B656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129B45F-80CA-4225-817A-0E653627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88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6B1F9-36AC-4CE7-BAFC-E3F112C56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7932" y="1548342"/>
            <a:ext cx="9000067" cy="3154363"/>
          </a:xfrm>
        </p:spPr>
        <p:txBody>
          <a:bodyPr>
            <a:normAutofit fontScale="90000"/>
          </a:bodyPr>
          <a:lstStyle/>
          <a:p>
            <a:r>
              <a:rPr lang="ru-RU" dirty="0"/>
              <a:t>Понятие шкалы измерения, основные типы шкал и их применение в системном анализе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473F23-A6E3-473A-9785-AF258E74C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932" y="5309657"/>
            <a:ext cx="9000068" cy="1048809"/>
          </a:xfrm>
        </p:spPr>
        <p:txBody>
          <a:bodyPr/>
          <a:lstStyle/>
          <a:p>
            <a:pPr algn="r"/>
            <a:r>
              <a:rPr lang="ru-RU" dirty="0"/>
              <a:t>Выполнил: Гришин Андрей </a:t>
            </a:r>
          </a:p>
          <a:p>
            <a:pPr algn="r"/>
            <a:r>
              <a:rPr lang="ru-RU" dirty="0"/>
              <a:t>ИКБО-11-22</a:t>
            </a:r>
          </a:p>
        </p:txBody>
      </p:sp>
    </p:spTree>
    <p:extLst>
      <p:ext uri="{BB962C8B-B14F-4D97-AF65-F5344CB8AC3E}">
        <p14:creationId xmlns:p14="http://schemas.microsoft.com/office/powerpoint/2010/main" val="420091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E7AB9-0839-474F-AA6B-BD8B91F2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BE14B4-7E2E-4105-97CF-542350D9E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Понимание различных типов шкал измерения и их правильное применение является ключевым элементом в системном анализе. Выбор подходящей шкалы для каждого типа данных обеспечивает точность измерений и корректность интерпретации результатов. Это, в свою очередь, способствует более эффективному анализу и принятию решений в управлении сложными системами.</a:t>
            </a:r>
          </a:p>
        </p:txBody>
      </p:sp>
    </p:spTree>
    <p:extLst>
      <p:ext uri="{BB962C8B-B14F-4D97-AF65-F5344CB8AC3E}">
        <p14:creationId xmlns:p14="http://schemas.microsoft.com/office/powerpoint/2010/main" val="65274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0F2FF-0FC8-42A9-A2B4-2DF17313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8B16B7-C7BA-4CFC-931A-190618372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ru-RU" dirty="0"/>
              <a:t>В системном анализе измерения играют ключевую роль, поскольку они позволяют количественно оценивать параметры системы, делать сравнения и принимать обоснованные решения. Основой любых измерений являются шкалы, которые определяют правила присвоения числовых значений объектам и явлениям.</a:t>
            </a:r>
          </a:p>
        </p:txBody>
      </p:sp>
    </p:spTree>
    <p:extLst>
      <p:ext uri="{BB962C8B-B14F-4D97-AF65-F5344CB8AC3E}">
        <p14:creationId xmlns:p14="http://schemas.microsoft.com/office/powerpoint/2010/main" val="3974448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FDA35-CF28-46E2-AA42-E238798D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шкалы измерения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0961D7-6791-4248-8C2E-705F3B3E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3733" y="2133600"/>
            <a:ext cx="4484875" cy="3777622"/>
          </a:xfrm>
        </p:spPr>
        <p:txBody>
          <a:bodyPr/>
          <a:lstStyle/>
          <a:p>
            <a:r>
              <a:rPr lang="ru-RU" dirty="0"/>
              <a:t>Шкала измерения — это совокупность правил и процедур, которые используются для присвоения числовых значений объектам или явлениям в соответствии с их свойствами и отношениями между ними. Эти правила определяют, каким образом мы можем интерпретировать и использовать полученные данные.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FA96C63A-1B17-4B2E-9107-453469FBC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608" y="2048933"/>
            <a:ext cx="4666004" cy="304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20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27140-0265-47B4-8906-879860B6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типы шкал измерения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3F402-081C-4582-BC99-42F6EC00C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Номинальная (классификация без порядка)</a:t>
            </a:r>
          </a:p>
          <a:p>
            <a:r>
              <a:rPr lang="ru-RU" dirty="0"/>
              <a:t>Порядковая (упорядочивание без точного измерения разниц)</a:t>
            </a:r>
          </a:p>
          <a:p>
            <a:r>
              <a:rPr lang="ru-RU" dirty="0"/>
              <a:t>Интервальная (равные интервалы, без истинного нуля)</a:t>
            </a:r>
          </a:p>
          <a:p>
            <a:r>
              <a:rPr lang="ru-RU" dirty="0"/>
              <a:t>Шкала отношений</a:t>
            </a:r>
            <a:r>
              <a:rPr lang="en-US" dirty="0"/>
              <a:t> (</a:t>
            </a:r>
            <a:r>
              <a:rPr lang="ru-RU" dirty="0"/>
              <a:t>равные интервалы, с истинным нулем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9471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48653-1B11-4820-A251-2D9F36E8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Номинальная шкала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47B3F-F5A6-4B51-BFF8-36E52A632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353455" cy="3777622"/>
          </a:xfrm>
        </p:spPr>
        <p:txBody>
          <a:bodyPr/>
          <a:lstStyle/>
          <a:p>
            <a:r>
              <a:rPr lang="ru-RU" dirty="0"/>
              <a:t>Номинальная шкала используется для классификации объектов или явлений по категориям, которые не имеют количественного значения или порядка. </a:t>
            </a:r>
          </a:p>
          <a:p>
            <a:r>
              <a:rPr lang="ru-RU" dirty="0"/>
              <a:t>В системном анализе номинальные шкалы применяются для классификации элементов системы. </a:t>
            </a: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5BBC18EA-A617-4E6F-8D25-713EFE28D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768" y="2133600"/>
            <a:ext cx="46228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6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2C58E-B109-4156-9C2D-61662BFE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Порядковая шкала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4C92A0-4638-4C3C-9274-A81A97D50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353455" cy="3777622"/>
          </a:xfrm>
        </p:spPr>
        <p:txBody>
          <a:bodyPr/>
          <a:lstStyle/>
          <a:p>
            <a:r>
              <a:rPr lang="ru-RU" dirty="0"/>
              <a:t>Порядковая шкала представляет собой шкалу, на которой объекты упорядочены в соответствии с определенным признаком. Однако разница между значениями не измеряется.</a:t>
            </a:r>
          </a:p>
          <a:p>
            <a:r>
              <a:rPr lang="ru-RU" dirty="0"/>
              <a:t>Порядковые шкалы часто используются в оценке приоритетов или ранжировании элементов в системном анализе.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06B19-B11B-41A8-A0E5-63A62F8374B0}"/>
              </a:ext>
            </a:extLst>
          </p:cNvPr>
          <p:cNvSpPr txBox="1"/>
          <p:nvPr/>
        </p:nvSpPr>
        <p:spPr>
          <a:xfrm>
            <a:off x="7993182" y="2133600"/>
            <a:ext cx="343746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effectLst/>
                <a:latin typeface="Söhne"/>
              </a:rPr>
              <a:t>Рейтинги в ресторанах</a:t>
            </a:r>
            <a:endParaRPr lang="ru-RU" b="0" i="0" dirty="0">
              <a:effectLst/>
              <a:latin typeface="Söhne"/>
            </a:endParaRPr>
          </a:p>
          <a:p>
            <a:pPr marL="447675" lvl="1" indent="-285750" algn="l" defTabSz="447675"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ru-RU" b="1" i="0" dirty="0">
                <a:effectLst/>
                <a:latin typeface="Söhne"/>
              </a:rPr>
              <a:t>1 звезда:</a:t>
            </a:r>
            <a:r>
              <a:rPr lang="ru-RU" b="0" i="0" dirty="0">
                <a:effectLst/>
                <a:latin typeface="Söhne"/>
              </a:rPr>
              <a:t> Плохой сервис и качество еды.</a:t>
            </a:r>
          </a:p>
          <a:p>
            <a:pPr marL="447675" lvl="1" indent="-285750" algn="l" defTabSz="447675"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ru-RU" b="1" i="0" dirty="0">
                <a:effectLst/>
                <a:latin typeface="Söhne"/>
              </a:rPr>
              <a:t>2 звезды:</a:t>
            </a:r>
            <a:r>
              <a:rPr lang="ru-RU" b="0" i="0" dirty="0">
                <a:effectLst/>
                <a:latin typeface="Söhne"/>
              </a:rPr>
              <a:t> Посредственный сервис и качество еды.</a:t>
            </a:r>
          </a:p>
          <a:p>
            <a:pPr marL="447675" lvl="1" indent="-285750" algn="l" defTabSz="447675"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ru-RU" b="1" i="0" dirty="0">
                <a:effectLst/>
                <a:latin typeface="Söhne"/>
              </a:rPr>
              <a:t>3 звезды:</a:t>
            </a:r>
            <a:r>
              <a:rPr lang="ru-RU" b="0" i="0" dirty="0">
                <a:effectLst/>
                <a:latin typeface="Söhne"/>
              </a:rPr>
              <a:t> Удовлетворительный сервис и качество еды.</a:t>
            </a:r>
          </a:p>
          <a:p>
            <a:pPr marL="447675" lvl="1" indent="-285750" algn="l" defTabSz="447675"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ru-RU" b="1" i="0" dirty="0">
                <a:effectLst/>
                <a:latin typeface="Söhne"/>
              </a:rPr>
              <a:t>4 звезды:</a:t>
            </a:r>
            <a:r>
              <a:rPr lang="ru-RU" b="0" i="0" dirty="0">
                <a:effectLst/>
                <a:latin typeface="Söhne"/>
              </a:rPr>
              <a:t> Хороший сервис и качество еды.</a:t>
            </a:r>
          </a:p>
          <a:p>
            <a:pPr marL="447675" lvl="1" indent="-285750" algn="l" defTabSz="447675"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ru-RU" b="1" i="0" dirty="0">
                <a:effectLst/>
                <a:latin typeface="Söhne"/>
              </a:rPr>
              <a:t>5 звезд:</a:t>
            </a:r>
            <a:r>
              <a:rPr lang="ru-RU" b="0" i="0" dirty="0">
                <a:effectLst/>
                <a:latin typeface="Söhne"/>
              </a:rPr>
              <a:t> Отличный сервис и качество еды.</a:t>
            </a:r>
          </a:p>
        </p:txBody>
      </p:sp>
    </p:spTree>
    <p:extLst>
      <p:ext uri="{BB962C8B-B14F-4D97-AF65-F5344CB8AC3E}">
        <p14:creationId xmlns:p14="http://schemas.microsoft.com/office/powerpoint/2010/main" val="418369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80442-1885-4CFE-ADBC-8E25237B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Интервальная шкала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F9F94E-A511-45B4-B2FA-3DB749BA4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224826" cy="3777622"/>
          </a:xfrm>
        </p:spPr>
        <p:txBody>
          <a:bodyPr/>
          <a:lstStyle/>
          <a:p>
            <a:r>
              <a:rPr lang="ru-RU" dirty="0"/>
              <a:t>Интервальная шкала характеризуется равными интервалами между значениями, но не имеет истинного нуля.</a:t>
            </a:r>
          </a:p>
          <a:p>
            <a:r>
              <a:rPr lang="ru-RU" dirty="0"/>
              <a:t>Интервальные шкалы используются для измерения параметров, где важно знать разницу между значениями.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2B7941-A930-4772-8C34-F203AFE551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00" t="19362" b="28475"/>
          <a:stretch/>
        </p:blipFill>
        <p:spPr>
          <a:xfrm>
            <a:off x="6814038" y="1556239"/>
            <a:ext cx="4545256" cy="347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73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0F223-91D7-4FBD-B9EE-56472093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Шкала отношений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8053E6-AEBD-4340-B230-7ACC408CF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769950" cy="3777622"/>
          </a:xfrm>
        </p:spPr>
        <p:txBody>
          <a:bodyPr/>
          <a:lstStyle/>
          <a:p>
            <a:r>
              <a:rPr lang="ru-RU" dirty="0"/>
              <a:t>Шкала отношений имеет все свойства интервальной шкалы, но также включает истинный ноль, что позволяет проводить операции умножения и деления.</a:t>
            </a:r>
          </a:p>
          <a:p>
            <a:r>
              <a:rPr lang="ru-RU" dirty="0"/>
              <a:t>В системном анализе шкалы отношений используются для точного количественного измерения параметров системы.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900F46-5BD2-41A6-9B78-B612D1B98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623" y="2533650"/>
            <a:ext cx="44196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4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A9253E-B058-4548-BFC2-14FA409B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шкал измерения в системном анализе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38383A-C271-435C-B4FA-605A26557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334" y="2098430"/>
            <a:ext cx="9513277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системном анализе шкалы измерения используются для:</a:t>
            </a:r>
          </a:p>
          <a:p>
            <a:r>
              <a:rPr lang="ru-RU" dirty="0"/>
              <a:t>Сбор данных: Определение типа данных, которые будут собираться, и выбор подходящей шкалы измерения.</a:t>
            </a:r>
          </a:p>
          <a:p>
            <a:r>
              <a:rPr lang="ru-RU" dirty="0"/>
              <a:t>Анализ данных: Применение математических и статистических методов, соответствующих типу шкалы.</a:t>
            </a:r>
          </a:p>
          <a:p>
            <a:r>
              <a:rPr lang="ru-RU" dirty="0"/>
              <a:t>Интерпретация результатов: Адекватное понимание и интерпретация полученных данных в контексте системы.</a:t>
            </a:r>
          </a:p>
          <a:p>
            <a:r>
              <a:rPr lang="ru-RU" dirty="0"/>
              <a:t>Принятие решений: Использование количественных оценок для разработки и обоснования решений.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7667713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257</TotalTime>
  <Words>445</Words>
  <Application>Microsoft Office PowerPoint</Application>
  <PresentationFormat>Широкоэкранный</PresentationFormat>
  <Paragraphs>38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Söhne</vt:lpstr>
      <vt:lpstr>Wingdings 3</vt:lpstr>
      <vt:lpstr>Легкий дым</vt:lpstr>
      <vt:lpstr>Понятие шкалы измерения, основные типы шкал и их применение в системном анализе</vt:lpstr>
      <vt:lpstr>Введение</vt:lpstr>
      <vt:lpstr>Понятие шкалы измерения</vt:lpstr>
      <vt:lpstr>Основные типы шкал измерения</vt:lpstr>
      <vt:lpstr>Номинальная шкала</vt:lpstr>
      <vt:lpstr>Порядковая шкала</vt:lpstr>
      <vt:lpstr>Интервальная шкала</vt:lpstr>
      <vt:lpstr>Шкала отношений</vt:lpstr>
      <vt:lpstr>Применение шкал измерения в системном анализе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Понятие шкалы измерения, основные типы шкал и их применение в системном анализе</dc:title>
  <dc:creator>𝓐𝓷𝓭𝓻𝓮𝔀 𝓖𝓻𝓲𝓼𝓴𝓲𝓷</dc:creator>
  <cp:lastModifiedBy>𝓐𝓷𝓭𝓻𝓮𝔀 𝓖𝓻𝓲𝓼𝓴𝓲𝓷</cp:lastModifiedBy>
  <cp:revision>8</cp:revision>
  <dcterms:created xsi:type="dcterms:W3CDTF">2024-05-21T12:43:55Z</dcterms:created>
  <dcterms:modified xsi:type="dcterms:W3CDTF">2024-05-22T20:29:40Z</dcterms:modified>
</cp:coreProperties>
</file>