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8"/>
  </p:notesMasterIdLst>
  <p:sldIdLst>
    <p:sldId id="258" r:id="rId2"/>
    <p:sldId id="259" r:id="rId3"/>
    <p:sldId id="267" r:id="rId4"/>
    <p:sldId id="266" r:id="rId5"/>
    <p:sldId id="300" r:id="rId6"/>
    <p:sldId id="263" r:id="rId7"/>
    <p:sldId id="269" r:id="rId8"/>
    <p:sldId id="262" r:id="rId9"/>
    <p:sldId id="261" r:id="rId10"/>
    <p:sldId id="270" r:id="rId11"/>
    <p:sldId id="297" r:id="rId12"/>
    <p:sldId id="260" r:id="rId13"/>
    <p:sldId id="271" r:id="rId14"/>
    <p:sldId id="298" r:id="rId15"/>
    <p:sldId id="279" r:id="rId16"/>
    <p:sldId id="268" r:id="rId17"/>
    <p:sldId id="299" r:id="rId18"/>
    <p:sldId id="280" r:id="rId19"/>
    <p:sldId id="284" r:id="rId20"/>
    <p:sldId id="278" r:id="rId21"/>
    <p:sldId id="282" r:id="rId22"/>
    <p:sldId id="301" r:id="rId23"/>
    <p:sldId id="277" r:id="rId24"/>
    <p:sldId id="285" r:id="rId25"/>
    <p:sldId id="302" r:id="rId26"/>
    <p:sldId id="276" r:id="rId27"/>
    <p:sldId id="294" r:id="rId28"/>
    <p:sldId id="295" r:id="rId29"/>
    <p:sldId id="283" r:id="rId30"/>
    <p:sldId id="275" r:id="rId31"/>
    <p:sldId id="281" r:id="rId32"/>
    <p:sldId id="274" r:id="rId33"/>
    <p:sldId id="291" r:id="rId34"/>
    <p:sldId id="292" r:id="rId35"/>
    <p:sldId id="293"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1B83"/>
    <a:srgbClr val="C08CD0"/>
    <a:srgbClr val="F2ADF9"/>
    <a:srgbClr val="6C0C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5DAD0-17A1-418D-9F28-268710F255B7}" type="datetimeFigureOut">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7328A-2C6C-4F4D-8D56-2C4140DE9E1A}" type="slidenum">
              <a:rPr lang="en-IN" smtClean="0"/>
              <a:t>‹#›</a:t>
            </a:fld>
            <a:endParaRPr lang="en-IN"/>
          </a:p>
        </p:txBody>
      </p:sp>
    </p:spTree>
    <p:extLst>
      <p:ext uri="{BB962C8B-B14F-4D97-AF65-F5344CB8AC3E}">
        <p14:creationId xmlns:p14="http://schemas.microsoft.com/office/powerpoint/2010/main" val="2062101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CC8F-2E0B-E762-FB21-FC57882F2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A0881F-869A-9797-2834-2D4E78D64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20581E-3008-97C9-AEDB-54C67F13E069}"/>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24B6B481-6FEF-2BA1-AA0B-190B20A09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22998-DF31-2B0D-7E34-7320D1A47064}"/>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52961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CD64-4D5F-7B6D-5D5B-28360C4E67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24886E-F1BB-EA03-0123-FAAE709C5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B97EA-4C54-6A08-7E86-6C1939E250F1}"/>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9B5B28DC-7D16-A681-A7FD-87D0D48C5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7C3A4-5240-458D-23DD-1D00BEEBF27C}"/>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348583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F8AC0-9A21-A26D-3A15-B52AA04AE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49B37D-F5D0-0133-F5BF-9417E3902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2482E-E6CD-3B3E-501C-9786B574D358}"/>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8C87BEFD-7C34-22DC-C73A-1E9BB23E4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7C6E8-E06E-15AE-8C01-887C3E6FB211}"/>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25384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1DE1-CA67-0F4B-CAC3-C4A6D5460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777068-9E89-9E59-6669-CD02B213D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5C805-01AB-19D2-6AF1-0062AB79A781}"/>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954EC63A-F8D4-2697-40D6-62BE1BF11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12DAF-051E-007C-A3BC-E64BC8438779}"/>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4001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E736-79AB-2FFD-7B92-FF5B7F6DD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FB7014-BD26-BDF1-9CB2-D6F560D30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FD9420-47DA-8806-AF0B-EAA685D53EB8}"/>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27ED3633-6D98-45F9-34F9-7BE3B1A49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AA4E9-24F2-A353-C4C9-41485657F020}"/>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5668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7D21-8F62-01A8-9741-D4839B9C82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7FD8AA-2470-2EDA-F187-AEFA7A32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6FEBBC-EB76-09DE-0193-D5441D7DB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A3271D-84BD-AD29-9B6A-495738E31792}"/>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6" name="Footer Placeholder 5">
            <a:extLst>
              <a:ext uri="{FF2B5EF4-FFF2-40B4-BE49-F238E27FC236}">
                <a16:creationId xmlns:a16="http://schemas.microsoft.com/office/drawing/2014/main" id="{BC02F0E3-50E5-AC6A-BA4F-73E1A588CE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FA4D29-B71F-E124-5166-5BBD1F02D1B8}"/>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96875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A60B-B322-A0D1-1E69-604B510E78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81F46E-D41A-D34F-D21B-628BEA931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2799D3-D00C-8113-399B-EBD1105F6E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54D8B3-5E32-47F2-7FD3-142FD584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77FD3-1770-53D8-FC5C-5ABD3FDEE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C4D247-0A7D-CABE-D34D-E20B338C4F3E}"/>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8" name="Footer Placeholder 7">
            <a:extLst>
              <a:ext uri="{FF2B5EF4-FFF2-40B4-BE49-F238E27FC236}">
                <a16:creationId xmlns:a16="http://schemas.microsoft.com/office/drawing/2014/main" id="{2819FA44-8687-6054-6A81-97B6C1FE18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C911CF-B93D-7C17-1FA0-9618281944AA}"/>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05309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F207-B043-7C0C-3804-40683694D4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A90109-23C9-BDD0-D862-863681ADB06B}"/>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4" name="Footer Placeholder 3">
            <a:extLst>
              <a:ext uri="{FF2B5EF4-FFF2-40B4-BE49-F238E27FC236}">
                <a16:creationId xmlns:a16="http://schemas.microsoft.com/office/drawing/2014/main" id="{E1DA419D-2E4F-C97E-5974-3257F5E3FF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BC8650-8BD5-6509-F6C8-2AEC689C01B9}"/>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7977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E16A3-4E77-9D46-2485-079E3C5EB0AD}"/>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3" name="Footer Placeholder 2">
            <a:extLst>
              <a:ext uri="{FF2B5EF4-FFF2-40B4-BE49-F238E27FC236}">
                <a16:creationId xmlns:a16="http://schemas.microsoft.com/office/drawing/2014/main" id="{7537F79A-6EB1-E498-1C21-51DE68748F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C32E83-22A2-CF38-3344-5E5CCC49035F}"/>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20972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D8FB-FD5F-B775-658E-117F71A58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FC55CE-E4CB-6810-0B9B-F3ACD6864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B3A565-CBB4-4ABC-58F9-494B0418B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5FD67-174B-E637-03BD-F7D786FAF0FA}"/>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6" name="Footer Placeholder 5">
            <a:extLst>
              <a:ext uri="{FF2B5EF4-FFF2-40B4-BE49-F238E27FC236}">
                <a16:creationId xmlns:a16="http://schemas.microsoft.com/office/drawing/2014/main" id="{0E517890-1C74-4D86-B2DD-A77402AC1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E00BA-0FA1-E089-C204-0517D132C64A}"/>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38108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F988-0796-3CA2-90B4-99014F1AE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A95BD6-242E-9262-77F0-9E8432B62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5AD13A-B5F9-8A3B-2B06-1C4B11F97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328CB-1DC1-7AE4-39D6-91A8DF566EA2}"/>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6" name="Footer Placeholder 5">
            <a:extLst>
              <a:ext uri="{FF2B5EF4-FFF2-40B4-BE49-F238E27FC236}">
                <a16:creationId xmlns:a16="http://schemas.microsoft.com/office/drawing/2014/main" id="{4EF7AECD-821B-C918-F55C-F2106F640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1B1CFC-DABA-97D0-3415-3897E207473F}"/>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361845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9F43B-1877-DF06-B19A-5FDF41A2D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427C2-35A4-1782-42A2-09CF34F9D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3E392-7A16-FAAD-645D-76CB59F03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3D4E7310-9C97-ADB8-3DD2-F0DC21374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987E2D-0712-44F8-E635-B64420C83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2FA8B-C584-497B-8C81-0012406EB600}" type="slidenum">
              <a:rPr lang="en-IN" smtClean="0"/>
              <a:t>‹#›</a:t>
            </a:fld>
            <a:endParaRPr lang="en-IN"/>
          </a:p>
        </p:txBody>
      </p:sp>
    </p:spTree>
    <p:extLst>
      <p:ext uri="{BB962C8B-B14F-4D97-AF65-F5344CB8AC3E}">
        <p14:creationId xmlns:p14="http://schemas.microsoft.com/office/powerpoint/2010/main" val="11581058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AB56B98F-2FC8-2904-9F11-81B07112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A6FDCF6-5C32-9007-8792-B221C86E0377}"/>
              </a:ext>
            </a:extLst>
          </p:cNvPr>
          <p:cNvSpPr/>
          <p:nvPr/>
        </p:nvSpPr>
        <p:spPr>
          <a:xfrm>
            <a:off x="4249352" y="1055408"/>
            <a:ext cx="2404826" cy="1200329"/>
          </a:xfrm>
          <a:prstGeom prst="rect">
            <a:avLst/>
          </a:prstGeom>
          <a:noFill/>
        </p:spPr>
        <p:txBody>
          <a:bodyPr wrap="none" lIns="91440" tIns="45720" rIns="91440" bIns="45720">
            <a:spAutoFit/>
          </a:bodyPr>
          <a:lstStyle/>
          <a:p>
            <a:pPr algn="ctr"/>
            <a:r>
              <a:rPr lang="en-US" sz="7200" b="1" dirty="0">
                <a:ln w="10160">
                  <a:solidFill>
                    <a:srgbClr val="7030A0"/>
                  </a:solidFill>
                  <a:prstDash val="solid"/>
                </a:ln>
                <a:solidFill>
                  <a:srgbClr val="FFFFFF"/>
                </a:solidFill>
                <a:effectLst>
                  <a:outerShdw blurRad="38100" dist="22860" dir="5400000" algn="tl" rotWithShape="0">
                    <a:srgbClr val="000000">
                      <a:alpha val="30000"/>
                    </a:srgbClr>
                  </a:outerShdw>
                </a:effectLst>
                <a:latin typeface="Malgun Gothic" panose="020B0503020000020004" pitchFamily="34" charset="-127"/>
                <a:ea typeface="Malgun Gothic" panose="020B0503020000020004" pitchFamily="34" charset="-127"/>
              </a:rPr>
              <a:t>Basic</a:t>
            </a:r>
          </a:p>
        </p:txBody>
      </p:sp>
      <p:sp>
        <p:nvSpPr>
          <p:cNvPr id="3" name="Rectangle 2">
            <a:extLst>
              <a:ext uri="{FF2B5EF4-FFF2-40B4-BE49-F238E27FC236}">
                <a16:creationId xmlns:a16="http://schemas.microsoft.com/office/drawing/2014/main" id="{150E8436-3215-42F4-204B-820C3AB0D6B5}"/>
              </a:ext>
            </a:extLst>
          </p:cNvPr>
          <p:cNvSpPr/>
          <p:nvPr/>
        </p:nvSpPr>
        <p:spPr>
          <a:xfrm>
            <a:off x="1623954" y="4761499"/>
            <a:ext cx="8396850" cy="1200329"/>
          </a:xfrm>
          <a:prstGeom prst="rect">
            <a:avLst/>
          </a:prstGeom>
          <a:noFill/>
        </p:spPr>
        <p:txBody>
          <a:bodyPr wrap="none" lIns="91440" tIns="45720" rIns="91440" bIns="45720">
            <a:spAutoFit/>
          </a:bodyPr>
          <a:lstStyle/>
          <a:p>
            <a:pPr algn="ctr"/>
            <a:r>
              <a:rPr lang="en-US" sz="7200" b="1" dirty="0">
                <a:ln w="10160">
                  <a:solidFill>
                    <a:srgbClr val="7030A0"/>
                  </a:solidFill>
                  <a:prstDash val="solid"/>
                </a:ln>
                <a:solidFill>
                  <a:srgbClr val="FFFFFF"/>
                </a:solidFill>
                <a:effectLst>
                  <a:outerShdw blurRad="38100" dist="22860" dir="5400000" algn="tl" rotWithShape="0">
                    <a:srgbClr val="000000">
                      <a:alpha val="30000"/>
                    </a:srgbClr>
                  </a:outerShdw>
                </a:effectLst>
                <a:latin typeface="Malgun Gothic" panose="020B0503020000020004" pitchFamily="34" charset="-127"/>
                <a:ea typeface="Malgun Gothic" panose="020B0503020000020004" pitchFamily="34" charset="-127"/>
              </a:rPr>
              <a:t>Data Manipulation</a:t>
            </a:r>
          </a:p>
        </p:txBody>
      </p:sp>
    </p:spTree>
    <p:extLst>
      <p:ext uri="{BB962C8B-B14F-4D97-AF65-F5344CB8AC3E}">
        <p14:creationId xmlns:p14="http://schemas.microsoft.com/office/powerpoint/2010/main" val="57954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328157" y="1465117"/>
            <a:ext cx="5535683"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LAMBDA </a:t>
            </a:r>
          </a:p>
          <a:p>
            <a:pPr algn="ctr"/>
            <a:r>
              <a:rPr lang="en-US" sz="8000" b="1" spc="300" dirty="0">
                <a:ln w="0"/>
                <a:solidFill>
                  <a:srgbClr val="7030A0"/>
                </a:solidFill>
                <a:effectLst>
                  <a:innerShdw blurRad="63500" dist="50800" dir="13500000">
                    <a:srgbClr val="000000">
                      <a:alpha val="50000"/>
                    </a:srgbClr>
                  </a:innerShdw>
                </a:effectLst>
              </a:rPr>
              <a:t>FUNCTIONS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4428942"/>
            <a:ext cx="11118273" cy="156966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Lambda functions are defined inline functions without a formal name. They are typically used for small, simple tasks and fit on a single line of code.</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593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5261E-EA14-B66A-AD2B-B3886FBB4661}"/>
              </a:ext>
            </a:extLst>
          </p:cNvPr>
          <p:cNvPicPr>
            <a:picLocks noChangeAspect="1"/>
          </p:cNvPicPr>
          <p:nvPr/>
        </p:nvPicPr>
        <p:blipFill rotWithShape="1">
          <a:blip r:embed="rId2"/>
          <a:srcRect t="1577" b="15412"/>
          <a:stretch/>
        </p:blipFill>
        <p:spPr>
          <a:xfrm>
            <a:off x="2239486" y="0"/>
            <a:ext cx="9952514" cy="6858000"/>
          </a:xfrm>
          <a:prstGeom prst="rect">
            <a:avLst/>
          </a:prstGeom>
        </p:spPr>
      </p:pic>
      <p:sp>
        <p:nvSpPr>
          <p:cNvPr id="5" name="Rectangle 4">
            <a:extLst>
              <a:ext uri="{FF2B5EF4-FFF2-40B4-BE49-F238E27FC236}">
                <a16:creationId xmlns:a16="http://schemas.microsoft.com/office/drawing/2014/main" id="{52BC2B08-72D0-E903-704F-F067339AB428}"/>
              </a:ext>
            </a:extLst>
          </p:cNvPr>
          <p:cNvSpPr/>
          <p:nvPr/>
        </p:nvSpPr>
        <p:spPr>
          <a:xfrm>
            <a:off x="250215" y="135645"/>
            <a:ext cx="3058851" cy="258532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rgbClr val="721B83"/>
                  </a:solidFill>
                </a:ln>
                <a:solidFill>
                  <a:srgbClr val="C08CD0"/>
                </a:solidFill>
              </a:rPr>
              <a:t>Syntax of</a:t>
            </a:r>
          </a:p>
          <a:p>
            <a:pPr algn="ctr"/>
            <a:r>
              <a:rPr lang="en-US" sz="5400" b="1" dirty="0">
                <a:ln>
                  <a:solidFill>
                    <a:srgbClr val="721B83"/>
                  </a:solidFill>
                </a:ln>
                <a:solidFill>
                  <a:srgbClr val="C08CD0"/>
                </a:solidFill>
              </a:rPr>
              <a:t>Lambda</a:t>
            </a:r>
          </a:p>
          <a:p>
            <a:pPr algn="ctr"/>
            <a:r>
              <a:rPr lang="en-US" sz="5400" b="1" dirty="0">
                <a:ln>
                  <a:solidFill>
                    <a:srgbClr val="721B83"/>
                  </a:solidFill>
                </a:ln>
                <a:solidFill>
                  <a:srgbClr val="C08CD0"/>
                </a:solidFill>
              </a:rPr>
              <a:t>Function -</a:t>
            </a:r>
          </a:p>
        </p:txBody>
      </p:sp>
    </p:spTree>
    <p:extLst>
      <p:ext uri="{BB962C8B-B14F-4D97-AF65-F5344CB8AC3E}">
        <p14:creationId xmlns:p14="http://schemas.microsoft.com/office/powerpoint/2010/main" val="341880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534E5-7DA3-4DD6-9647-97A67EB7936A}"/>
              </a:ext>
            </a:extLst>
          </p:cNvPr>
          <p:cNvSpPr txBox="1"/>
          <p:nvPr/>
        </p:nvSpPr>
        <p:spPr>
          <a:xfrm>
            <a:off x="2907709" y="255174"/>
            <a:ext cx="6376581"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Lambda Functions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28B90C82-5E2B-DEAD-3522-C05E7983EB52}"/>
              </a:ext>
            </a:extLst>
          </p:cNvPr>
          <p:cNvPicPr>
            <a:picLocks noChangeAspect="1"/>
          </p:cNvPicPr>
          <p:nvPr/>
        </p:nvPicPr>
        <p:blipFill>
          <a:blip r:embed="rId2"/>
          <a:stretch>
            <a:fillRect/>
          </a:stretch>
        </p:blipFill>
        <p:spPr>
          <a:xfrm>
            <a:off x="169867" y="1532039"/>
            <a:ext cx="5781029" cy="1220993"/>
          </a:xfrm>
          <a:prstGeom prst="rect">
            <a:avLst/>
          </a:prstGeom>
          <a:ln>
            <a:solidFill>
              <a:schemeClr val="tx1"/>
            </a:solidFill>
          </a:ln>
        </p:spPr>
      </p:pic>
      <p:pic>
        <p:nvPicPr>
          <p:cNvPr id="6" name="Picture 5">
            <a:extLst>
              <a:ext uri="{FF2B5EF4-FFF2-40B4-BE49-F238E27FC236}">
                <a16:creationId xmlns:a16="http://schemas.microsoft.com/office/drawing/2014/main" id="{FE8EA83D-45F1-BC86-BB3D-8A501651281E}"/>
              </a:ext>
            </a:extLst>
          </p:cNvPr>
          <p:cNvPicPr>
            <a:picLocks noChangeAspect="1"/>
          </p:cNvPicPr>
          <p:nvPr/>
        </p:nvPicPr>
        <p:blipFill>
          <a:blip r:embed="rId3"/>
          <a:stretch>
            <a:fillRect/>
          </a:stretch>
        </p:blipFill>
        <p:spPr>
          <a:xfrm>
            <a:off x="169865" y="3225305"/>
            <a:ext cx="5781029" cy="1744135"/>
          </a:xfrm>
          <a:prstGeom prst="rect">
            <a:avLst/>
          </a:prstGeom>
          <a:ln>
            <a:solidFill>
              <a:schemeClr val="tx1"/>
            </a:solidFill>
          </a:ln>
        </p:spPr>
      </p:pic>
      <p:pic>
        <p:nvPicPr>
          <p:cNvPr id="8" name="Picture 7">
            <a:extLst>
              <a:ext uri="{FF2B5EF4-FFF2-40B4-BE49-F238E27FC236}">
                <a16:creationId xmlns:a16="http://schemas.microsoft.com/office/drawing/2014/main" id="{D351FF72-80AE-2264-4AC4-3F158A761124}"/>
              </a:ext>
            </a:extLst>
          </p:cNvPr>
          <p:cNvPicPr>
            <a:picLocks noChangeAspect="1"/>
          </p:cNvPicPr>
          <p:nvPr/>
        </p:nvPicPr>
        <p:blipFill>
          <a:blip r:embed="rId4"/>
          <a:stretch>
            <a:fillRect/>
          </a:stretch>
        </p:blipFill>
        <p:spPr>
          <a:xfrm>
            <a:off x="169865" y="5441713"/>
            <a:ext cx="5781029" cy="1003319"/>
          </a:xfrm>
          <a:prstGeom prst="rect">
            <a:avLst/>
          </a:prstGeom>
          <a:ln>
            <a:solidFill>
              <a:schemeClr val="tx1"/>
            </a:solidFill>
          </a:ln>
        </p:spPr>
      </p:pic>
      <p:pic>
        <p:nvPicPr>
          <p:cNvPr id="10" name="Picture 9">
            <a:extLst>
              <a:ext uri="{FF2B5EF4-FFF2-40B4-BE49-F238E27FC236}">
                <a16:creationId xmlns:a16="http://schemas.microsoft.com/office/drawing/2014/main" id="{3630B486-88D1-9F1E-61A1-242D87137EFD}"/>
              </a:ext>
            </a:extLst>
          </p:cNvPr>
          <p:cNvPicPr>
            <a:picLocks noChangeAspect="1"/>
          </p:cNvPicPr>
          <p:nvPr/>
        </p:nvPicPr>
        <p:blipFill>
          <a:blip r:embed="rId5"/>
          <a:stretch>
            <a:fillRect/>
          </a:stretch>
        </p:blipFill>
        <p:spPr>
          <a:xfrm>
            <a:off x="6174822" y="2589099"/>
            <a:ext cx="5781029" cy="1037973"/>
          </a:xfrm>
          <a:prstGeom prst="rect">
            <a:avLst/>
          </a:prstGeom>
          <a:ln>
            <a:solidFill>
              <a:schemeClr val="tx1"/>
            </a:solidFill>
          </a:ln>
        </p:spPr>
      </p:pic>
      <p:pic>
        <p:nvPicPr>
          <p:cNvPr id="12" name="Picture 11">
            <a:extLst>
              <a:ext uri="{FF2B5EF4-FFF2-40B4-BE49-F238E27FC236}">
                <a16:creationId xmlns:a16="http://schemas.microsoft.com/office/drawing/2014/main" id="{3F14D3CE-2647-A415-7806-03018B4BA12E}"/>
              </a:ext>
            </a:extLst>
          </p:cNvPr>
          <p:cNvPicPr>
            <a:picLocks noChangeAspect="1"/>
          </p:cNvPicPr>
          <p:nvPr/>
        </p:nvPicPr>
        <p:blipFill>
          <a:blip r:embed="rId6"/>
          <a:stretch>
            <a:fillRect/>
          </a:stretch>
        </p:blipFill>
        <p:spPr>
          <a:xfrm>
            <a:off x="6174823" y="4145653"/>
            <a:ext cx="5781029" cy="1413135"/>
          </a:xfrm>
          <a:prstGeom prst="rect">
            <a:avLst/>
          </a:prstGeom>
          <a:ln>
            <a:solidFill>
              <a:schemeClr val="tx1"/>
            </a:solidFill>
          </a:ln>
        </p:spPr>
      </p:pic>
    </p:spTree>
    <p:extLst>
      <p:ext uri="{BB962C8B-B14F-4D97-AF65-F5344CB8AC3E}">
        <p14:creationId xmlns:p14="http://schemas.microsoft.com/office/powerpoint/2010/main" val="97535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1901324" y="1465117"/>
            <a:ext cx="8389349"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LIST </a:t>
            </a:r>
          </a:p>
          <a:p>
            <a:pPr algn="ctr"/>
            <a:r>
              <a:rPr lang="en-US" sz="8000" b="1" spc="300" dirty="0">
                <a:ln w="0"/>
                <a:solidFill>
                  <a:srgbClr val="7030A0"/>
                </a:solidFill>
                <a:effectLst>
                  <a:innerShdw blurRad="63500" dist="50800" dir="13500000">
                    <a:srgbClr val="000000">
                      <a:alpha val="50000"/>
                    </a:srgbClr>
                  </a:innerShdw>
                </a:effectLst>
              </a:rPr>
              <a:t>COMPREHENSION</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4420375"/>
            <a:ext cx="11118273" cy="156966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List comprehension generates a new list by applying an expression (sum, multiply etc) to each item in an existing iterable (like a list, tuple, or range) and filtering the items based on a condition.</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254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FF9BA-FC64-5F2E-6300-C06EE0E5642C}"/>
              </a:ext>
            </a:extLst>
          </p:cNvPr>
          <p:cNvPicPr>
            <a:picLocks noChangeAspect="1"/>
          </p:cNvPicPr>
          <p:nvPr/>
        </p:nvPicPr>
        <p:blipFill>
          <a:blip r:embed="rId2"/>
          <a:stretch>
            <a:fillRect/>
          </a:stretch>
        </p:blipFill>
        <p:spPr>
          <a:xfrm>
            <a:off x="1524000" y="857250"/>
            <a:ext cx="10668000" cy="6000750"/>
          </a:xfrm>
          <a:prstGeom prst="rect">
            <a:avLst/>
          </a:prstGeom>
        </p:spPr>
      </p:pic>
      <p:sp>
        <p:nvSpPr>
          <p:cNvPr id="3" name="Rectangle 2">
            <a:extLst>
              <a:ext uri="{FF2B5EF4-FFF2-40B4-BE49-F238E27FC236}">
                <a16:creationId xmlns:a16="http://schemas.microsoft.com/office/drawing/2014/main" id="{33E0DD75-E1E9-C176-9800-2CA58AB3F9F3}"/>
              </a:ext>
            </a:extLst>
          </p:cNvPr>
          <p:cNvSpPr/>
          <p:nvPr/>
        </p:nvSpPr>
        <p:spPr>
          <a:xfrm>
            <a:off x="137648" y="58992"/>
            <a:ext cx="5094920"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rgbClr val="721B83"/>
                  </a:solidFill>
                </a:ln>
                <a:solidFill>
                  <a:srgbClr val="C08CD0"/>
                </a:solidFill>
              </a:rPr>
              <a:t>Syntax of List</a:t>
            </a:r>
          </a:p>
          <a:p>
            <a:pPr algn="ctr"/>
            <a:r>
              <a:rPr lang="en-US" sz="5400" b="1" dirty="0">
                <a:ln>
                  <a:solidFill>
                    <a:srgbClr val="721B83"/>
                  </a:solidFill>
                </a:ln>
                <a:solidFill>
                  <a:srgbClr val="C08CD0"/>
                </a:solidFill>
              </a:rPr>
              <a:t>Comprehension -</a:t>
            </a:r>
          </a:p>
        </p:txBody>
      </p:sp>
    </p:spTree>
    <p:extLst>
      <p:ext uri="{BB962C8B-B14F-4D97-AF65-F5344CB8AC3E}">
        <p14:creationId xmlns:p14="http://schemas.microsoft.com/office/powerpoint/2010/main" val="154560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E2BFE-58AD-138A-1FA9-2FA556B16BA0}"/>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List Comprehension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A61313DA-8179-FD52-BB4E-67B56F6985EA}"/>
              </a:ext>
            </a:extLst>
          </p:cNvPr>
          <p:cNvPicPr>
            <a:picLocks noChangeAspect="1"/>
          </p:cNvPicPr>
          <p:nvPr/>
        </p:nvPicPr>
        <p:blipFill>
          <a:blip r:embed="rId2"/>
          <a:stretch>
            <a:fillRect/>
          </a:stretch>
        </p:blipFill>
        <p:spPr>
          <a:xfrm>
            <a:off x="938464" y="1358079"/>
            <a:ext cx="10586963" cy="1468660"/>
          </a:xfrm>
          <a:prstGeom prst="rect">
            <a:avLst/>
          </a:prstGeom>
          <a:ln>
            <a:solidFill>
              <a:schemeClr val="tx1"/>
            </a:solidFill>
          </a:ln>
        </p:spPr>
      </p:pic>
      <p:pic>
        <p:nvPicPr>
          <p:cNvPr id="6" name="Picture 5">
            <a:extLst>
              <a:ext uri="{FF2B5EF4-FFF2-40B4-BE49-F238E27FC236}">
                <a16:creationId xmlns:a16="http://schemas.microsoft.com/office/drawing/2014/main" id="{9A49335D-0866-18E4-AE75-258FE793394C}"/>
              </a:ext>
            </a:extLst>
          </p:cNvPr>
          <p:cNvPicPr>
            <a:picLocks noChangeAspect="1"/>
          </p:cNvPicPr>
          <p:nvPr/>
        </p:nvPicPr>
        <p:blipFill>
          <a:blip r:embed="rId3"/>
          <a:stretch>
            <a:fillRect/>
          </a:stretch>
        </p:blipFill>
        <p:spPr>
          <a:xfrm>
            <a:off x="176982" y="3275644"/>
            <a:ext cx="5783071" cy="1173138"/>
          </a:xfrm>
          <a:prstGeom prst="rect">
            <a:avLst/>
          </a:prstGeom>
          <a:ln>
            <a:solidFill>
              <a:schemeClr val="tx1"/>
            </a:solidFill>
          </a:ln>
        </p:spPr>
      </p:pic>
      <p:pic>
        <p:nvPicPr>
          <p:cNvPr id="8" name="Picture 7">
            <a:extLst>
              <a:ext uri="{FF2B5EF4-FFF2-40B4-BE49-F238E27FC236}">
                <a16:creationId xmlns:a16="http://schemas.microsoft.com/office/drawing/2014/main" id="{84A9C208-AEED-1662-35AD-CEB97023A1AB}"/>
              </a:ext>
            </a:extLst>
          </p:cNvPr>
          <p:cNvPicPr>
            <a:picLocks noChangeAspect="1"/>
          </p:cNvPicPr>
          <p:nvPr/>
        </p:nvPicPr>
        <p:blipFill>
          <a:blip r:embed="rId4"/>
          <a:stretch>
            <a:fillRect/>
          </a:stretch>
        </p:blipFill>
        <p:spPr>
          <a:xfrm>
            <a:off x="176982" y="4948614"/>
            <a:ext cx="5783071" cy="1378911"/>
          </a:xfrm>
          <a:prstGeom prst="rect">
            <a:avLst/>
          </a:prstGeom>
          <a:ln>
            <a:solidFill>
              <a:schemeClr val="tx1"/>
            </a:solidFill>
          </a:ln>
        </p:spPr>
      </p:pic>
      <p:pic>
        <p:nvPicPr>
          <p:cNvPr id="10" name="Picture 9">
            <a:extLst>
              <a:ext uri="{FF2B5EF4-FFF2-40B4-BE49-F238E27FC236}">
                <a16:creationId xmlns:a16="http://schemas.microsoft.com/office/drawing/2014/main" id="{E24B1167-FFD8-A294-383F-70E687F32234}"/>
              </a:ext>
            </a:extLst>
          </p:cNvPr>
          <p:cNvPicPr>
            <a:picLocks noChangeAspect="1"/>
          </p:cNvPicPr>
          <p:nvPr/>
        </p:nvPicPr>
        <p:blipFill>
          <a:blip r:embed="rId5"/>
          <a:stretch>
            <a:fillRect/>
          </a:stretch>
        </p:blipFill>
        <p:spPr>
          <a:xfrm>
            <a:off x="6231946" y="3275644"/>
            <a:ext cx="5783071" cy="1280270"/>
          </a:xfrm>
          <a:prstGeom prst="rect">
            <a:avLst/>
          </a:prstGeom>
          <a:ln>
            <a:solidFill>
              <a:schemeClr val="tx1"/>
            </a:solidFill>
          </a:ln>
        </p:spPr>
      </p:pic>
      <p:pic>
        <p:nvPicPr>
          <p:cNvPr id="12" name="Picture 11">
            <a:extLst>
              <a:ext uri="{FF2B5EF4-FFF2-40B4-BE49-F238E27FC236}">
                <a16:creationId xmlns:a16="http://schemas.microsoft.com/office/drawing/2014/main" id="{68DE47FF-D0B3-E4E6-FBE5-D6EC6492F52C}"/>
              </a:ext>
            </a:extLst>
          </p:cNvPr>
          <p:cNvPicPr>
            <a:picLocks noChangeAspect="1"/>
          </p:cNvPicPr>
          <p:nvPr/>
        </p:nvPicPr>
        <p:blipFill>
          <a:blip r:embed="rId6"/>
          <a:stretch>
            <a:fillRect/>
          </a:stretch>
        </p:blipFill>
        <p:spPr>
          <a:xfrm>
            <a:off x="6231946" y="4948614"/>
            <a:ext cx="5783071" cy="1306734"/>
          </a:xfrm>
          <a:prstGeom prst="rect">
            <a:avLst/>
          </a:prstGeom>
          <a:ln>
            <a:solidFill>
              <a:schemeClr val="tx1"/>
            </a:solidFill>
          </a:ln>
        </p:spPr>
      </p:pic>
    </p:spTree>
    <p:extLst>
      <p:ext uri="{BB962C8B-B14F-4D97-AF65-F5344CB8AC3E}">
        <p14:creationId xmlns:p14="http://schemas.microsoft.com/office/powerpoint/2010/main" val="341217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2737643" y="1977742"/>
            <a:ext cx="6716711" cy="1323439"/>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DICTIONARIES</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3858673"/>
            <a:ext cx="11118273" cy="2062103"/>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Dictionaries are collections of key-value pairs, where each key is unique and refers to a respective value. Value associated with a key can be accessed by using square brackets [] with the key inside.</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94919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259D20-2823-7968-51D9-06CCB5A69001}"/>
              </a:ext>
            </a:extLst>
          </p:cNvPr>
          <p:cNvPicPr>
            <a:picLocks noChangeAspect="1"/>
          </p:cNvPicPr>
          <p:nvPr/>
        </p:nvPicPr>
        <p:blipFill rotWithShape="1">
          <a:blip r:embed="rId2"/>
          <a:srcRect l="10321" t="27978" r="12601" b="28102"/>
          <a:stretch/>
        </p:blipFill>
        <p:spPr>
          <a:xfrm>
            <a:off x="3433131" y="2910348"/>
            <a:ext cx="8758869" cy="3057833"/>
          </a:xfrm>
          <a:prstGeom prst="rect">
            <a:avLst/>
          </a:prstGeom>
        </p:spPr>
      </p:pic>
      <p:sp>
        <p:nvSpPr>
          <p:cNvPr id="3" name="Rectangle 2">
            <a:extLst>
              <a:ext uri="{FF2B5EF4-FFF2-40B4-BE49-F238E27FC236}">
                <a16:creationId xmlns:a16="http://schemas.microsoft.com/office/drawing/2014/main" id="{18411565-3DEF-3685-56DC-6EFA005093D2}"/>
              </a:ext>
            </a:extLst>
          </p:cNvPr>
          <p:cNvSpPr/>
          <p:nvPr/>
        </p:nvSpPr>
        <p:spPr>
          <a:xfrm>
            <a:off x="705367" y="570270"/>
            <a:ext cx="3959481"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rgbClr val="721B83"/>
                  </a:solidFill>
                </a:ln>
                <a:solidFill>
                  <a:srgbClr val="C08CD0"/>
                </a:solidFill>
              </a:rPr>
              <a:t>Syntax of List</a:t>
            </a:r>
          </a:p>
          <a:p>
            <a:pPr algn="ctr"/>
            <a:r>
              <a:rPr lang="en-US" sz="5400" b="1" dirty="0">
                <a:ln>
                  <a:solidFill>
                    <a:srgbClr val="721B83"/>
                  </a:solidFill>
                </a:ln>
                <a:solidFill>
                  <a:srgbClr val="C08CD0"/>
                </a:solidFill>
              </a:rPr>
              <a:t>Dictionaries -</a:t>
            </a:r>
          </a:p>
        </p:txBody>
      </p:sp>
    </p:spTree>
    <p:extLst>
      <p:ext uri="{BB962C8B-B14F-4D97-AF65-F5344CB8AC3E}">
        <p14:creationId xmlns:p14="http://schemas.microsoft.com/office/powerpoint/2010/main" val="89051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A8FCA6-90B0-1B24-F905-5843D401673F}"/>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Dictionaries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52173FD6-43BE-C6A2-CE59-6C690AF9E166}"/>
              </a:ext>
            </a:extLst>
          </p:cNvPr>
          <p:cNvPicPr>
            <a:picLocks noChangeAspect="1"/>
          </p:cNvPicPr>
          <p:nvPr/>
        </p:nvPicPr>
        <p:blipFill>
          <a:blip r:embed="rId2"/>
          <a:stretch>
            <a:fillRect/>
          </a:stretch>
        </p:blipFill>
        <p:spPr>
          <a:xfrm>
            <a:off x="217670" y="1485465"/>
            <a:ext cx="5740678" cy="1265031"/>
          </a:xfrm>
          <a:prstGeom prst="rect">
            <a:avLst/>
          </a:prstGeom>
          <a:ln>
            <a:solidFill>
              <a:schemeClr val="tx1"/>
            </a:solidFill>
          </a:ln>
        </p:spPr>
      </p:pic>
      <p:pic>
        <p:nvPicPr>
          <p:cNvPr id="6" name="Picture 5">
            <a:extLst>
              <a:ext uri="{FF2B5EF4-FFF2-40B4-BE49-F238E27FC236}">
                <a16:creationId xmlns:a16="http://schemas.microsoft.com/office/drawing/2014/main" id="{3FD55CF8-CC35-160F-939C-DEFE36F54E6D}"/>
              </a:ext>
            </a:extLst>
          </p:cNvPr>
          <p:cNvPicPr>
            <a:picLocks noChangeAspect="1"/>
          </p:cNvPicPr>
          <p:nvPr/>
        </p:nvPicPr>
        <p:blipFill>
          <a:blip r:embed="rId3"/>
          <a:stretch>
            <a:fillRect/>
          </a:stretch>
        </p:blipFill>
        <p:spPr>
          <a:xfrm>
            <a:off x="217670" y="3291021"/>
            <a:ext cx="5740678" cy="1164383"/>
          </a:xfrm>
          <a:prstGeom prst="rect">
            <a:avLst/>
          </a:prstGeom>
          <a:ln>
            <a:solidFill>
              <a:schemeClr val="tx1"/>
            </a:solidFill>
          </a:ln>
        </p:spPr>
      </p:pic>
      <p:pic>
        <p:nvPicPr>
          <p:cNvPr id="8" name="Picture 7">
            <a:extLst>
              <a:ext uri="{FF2B5EF4-FFF2-40B4-BE49-F238E27FC236}">
                <a16:creationId xmlns:a16="http://schemas.microsoft.com/office/drawing/2014/main" id="{B4A3F949-03BE-D75A-135F-2CEA94040B9F}"/>
              </a:ext>
            </a:extLst>
          </p:cNvPr>
          <p:cNvPicPr>
            <a:picLocks noChangeAspect="1"/>
          </p:cNvPicPr>
          <p:nvPr/>
        </p:nvPicPr>
        <p:blipFill>
          <a:blip r:embed="rId4"/>
          <a:stretch>
            <a:fillRect/>
          </a:stretch>
        </p:blipFill>
        <p:spPr>
          <a:xfrm>
            <a:off x="217670" y="4936938"/>
            <a:ext cx="5740678" cy="1091203"/>
          </a:xfrm>
          <a:prstGeom prst="rect">
            <a:avLst/>
          </a:prstGeom>
          <a:ln>
            <a:solidFill>
              <a:schemeClr val="tx1"/>
            </a:solidFill>
          </a:ln>
        </p:spPr>
      </p:pic>
      <p:pic>
        <p:nvPicPr>
          <p:cNvPr id="10" name="Picture 9">
            <a:extLst>
              <a:ext uri="{FF2B5EF4-FFF2-40B4-BE49-F238E27FC236}">
                <a16:creationId xmlns:a16="http://schemas.microsoft.com/office/drawing/2014/main" id="{82722E4B-654F-9033-A143-92C52D71CEC9}"/>
              </a:ext>
            </a:extLst>
          </p:cNvPr>
          <p:cNvPicPr>
            <a:picLocks noChangeAspect="1"/>
          </p:cNvPicPr>
          <p:nvPr/>
        </p:nvPicPr>
        <p:blipFill>
          <a:blip r:embed="rId5"/>
          <a:stretch>
            <a:fillRect/>
          </a:stretch>
        </p:blipFill>
        <p:spPr>
          <a:xfrm>
            <a:off x="6238259" y="1725018"/>
            <a:ext cx="5736070" cy="1772812"/>
          </a:xfrm>
          <a:prstGeom prst="rect">
            <a:avLst/>
          </a:prstGeom>
          <a:ln>
            <a:solidFill>
              <a:schemeClr val="tx1"/>
            </a:solidFill>
          </a:ln>
        </p:spPr>
      </p:pic>
      <p:pic>
        <p:nvPicPr>
          <p:cNvPr id="12" name="Picture 11">
            <a:extLst>
              <a:ext uri="{FF2B5EF4-FFF2-40B4-BE49-F238E27FC236}">
                <a16:creationId xmlns:a16="http://schemas.microsoft.com/office/drawing/2014/main" id="{1CB4426A-FC3F-DB3C-7707-681888A7181C}"/>
              </a:ext>
            </a:extLst>
          </p:cNvPr>
          <p:cNvPicPr>
            <a:picLocks noChangeAspect="1"/>
          </p:cNvPicPr>
          <p:nvPr/>
        </p:nvPicPr>
        <p:blipFill>
          <a:blip r:embed="rId6"/>
          <a:stretch>
            <a:fillRect/>
          </a:stretch>
        </p:blipFill>
        <p:spPr>
          <a:xfrm>
            <a:off x="6238259" y="3976609"/>
            <a:ext cx="5736070" cy="1835225"/>
          </a:xfrm>
          <a:prstGeom prst="rect">
            <a:avLst/>
          </a:prstGeom>
          <a:ln>
            <a:solidFill>
              <a:schemeClr val="tx1"/>
            </a:solidFill>
          </a:ln>
        </p:spPr>
      </p:pic>
    </p:spTree>
    <p:extLst>
      <p:ext uri="{BB962C8B-B14F-4D97-AF65-F5344CB8AC3E}">
        <p14:creationId xmlns:p14="http://schemas.microsoft.com/office/powerpoint/2010/main" val="426532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328157" y="628651"/>
            <a:ext cx="5535683"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BUILT-IN</a:t>
            </a:r>
          </a:p>
          <a:p>
            <a:pPr algn="ctr"/>
            <a:r>
              <a:rPr lang="en-US" sz="8000" b="1" spc="300" dirty="0">
                <a:ln w="0"/>
                <a:solidFill>
                  <a:srgbClr val="7030A0"/>
                </a:solidFill>
                <a:effectLst>
                  <a:innerShdw blurRad="63500" dist="50800" dir="13500000">
                    <a:srgbClr val="000000">
                      <a:alpha val="50000"/>
                    </a:srgbClr>
                  </a:innerShdw>
                </a:effectLst>
              </a:rPr>
              <a:t>FUNCTIONS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1" y="3062260"/>
            <a:ext cx="11118273" cy="353943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Built-in functions are pre-defined functions, they have various purposes and can perform common tasks such as mathematical calculations, string manipulation, data type conversion, input/output operations, and more. Some common examples of built-in functions len() for getting the length of a sequence (such as a string, list, or tuple), sum() for calculating the sum of elements in an iterable, sorted() to sort the sequence etc.</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1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CA7EFA-A9BC-CBCB-0052-F00431F1BAB5}"/>
              </a:ext>
            </a:extLst>
          </p:cNvPr>
          <p:cNvSpPr/>
          <p:nvPr/>
        </p:nvSpPr>
        <p:spPr>
          <a:xfrm>
            <a:off x="4209327" y="369608"/>
            <a:ext cx="3773341" cy="923330"/>
          </a:xfrm>
          <a:prstGeom prst="rect">
            <a:avLst/>
          </a:prstGeom>
          <a:noFill/>
        </p:spPr>
        <p:txBody>
          <a:bodyPr wrap="none" lIns="91440" tIns="45720" rIns="91440" bIns="45720">
            <a:spAutoFit/>
          </a:bodyPr>
          <a:lstStyle/>
          <a:p>
            <a:pPr algn="ctr"/>
            <a:r>
              <a:rPr lang="en-US" sz="5400" b="1" dirty="0">
                <a:ln w="13462">
                  <a:solidFill>
                    <a:schemeClr val="bg1">
                      <a:lumMod val="85000"/>
                    </a:schemeClr>
                  </a:solidFill>
                  <a:prstDash val="solid"/>
                </a:ln>
                <a:solidFill>
                  <a:srgbClr val="7030A0"/>
                </a:solidFill>
                <a:effectLst>
                  <a:outerShdw dist="38100" dir="2700000" algn="bl" rotWithShape="0">
                    <a:schemeClr val="accent5"/>
                  </a:outerShdw>
                </a:effectLst>
              </a:rPr>
              <a:t>Introduction</a:t>
            </a:r>
            <a:endParaRPr lang="en-US" sz="54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5992B6C6-028C-CFC4-6E47-99C7AFBA6F8B}"/>
              </a:ext>
            </a:extLst>
          </p:cNvPr>
          <p:cNvSpPr txBox="1"/>
          <p:nvPr/>
        </p:nvSpPr>
        <p:spPr>
          <a:xfrm>
            <a:off x="796635" y="1658081"/>
            <a:ext cx="10598727" cy="4467057"/>
          </a:xfrm>
          <a:prstGeom prst="rect">
            <a:avLst/>
          </a:prstGeom>
          <a:noFill/>
        </p:spPr>
        <p:txBody>
          <a:bodyPr wrap="square">
            <a:spAutoFit/>
          </a:bodyPr>
          <a:lstStyle/>
          <a:p>
            <a:pPr>
              <a:lnSpc>
                <a:spcPct val="150000"/>
              </a:lnSpc>
            </a:pPr>
            <a:r>
              <a:rPr lang="en-US" sz="2400" b="0" i="0" dirty="0">
                <a:effectLst/>
                <a:latin typeface="Calibri" panose="020F0502020204030204" pitchFamily="34" charset="0"/>
                <a:ea typeface="Calibri" panose="020F0502020204030204" pitchFamily="34" charset="0"/>
                <a:cs typeface="Calibri" panose="020F0502020204030204" pitchFamily="34" charset="0"/>
              </a:rPr>
              <a:t>Python is a powerful and versatile programming language that is widely used in various fields such as web development, data analysis, artificial intelligence, and more. In this presentation, we will explore the foundational concepts of Python programming. Throughout this session, we will cover topics such as string indexing, list operations, lambda functions, list comprehensions, dictionaries, built-in functions, looping, inheritance, and user-defined functions (UDFs) etc. By the end of this presentation, you will have a solid understanding of the basic building blocks of Python and be well-equipped to start writing your own Python programs.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9973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CD72A-67F9-3B33-04C7-367364DA17B3}"/>
              </a:ext>
            </a:extLst>
          </p:cNvPr>
          <p:cNvSpPr txBox="1"/>
          <p:nvPr/>
        </p:nvSpPr>
        <p:spPr>
          <a:xfrm>
            <a:off x="143387" y="255174"/>
            <a:ext cx="11905228"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Built-in Functions (len, max, sum, sorted, abs)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19872D0D-008A-F1DD-77E5-8DEDCE37809B}"/>
              </a:ext>
            </a:extLst>
          </p:cNvPr>
          <p:cNvPicPr>
            <a:picLocks noChangeAspect="1"/>
          </p:cNvPicPr>
          <p:nvPr/>
        </p:nvPicPr>
        <p:blipFill>
          <a:blip r:embed="rId2"/>
          <a:stretch>
            <a:fillRect/>
          </a:stretch>
        </p:blipFill>
        <p:spPr>
          <a:xfrm>
            <a:off x="143386" y="1330926"/>
            <a:ext cx="5835081" cy="1374567"/>
          </a:xfrm>
          <a:prstGeom prst="rect">
            <a:avLst/>
          </a:prstGeom>
          <a:ln>
            <a:solidFill>
              <a:schemeClr val="tx1"/>
            </a:solidFill>
          </a:ln>
        </p:spPr>
      </p:pic>
      <p:pic>
        <p:nvPicPr>
          <p:cNvPr id="6" name="Picture 5">
            <a:extLst>
              <a:ext uri="{FF2B5EF4-FFF2-40B4-BE49-F238E27FC236}">
                <a16:creationId xmlns:a16="http://schemas.microsoft.com/office/drawing/2014/main" id="{B7705A45-A6DB-7D30-7998-05E8D5A4B7E8}"/>
              </a:ext>
            </a:extLst>
          </p:cNvPr>
          <p:cNvPicPr>
            <a:picLocks noChangeAspect="1"/>
          </p:cNvPicPr>
          <p:nvPr/>
        </p:nvPicPr>
        <p:blipFill>
          <a:blip r:embed="rId3"/>
          <a:stretch>
            <a:fillRect/>
          </a:stretch>
        </p:blipFill>
        <p:spPr>
          <a:xfrm>
            <a:off x="143386" y="3202973"/>
            <a:ext cx="5835080" cy="1294600"/>
          </a:xfrm>
          <a:prstGeom prst="rect">
            <a:avLst/>
          </a:prstGeom>
          <a:ln>
            <a:solidFill>
              <a:schemeClr val="tx1"/>
            </a:solidFill>
          </a:ln>
        </p:spPr>
      </p:pic>
      <p:pic>
        <p:nvPicPr>
          <p:cNvPr id="8" name="Picture 7">
            <a:extLst>
              <a:ext uri="{FF2B5EF4-FFF2-40B4-BE49-F238E27FC236}">
                <a16:creationId xmlns:a16="http://schemas.microsoft.com/office/drawing/2014/main" id="{50718470-689F-C8E8-1B78-4A24241729AF}"/>
              </a:ext>
            </a:extLst>
          </p:cNvPr>
          <p:cNvPicPr>
            <a:picLocks noChangeAspect="1"/>
          </p:cNvPicPr>
          <p:nvPr/>
        </p:nvPicPr>
        <p:blipFill>
          <a:blip r:embed="rId4"/>
          <a:stretch>
            <a:fillRect/>
          </a:stretch>
        </p:blipFill>
        <p:spPr>
          <a:xfrm>
            <a:off x="143386" y="5021525"/>
            <a:ext cx="5803069" cy="1294600"/>
          </a:xfrm>
          <a:prstGeom prst="rect">
            <a:avLst/>
          </a:prstGeom>
          <a:ln>
            <a:solidFill>
              <a:schemeClr val="tx1"/>
            </a:solidFill>
          </a:ln>
        </p:spPr>
      </p:pic>
      <p:pic>
        <p:nvPicPr>
          <p:cNvPr id="10" name="Picture 9">
            <a:extLst>
              <a:ext uri="{FF2B5EF4-FFF2-40B4-BE49-F238E27FC236}">
                <a16:creationId xmlns:a16="http://schemas.microsoft.com/office/drawing/2014/main" id="{0AF0E152-88C9-012D-290B-3A9F84F5CD83}"/>
              </a:ext>
            </a:extLst>
          </p:cNvPr>
          <p:cNvPicPr>
            <a:picLocks noChangeAspect="1"/>
          </p:cNvPicPr>
          <p:nvPr/>
        </p:nvPicPr>
        <p:blipFill>
          <a:blip r:embed="rId5"/>
          <a:stretch>
            <a:fillRect/>
          </a:stretch>
        </p:blipFill>
        <p:spPr>
          <a:xfrm>
            <a:off x="6213534" y="1990166"/>
            <a:ext cx="5835080" cy="1566653"/>
          </a:xfrm>
          <a:prstGeom prst="rect">
            <a:avLst/>
          </a:prstGeom>
          <a:ln>
            <a:solidFill>
              <a:schemeClr val="tx1"/>
            </a:solidFill>
          </a:ln>
        </p:spPr>
      </p:pic>
      <p:pic>
        <p:nvPicPr>
          <p:cNvPr id="12" name="Picture 11">
            <a:extLst>
              <a:ext uri="{FF2B5EF4-FFF2-40B4-BE49-F238E27FC236}">
                <a16:creationId xmlns:a16="http://schemas.microsoft.com/office/drawing/2014/main" id="{819CC094-D8E7-505E-2B3B-7515E64DD689}"/>
              </a:ext>
            </a:extLst>
          </p:cNvPr>
          <p:cNvPicPr>
            <a:picLocks noChangeAspect="1"/>
          </p:cNvPicPr>
          <p:nvPr/>
        </p:nvPicPr>
        <p:blipFill>
          <a:blip r:embed="rId6"/>
          <a:stretch>
            <a:fillRect/>
          </a:stretch>
        </p:blipFill>
        <p:spPr>
          <a:xfrm>
            <a:off x="6213534" y="4058173"/>
            <a:ext cx="5835080" cy="1245180"/>
          </a:xfrm>
          <a:prstGeom prst="rect">
            <a:avLst/>
          </a:prstGeom>
          <a:ln>
            <a:solidFill>
              <a:schemeClr val="tx1"/>
            </a:solidFill>
          </a:ln>
        </p:spPr>
      </p:pic>
    </p:spTree>
    <p:extLst>
      <p:ext uri="{BB962C8B-B14F-4D97-AF65-F5344CB8AC3E}">
        <p14:creationId xmlns:p14="http://schemas.microsoft.com/office/powerpoint/2010/main" val="3117331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891098" y="1465117"/>
            <a:ext cx="4409797" cy="1323439"/>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LOOPING</a:t>
            </a:r>
          </a:p>
        </p:txBody>
      </p:sp>
      <p:sp>
        <p:nvSpPr>
          <p:cNvPr id="5" name="Rectangle 4">
            <a:extLst>
              <a:ext uri="{FF2B5EF4-FFF2-40B4-BE49-F238E27FC236}">
                <a16:creationId xmlns:a16="http://schemas.microsoft.com/office/drawing/2014/main" id="{DD4BAAC6-11B4-A99C-ABA2-3D4C6EC857AE}"/>
              </a:ext>
            </a:extLst>
          </p:cNvPr>
          <p:cNvSpPr/>
          <p:nvPr/>
        </p:nvSpPr>
        <p:spPr>
          <a:xfrm>
            <a:off x="536859" y="3429000"/>
            <a:ext cx="11118273" cy="3046988"/>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Looping is a technique used to repeat a block of code multiple times. It allows us to automate repetitive tasks and process large amounts of data efficiently. For loop is used when we know in advance how many times we want to repeat the code. While loop repeatedly executes the code block as long as the specific condition remains true.</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81520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667F9B-9699-FC42-6029-EC27B60F2630}"/>
              </a:ext>
            </a:extLst>
          </p:cNvPr>
          <p:cNvPicPr>
            <a:picLocks noChangeAspect="1"/>
          </p:cNvPicPr>
          <p:nvPr/>
        </p:nvPicPr>
        <p:blipFill>
          <a:blip r:embed="rId2"/>
          <a:stretch>
            <a:fillRect/>
          </a:stretch>
        </p:blipFill>
        <p:spPr>
          <a:xfrm>
            <a:off x="648927" y="787441"/>
            <a:ext cx="4132175" cy="2746412"/>
          </a:xfrm>
          <a:prstGeom prst="rect">
            <a:avLst/>
          </a:prstGeom>
          <a:ln>
            <a:solidFill>
              <a:schemeClr val="bg1"/>
            </a:solidFill>
          </a:ln>
        </p:spPr>
      </p:pic>
      <p:pic>
        <p:nvPicPr>
          <p:cNvPr id="3" name="Picture 2">
            <a:extLst>
              <a:ext uri="{FF2B5EF4-FFF2-40B4-BE49-F238E27FC236}">
                <a16:creationId xmlns:a16="http://schemas.microsoft.com/office/drawing/2014/main" id="{6D7FE7E2-2832-FAF2-B1CC-F7D63DB53777}"/>
              </a:ext>
            </a:extLst>
          </p:cNvPr>
          <p:cNvPicPr>
            <a:picLocks noChangeAspect="1"/>
          </p:cNvPicPr>
          <p:nvPr/>
        </p:nvPicPr>
        <p:blipFill rotWithShape="1">
          <a:blip r:embed="rId3"/>
          <a:srcRect l="3179" t="4281" r="3085" b="4145"/>
          <a:stretch/>
        </p:blipFill>
        <p:spPr>
          <a:xfrm>
            <a:off x="648927" y="4254909"/>
            <a:ext cx="4132175" cy="2480773"/>
          </a:xfrm>
          <a:prstGeom prst="rect">
            <a:avLst/>
          </a:prstGeom>
          <a:ln>
            <a:solidFill>
              <a:schemeClr val="bg1"/>
            </a:solidFill>
          </a:ln>
        </p:spPr>
      </p:pic>
      <p:sp>
        <p:nvSpPr>
          <p:cNvPr id="4" name="Rectangle 3">
            <a:extLst>
              <a:ext uri="{FF2B5EF4-FFF2-40B4-BE49-F238E27FC236}">
                <a16:creationId xmlns:a16="http://schemas.microsoft.com/office/drawing/2014/main" id="{0D72EA3E-BCE0-81B4-6966-AB980A4C20B8}"/>
              </a:ext>
            </a:extLst>
          </p:cNvPr>
          <p:cNvSpPr/>
          <p:nvPr/>
        </p:nvSpPr>
        <p:spPr>
          <a:xfrm>
            <a:off x="531341" y="79555"/>
            <a:ext cx="3851567"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rgbClr val="721B83"/>
                  </a:solidFill>
                </a:ln>
                <a:solidFill>
                  <a:srgbClr val="C08CD0"/>
                </a:solidFill>
              </a:rPr>
              <a:t>For loop Syntax - </a:t>
            </a:r>
          </a:p>
        </p:txBody>
      </p:sp>
      <p:sp>
        <p:nvSpPr>
          <p:cNvPr id="5" name="Rectangle 4">
            <a:extLst>
              <a:ext uri="{FF2B5EF4-FFF2-40B4-BE49-F238E27FC236}">
                <a16:creationId xmlns:a16="http://schemas.microsoft.com/office/drawing/2014/main" id="{AA62D2B8-139B-5026-E95F-71A6F72B23C2}"/>
              </a:ext>
            </a:extLst>
          </p:cNvPr>
          <p:cNvSpPr/>
          <p:nvPr/>
        </p:nvSpPr>
        <p:spPr>
          <a:xfrm>
            <a:off x="6096000" y="79555"/>
            <a:ext cx="4664931"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rgbClr val="721B83"/>
                  </a:solidFill>
                </a:ln>
                <a:solidFill>
                  <a:srgbClr val="C08CD0"/>
                </a:solidFill>
              </a:rPr>
              <a:t>Nested loop Syntax - </a:t>
            </a:r>
          </a:p>
        </p:txBody>
      </p:sp>
      <p:sp>
        <p:nvSpPr>
          <p:cNvPr id="6" name="Rectangle 5">
            <a:extLst>
              <a:ext uri="{FF2B5EF4-FFF2-40B4-BE49-F238E27FC236}">
                <a16:creationId xmlns:a16="http://schemas.microsoft.com/office/drawing/2014/main" id="{5F0F87A5-D7FA-B524-E832-37058EDDD1E2}"/>
              </a:ext>
            </a:extLst>
          </p:cNvPr>
          <p:cNvSpPr/>
          <p:nvPr/>
        </p:nvSpPr>
        <p:spPr>
          <a:xfrm>
            <a:off x="531341" y="3533853"/>
            <a:ext cx="4415697"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rgbClr val="721B83"/>
                  </a:solidFill>
                </a:ln>
                <a:solidFill>
                  <a:srgbClr val="C08CD0"/>
                </a:solidFill>
              </a:rPr>
              <a:t>While loop Syntax - </a:t>
            </a:r>
          </a:p>
        </p:txBody>
      </p:sp>
      <p:pic>
        <p:nvPicPr>
          <p:cNvPr id="6146" name="Picture 2" descr="Nested Loop in C | Examples to Create Nested Loop in C Programming">
            <a:extLst>
              <a:ext uri="{FF2B5EF4-FFF2-40B4-BE49-F238E27FC236}">
                <a16:creationId xmlns:a16="http://schemas.microsoft.com/office/drawing/2014/main" id="{2E05ADA0-FFE8-BB90-97F9-4399C225B4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451"/>
          <a:stretch/>
        </p:blipFill>
        <p:spPr bwMode="auto">
          <a:xfrm>
            <a:off x="6407026" y="771983"/>
            <a:ext cx="4831662" cy="596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15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12D476-3089-D784-B30C-C11DCBD94A65}"/>
              </a:ext>
            </a:extLst>
          </p:cNvPr>
          <p:cNvSpPr txBox="1"/>
          <p:nvPr/>
        </p:nvSpPr>
        <p:spPr>
          <a:xfrm>
            <a:off x="1658534" y="255174"/>
            <a:ext cx="8874932"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Looping (for, while, nested)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8FE1434B-E525-CDA8-3E02-1AC3BD2AF0F1}"/>
              </a:ext>
            </a:extLst>
          </p:cNvPr>
          <p:cNvPicPr>
            <a:picLocks noChangeAspect="1"/>
          </p:cNvPicPr>
          <p:nvPr/>
        </p:nvPicPr>
        <p:blipFill rotWithShape="1">
          <a:blip r:embed="rId2"/>
          <a:srcRect r="12594"/>
          <a:stretch/>
        </p:blipFill>
        <p:spPr>
          <a:xfrm>
            <a:off x="186812" y="1253878"/>
            <a:ext cx="4015713" cy="2256709"/>
          </a:xfrm>
          <a:prstGeom prst="rect">
            <a:avLst/>
          </a:prstGeom>
          <a:ln>
            <a:solidFill>
              <a:schemeClr val="tx1"/>
            </a:solidFill>
          </a:ln>
        </p:spPr>
      </p:pic>
      <p:pic>
        <p:nvPicPr>
          <p:cNvPr id="6" name="Picture 5">
            <a:extLst>
              <a:ext uri="{FF2B5EF4-FFF2-40B4-BE49-F238E27FC236}">
                <a16:creationId xmlns:a16="http://schemas.microsoft.com/office/drawing/2014/main" id="{A6B39484-835C-5BEF-BDB5-8EC12011CD8D}"/>
              </a:ext>
            </a:extLst>
          </p:cNvPr>
          <p:cNvPicPr>
            <a:picLocks noChangeAspect="1"/>
          </p:cNvPicPr>
          <p:nvPr/>
        </p:nvPicPr>
        <p:blipFill rotWithShape="1">
          <a:blip r:embed="rId3"/>
          <a:srcRect r="20337"/>
          <a:stretch/>
        </p:blipFill>
        <p:spPr>
          <a:xfrm>
            <a:off x="7989474" y="4110428"/>
            <a:ext cx="3779739" cy="2528263"/>
          </a:xfrm>
          <a:prstGeom prst="rect">
            <a:avLst/>
          </a:prstGeom>
          <a:ln>
            <a:solidFill>
              <a:schemeClr val="tx1"/>
            </a:solidFill>
          </a:ln>
        </p:spPr>
      </p:pic>
      <p:pic>
        <p:nvPicPr>
          <p:cNvPr id="8" name="Picture 7">
            <a:extLst>
              <a:ext uri="{FF2B5EF4-FFF2-40B4-BE49-F238E27FC236}">
                <a16:creationId xmlns:a16="http://schemas.microsoft.com/office/drawing/2014/main" id="{3C71F349-A515-99D7-F528-24F63FFE46F6}"/>
              </a:ext>
            </a:extLst>
          </p:cNvPr>
          <p:cNvPicPr>
            <a:picLocks noChangeAspect="1"/>
          </p:cNvPicPr>
          <p:nvPr/>
        </p:nvPicPr>
        <p:blipFill rotWithShape="1">
          <a:blip r:embed="rId4"/>
          <a:srcRect r="12927"/>
          <a:stretch/>
        </p:blipFill>
        <p:spPr>
          <a:xfrm>
            <a:off x="7989474" y="1253878"/>
            <a:ext cx="3779739" cy="2620643"/>
          </a:xfrm>
          <a:prstGeom prst="rect">
            <a:avLst/>
          </a:prstGeom>
          <a:ln>
            <a:solidFill>
              <a:schemeClr val="tx1"/>
            </a:solidFill>
          </a:ln>
        </p:spPr>
      </p:pic>
      <p:pic>
        <p:nvPicPr>
          <p:cNvPr id="10" name="Picture 9">
            <a:extLst>
              <a:ext uri="{FF2B5EF4-FFF2-40B4-BE49-F238E27FC236}">
                <a16:creationId xmlns:a16="http://schemas.microsoft.com/office/drawing/2014/main" id="{CA55CEBA-1113-443C-56B5-10085D2ECDA5}"/>
              </a:ext>
            </a:extLst>
          </p:cNvPr>
          <p:cNvPicPr>
            <a:picLocks noChangeAspect="1"/>
          </p:cNvPicPr>
          <p:nvPr/>
        </p:nvPicPr>
        <p:blipFill>
          <a:blip r:embed="rId5"/>
          <a:stretch>
            <a:fillRect/>
          </a:stretch>
        </p:blipFill>
        <p:spPr>
          <a:xfrm>
            <a:off x="4392065" y="2297012"/>
            <a:ext cx="3407870" cy="2976018"/>
          </a:xfrm>
          <a:prstGeom prst="rect">
            <a:avLst/>
          </a:prstGeom>
          <a:ln>
            <a:solidFill>
              <a:schemeClr val="tx1"/>
            </a:solidFill>
          </a:ln>
        </p:spPr>
      </p:pic>
      <p:pic>
        <p:nvPicPr>
          <p:cNvPr id="12" name="Picture 11">
            <a:extLst>
              <a:ext uri="{FF2B5EF4-FFF2-40B4-BE49-F238E27FC236}">
                <a16:creationId xmlns:a16="http://schemas.microsoft.com/office/drawing/2014/main" id="{2C2BE3C1-6CF0-05BF-E50D-8500511F16F3}"/>
              </a:ext>
            </a:extLst>
          </p:cNvPr>
          <p:cNvPicPr>
            <a:picLocks noChangeAspect="1"/>
          </p:cNvPicPr>
          <p:nvPr/>
        </p:nvPicPr>
        <p:blipFill rotWithShape="1">
          <a:blip r:embed="rId6"/>
          <a:srcRect r="3741"/>
          <a:stretch/>
        </p:blipFill>
        <p:spPr>
          <a:xfrm>
            <a:off x="214586" y="3943852"/>
            <a:ext cx="3955619" cy="2658974"/>
          </a:xfrm>
          <a:prstGeom prst="rect">
            <a:avLst/>
          </a:prstGeom>
          <a:ln>
            <a:solidFill>
              <a:schemeClr val="tx1"/>
            </a:solidFill>
          </a:ln>
        </p:spPr>
      </p:pic>
    </p:spTree>
    <p:extLst>
      <p:ext uri="{BB962C8B-B14F-4D97-AF65-F5344CB8AC3E}">
        <p14:creationId xmlns:p14="http://schemas.microsoft.com/office/powerpoint/2010/main" val="113492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2932568" y="1465117"/>
            <a:ext cx="6326861"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INHERITANCE</a:t>
            </a:r>
          </a:p>
          <a:p>
            <a:pPr algn="ctr"/>
            <a:endParaRPr lang="en-US" sz="8000" b="1" spc="300" dirty="0">
              <a:ln w="0"/>
              <a:solidFill>
                <a:srgbClr val="7030A0"/>
              </a:solidFill>
              <a:effectLst>
                <a:innerShdw blurRad="63500" dist="50800" dir="13500000">
                  <a:srgbClr val="000000">
                    <a:alpha val="50000"/>
                  </a:srgbClr>
                </a:innerShdw>
              </a:effectLst>
            </a:endParaRPr>
          </a:p>
        </p:txBody>
      </p:sp>
      <p:sp>
        <p:nvSpPr>
          <p:cNvPr id="5" name="Rectangle 4">
            <a:extLst>
              <a:ext uri="{FF2B5EF4-FFF2-40B4-BE49-F238E27FC236}">
                <a16:creationId xmlns:a16="http://schemas.microsoft.com/office/drawing/2014/main" id="{DD4BAAC6-11B4-A99C-ABA2-3D4C6EC857AE}"/>
              </a:ext>
            </a:extLst>
          </p:cNvPr>
          <p:cNvSpPr/>
          <p:nvPr/>
        </p:nvSpPr>
        <p:spPr>
          <a:xfrm>
            <a:off x="536863" y="2983602"/>
            <a:ext cx="11118273" cy="353943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Built-in functions are pre-defined functions, they have various purposes and can perform common tasks such as mathematical calculations, string manipulation, data type conversion, input/output operations, and more. Some common examples of built-in functions len() for getting the length of a sequence (such as a string, list, or tuple), sum() for calculating the sum of elements in an iterable, sorted() to sort the sequence etc.</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95435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B35C14-8D0F-5695-80FC-A6ED7CA758B5}"/>
              </a:ext>
            </a:extLst>
          </p:cNvPr>
          <p:cNvPicPr>
            <a:picLocks noChangeAspect="1"/>
          </p:cNvPicPr>
          <p:nvPr/>
        </p:nvPicPr>
        <p:blipFill rotWithShape="1">
          <a:blip r:embed="rId2"/>
          <a:srcRect l="1812" t="1976" r="1580" b="6734"/>
          <a:stretch/>
        </p:blipFill>
        <p:spPr>
          <a:xfrm>
            <a:off x="3650233" y="840662"/>
            <a:ext cx="8541767" cy="5810866"/>
          </a:xfrm>
          <a:prstGeom prst="rect">
            <a:avLst/>
          </a:prstGeom>
        </p:spPr>
      </p:pic>
      <p:sp>
        <p:nvSpPr>
          <p:cNvPr id="3" name="Rectangle 2">
            <a:extLst>
              <a:ext uri="{FF2B5EF4-FFF2-40B4-BE49-F238E27FC236}">
                <a16:creationId xmlns:a16="http://schemas.microsoft.com/office/drawing/2014/main" id="{ACA6B6DD-700F-BC69-EB7B-FF395A5C4B69}"/>
              </a:ext>
            </a:extLst>
          </p:cNvPr>
          <p:cNvSpPr/>
          <p:nvPr/>
        </p:nvSpPr>
        <p:spPr>
          <a:xfrm>
            <a:off x="336904" y="324464"/>
            <a:ext cx="3831178"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rgbClr val="721B83"/>
                  </a:solidFill>
                </a:ln>
                <a:solidFill>
                  <a:srgbClr val="C08CD0"/>
                </a:solidFill>
              </a:rPr>
              <a:t>Types of</a:t>
            </a:r>
          </a:p>
          <a:p>
            <a:pPr algn="ctr"/>
            <a:r>
              <a:rPr lang="en-US" sz="5400" b="1" dirty="0">
                <a:ln>
                  <a:solidFill>
                    <a:srgbClr val="721B83"/>
                  </a:solidFill>
                </a:ln>
                <a:solidFill>
                  <a:srgbClr val="C08CD0"/>
                </a:solidFill>
              </a:rPr>
              <a:t>Inheritance -</a:t>
            </a:r>
          </a:p>
        </p:txBody>
      </p:sp>
    </p:spTree>
    <p:extLst>
      <p:ext uri="{BB962C8B-B14F-4D97-AF65-F5344CB8AC3E}">
        <p14:creationId xmlns:p14="http://schemas.microsoft.com/office/powerpoint/2010/main" val="213270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65FCB-0A5B-AFCD-2C87-F1F1E7D4DA9C}"/>
              </a:ext>
            </a:extLst>
          </p:cNvPr>
          <p:cNvSpPr txBox="1"/>
          <p:nvPr/>
        </p:nvSpPr>
        <p:spPr>
          <a:xfrm>
            <a:off x="322668" y="196182"/>
            <a:ext cx="11546663"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Inheritance (single, multiple, multilevel)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ACCE939C-0BD2-E4CB-DB88-DA90B61EAD67}"/>
              </a:ext>
            </a:extLst>
          </p:cNvPr>
          <p:cNvPicPr>
            <a:picLocks noChangeAspect="1"/>
          </p:cNvPicPr>
          <p:nvPr/>
        </p:nvPicPr>
        <p:blipFill>
          <a:blip r:embed="rId2"/>
          <a:stretch>
            <a:fillRect/>
          </a:stretch>
        </p:blipFill>
        <p:spPr>
          <a:xfrm>
            <a:off x="3372465" y="4036608"/>
            <a:ext cx="5456903" cy="2712955"/>
          </a:xfrm>
          <a:prstGeom prst="rect">
            <a:avLst/>
          </a:prstGeom>
          <a:ln>
            <a:solidFill>
              <a:schemeClr val="tx1"/>
            </a:solidFill>
          </a:ln>
        </p:spPr>
      </p:pic>
      <p:pic>
        <p:nvPicPr>
          <p:cNvPr id="6" name="Picture 5">
            <a:extLst>
              <a:ext uri="{FF2B5EF4-FFF2-40B4-BE49-F238E27FC236}">
                <a16:creationId xmlns:a16="http://schemas.microsoft.com/office/drawing/2014/main" id="{32CB7092-5F5B-D7AD-A7BB-060033F18FF7}"/>
              </a:ext>
            </a:extLst>
          </p:cNvPr>
          <p:cNvPicPr>
            <a:picLocks noChangeAspect="1"/>
          </p:cNvPicPr>
          <p:nvPr/>
        </p:nvPicPr>
        <p:blipFill rotWithShape="1">
          <a:blip r:embed="rId3"/>
          <a:srcRect r="5226"/>
          <a:stretch/>
        </p:blipFill>
        <p:spPr>
          <a:xfrm>
            <a:off x="322669" y="901505"/>
            <a:ext cx="4278829" cy="3017782"/>
          </a:xfrm>
          <a:prstGeom prst="rect">
            <a:avLst/>
          </a:prstGeom>
          <a:ln>
            <a:solidFill>
              <a:schemeClr val="tx1"/>
            </a:solidFill>
          </a:ln>
        </p:spPr>
      </p:pic>
      <p:pic>
        <p:nvPicPr>
          <p:cNvPr id="8" name="Picture 7">
            <a:extLst>
              <a:ext uri="{FF2B5EF4-FFF2-40B4-BE49-F238E27FC236}">
                <a16:creationId xmlns:a16="http://schemas.microsoft.com/office/drawing/2014/main" id="{1205E6E7-663B-B0E8-19FB-189187119B86}"/>
              </a:ext>
            </a:extLst>
          </p:cNvPr>
          <p:cNvPicPr>
            <a:picLocks noChangeAspect="1"/>
          </p:cNvPicPr>
          <p:nvPr/>
        </p:nvPicPr>
        <p:blipFill>
          <a:blip r:embed="rId4"/>
          <a:stretch>
            <a:fillRect/>
          </a:stretch>
        </p:blipFill>
        <p:spPr>
          <a:xfrm>
            <a:off x="7590503" y="897695"/>
            <a:ext cx="4278829" cy="3025402"/>
          </a:xfrm>
          <a:prstGeom prst="rect">
            <a:avLst/>
          </a:prstGeom>
          <a:ln>
            <a:solidFill>
              <a:schemeClr val="tx1"/>
            </a:solidFill>
          </a:ln>
        </p:spPr>
      </p:pic>
    </p:spTree>
    <p:extLst>
      <p:ext uri="{BB962C8B-B14F-4D97-AF65-F5344CB8AC3E}">
        <p14:creationId xmlns:p14="http://schemas.microsoft.com/office/powerpoint/2010/main" val="2023110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65FCB-0A5B-AFCD-2C87-F1F1E7D4DA9C}"/>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Inheritance (hybrid)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11" name="Picture 10">
            <a:extLst>
              <a:ext uri="{FF2B5EF4-FFF2-40B4-BE49-F238E27FC236}">
                <a16:creationId xmlns:a16="http://schemas.microsoft.com/office/drawing/2014/main" id="{3FA566CC-FF1B-D6D9-6CBF-917D9A8205BA}"/>
              </a:ext>
            </a:extLst>
          </p:cNvPr>
          <p:cNvPicPr>
            <a:picLocks noChangeAspect="1"/>
          </p:cNvPicPr>
          <p:nvPr/>
        </p:nvPicPr>
        <p:blipFill>
          <a:blip r:embed="rId2"/>
          <a:stretch>
            <a:fillRect/>
          </a:stretch>
        </p:blipFill>
        <p:spPr>
          <a:xfrm>
            <a:off x="771207" y="1113784"/>
            <a:ext cx="10649586" cy="5375505"/>
          </a:xfrm>
          <a:prstGeom prst="rect">
            <a:avLst/>
          </a:prstGeom>
          <a:ln>
            <a:solidFill>
              <a:schemeClr val="tx1"/>
            </a:solidFill>
          </a:ln>
        </p:spPr>
      </p:pic>
    </p:spTree>
    <p:extLst>
      <p:ext uri="{BB962C8B-B14F-4D97-AF65-F5344CB8AC3E}">
        <p14:creationId xmlns:p14="http://schemas.microsoft.com/office/powerpoint/2010/main" val="959751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65FCB-0A5B-AFCD-2C87-F1F1E7D4DA9C}"/>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continued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4E219FD8-53E9-2563-CE4D-7AE99F933953}"/>
              </a:ext>
            </a:extLst>
          </p:cNvPr>
          <p:cNvPicPr>
            <a:picLocks noChangeAspect="1"/>
          </p:cNvPicPr>
          <p:nvPr/>
        </p:nvPicPr>
        <p:blipFill>
          <a:blip r:embed="rId2"/>
          <a:stretch>
            <a:fillRect/>
          </a:stretch>
        </p:blipFill>
        <p:spPr>
          <a:xfrm>
            <a:off x="628196" y="1253675"/>
            <a:ext cx="10935606" cy="4881654"/>
          </a:xfrm>
          <a:prstGeom prst="rect">
            <a:avLst/>
          </a:prstGeom>
          <a:ln>
            <a:solidFill>
              <a:schemeClr val="tx1"/>
            </a:solidFill>
          </a:ln>
        </p:spPr>
      </p:pic>
    </p:spTree>
    <p:extLst>
      <p:ext uri="{BB962C8B-B14F-4D97-AF65-F5344CB8AC3E}">
        <p14:creationId xmlns:p14="http://schemas.microsoft.com/office/powerpoint/2010/main" val="415763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604681" y="1021939"/>
            <a:ext cx="10982632" cy="2554545"/>
          </a:xfrm>
          <a:prstGeom prst="rect">
            <a:avLst/>
          </a:prstGeom>
          <a:noFill/>
        </p:spPr>
        <p:txBody>
          <a:bodyPr wrap="squar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UDF </a:t>
            </a:r>
          </a:p>
          <a:p>
            <a:pPr algn="ctr"/>
            <a:r>
              <a:rPr lang="en-US" sz="8000" b="1" spc="300" dirty="0">
                <a:ln w="0"/>
                <a:solidFill>
                  <a:srgbClr val="7030A0"/>
                </a:solidFill>
                <a:effectLst>
                  <a:innerShdw blurRad="63500" dist="50800" dir="13500000">
                    <a:srgbClr val="000000">
                      <a:alpha val="50000"/>
                    </a:srgbClr>
                  </a:innerShdw>
                </a:effectLst>
              </a:rPr>
              <a:t>User Defined Functions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1" y="3927499"/>
            <a:ext cx="11118273" cy="2554545"/>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User-Defined Function (UDF) is a custom function created by a programmer to perform a specific task in a program. Arguments are the values that you provide to a function when you call it. Parameters are variables defined within the function that receive the values passed as arguments.</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2335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7993A5-9D03-1B52-C0AE-8F3E50582926}"/>
              </a:ext>
            </a:extLst>
          </p:cNvPr>
          <p:cNvSpPr/>
          <p:nvPr/>
        </p:nvSpPr>
        <p:spPr>
          <a:xfrm>
            <a:off x="4499249" y="369608"/>
            <a:ext cx="3193503" cy="923330"/>
          </a:xfrm>
          <a:prstGeom prst="rect">
            <a:avLst/>
          </a:prstGeom>
          <a:noFill/>
        </p:spPr>
        <p:txBody>
          <a:bodyPr wrap="none" lIns="91440" tIns="45720" rIns="91440" bIns="45720">
            <a:spAutoFit/>
          </a:bodyPr>
          <a:lstStyle/>
          <a:p>
            <a:pPr algn="ctr"/>
            <a:r>
              <a:rPr lang="en-US" sz="5400" b="1" dirty="0">
                <a:ln w="13462">
                  <a:solidFill>
                    <a:schemeClr val="bg1">
                      <a:lumMod val="85000"/>
                    </a:schemeClr>
                  </a:solidFill>
                  <a:prstDash val="solid"/>
                </a:ln>
                <a:solidFill>
                  <a:srgbClr val="7030A0"/>
                </a:solidFill>
                <a:effectLst>
                  <a:outerShdw dist="38100" dir="2700000" algn="bl" rotWithShape="0">
                    <a:schemeClr val="accent5"/>
                  </a:outerShdw>
                </a:effectLst>
              </a:rPr>
              <a:t>Objectives</a:t>
            </a:r>
            <a:endParaRPr lang="en-US" sz="54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F880F659-9F2D-0463-BF10-30B5D093C82D}"/>
              </a:ext>
            </a:extLst>
          </p:cNvPr>
          <p:cNvSpPr txBox="1"/>
          <p:nvPr/>
        </p:nvSpPr>
        <p:spPr>
          <a:xfrm>
            <a:off x="592282" y="1542322"/>
            <a:ext cx="11253354" cy="5016758"/>
          </a:xfrm>
          <a:prstGeom prst="rect">
            <a:avLst/>
          </a:prstGeom>
          <a:noFill/>
        </p:spPr>
        <p:txBody>
          <a:bodyPr wrap="square">
            <a:spAutoFit/>
          </a:bodyPr>
          <a:lstStyle/>
          <a:p>
            <a:pPr marL="342900" indent="-342900" algn="l">
              <a:spcAft>
                <a:spcPts val="800"/>
              </a:spcAft>
              <a:buFont typeface="Arial" panose="020B0604020202020204" pitchFamily="34" charset="0"/>
              <a:buChar char="•"/>
            </a:pPr>
            <a:r>
              <a:rPr lang="en-US" sz="2000" b="1" i="0" dirty="0">
                <a:effectLst/>
              </a:rPr>
              <a:t>String Manipulation:</a:t>
            </a:r>
            <a:r>
              <a:rPr lang="en-US" sz="2000" b="0" i="0" dirty="0">
                <a:effectLst/>
              </a:rPr>
              <a:t> </a:t>
            </a:r>
            <a:r>
              <a:rPr lang="en-US" sz="2000" b="0" i="0" dirty="0">
                <a:effectLst/>
                <a:latin typeface="Söhne"/>
              </a:rPr>
              <a:t>Learn essential string manipulation techniques, including indexing, slicing, and basic string operations</a:t>
            </a:r>
            <a:r>
              <a:rPr lang="en-US" sz="2000" b="0" i="0" dirty="0">
                <a:effectLst/>
              </a:rPr>
              <a:t>.</a:t>
            </a:r>
          </a:p>
          <a:p>
            <a:pPr marL="342900" indent="-342900" algn="l">
              <a:spcAft>
                <a:spcPts val="800"/>
              </a:spcAft>
              <a:buFont typeface="Arial" panose="020B0604020202020204" pitchFamily="34" charset="0"/>
              <a:buChar char="•"/>
            </a:pPr>
            <a:r>
              <a:rPr lang="en-US" sz="2000" b="1" i="0" dirty="0">
                <a:effectLst/>
              </a:rPr>
              <a:t>List Operations:</a:t>
            </a:r>
            <a:r>
              <a:rPr lang="en-US" sz="2000" b="0" i="0" dirty="0">
                <a:effectLst/>
              </a:rPr>
              <a:t> Master list manipulation techniques, including list creation, appending, slicing, and list comprehensions.</a:t>
            </a:r>
          </a:p>
          <a:p>
            <a:pPr marL="342900" indent="-342900" algn="l">
              <a:spcAft>
                <a:spcPts val="800"/>
              </a:spcAft>
              <a:buFont typeface="Arial" panose="020B0604020202020204" pitchFamily="34" charset="0"/>
              <a:buChar char="•"/>
            </a:pPr>
            <a:r>
              <a:rPr lang="en-US" sz="2000" b="1" i="0" dirty="0">
                <a:effectLst/>
              </a:rPr>
              <a:t>Functional Programming:</a:t>
            </a:r>
            <a:r>
              <a:rPr lang="en-US" sz="2000" b="0" i="0" dirty="0">
                <a:effectLst/>
              </a:rPr>
              <a:t> Explore functional programming concepts in Python, including lambda functions and map, filter, and reduce functions.</a:t>
            </a:r>
          </a:p>
          <a:p>
            <a:pPr marL="342900" indent="-342900" algn="l">
              <a:spcAft>
                <a:spcPts val="800"/>
              </a:spcAft>
              <a:buFont typeface="Arial" panose="020B0604020202020204" pitchFamily="34" charset="0"/>
              <a:buChar char="•"/>
            </a:pPr>
            <a:r>
              <a:rPr lang="en-US" sz="2000" b="1" i="0" dirty="0">
                <a:effectLst/>
              </a:rPr>
              <a:t>Dictionary Operations:</a:t>
            </a:r>
            <a:r>
              <a:rPr lang="en-US" sz="2000" b="0" i="0" dirty="0">
                <a:effectLst/>
              </a:rPr>
              <a:t> Learn about dictionaries and how to perform common operations such as adding, updating, and deleting dictionary elements.</a:t>
            </a:r>
          </a:p>
          <a:p>
            <a:pPr marL="342900" indent="-342900" algn="l">
              <a:spcAft>
                <a:spcPts val="800"/>
              </a:spcAft>
              <a:buFont typeface="Arial" panose="020B0604020202020204" pitchFamily="34" charset="0"/>
              <a:buChar char="•"/>
            </a:pPr>
            <a:r>
              <a:rPr lang="en-US" sz="2000" b="1" i="0" dirty="0">
                <a:effectLst/>
              </a:rPr>
              <a:t>Looping Constructs:</a:t>
            </a:r>
            <a:r>
              <a:rPr lang="en-US" sz="2000" b="0" i="0" dirty="0">
                <a:effectLst/>
              </a:rPr>
              <a:t> Understand different looping constructs in Python, including for loops, while loops, and loop control statements.</a:t>
            </a:r>
          </a:p>
          <a:p>
            <a:pPr marL="342900" indent="-342900" algn="l">
              <a:spcAft>
                <a:spcPts val="800"/>
              </a:spcAft>
              <a:buFont typeface="Arial" panose="020B0604020202020204" pitchFamily="34" charset="0"/>
              <a:buChar char="•"/>
            </a:pPr>
            <a:r>
              <a:rPr lang="en-US" sz="2000" b="1" i="0" dirty="0">
                <a:effectLst/>
              </a:rPr>
              <a:t>Inheritance and Polymorphism:</a:t>
            </a:r>
            <a:r>
              <a:rPr lang="en-US" sz="2000" b="0" i="0" dirty="0">
                <a:effectLst/>
              </a:rPr>
              <a:t> Explore object-oriented programming concepts like inheritance and polymorphism and learn how to implement them in Python.</a:t>
            </a:r>
          </a:p>
          <a:p>
            <a:pPr marL="342900" indent="-342900" algn="l">
              <a:spcAft>
                <a:spcPts val="800"/>
              </a:spcAft>
              <a:buFont typeface="Arial" panose="020B0604020202020204" pitchFamily="34" charset="0"/>
              <a:buChar char="•"/>
            </a:pPr>
            <a:r>
              <a:rPr lang="en-US" sz="2000" b="1" i="0" dirty="0">
                <a:effectLst/>
              </a:rPr>
              <a:t>User-Defined Functions:</a:t>
            </a:r>
            <a:r>
              <a:rPr lang="en-US" sz="2000" b="0" i="0" dirty="0">
                <a:effectLst/>
              </a:rPr>
              <a:t> Gain proficiency in writing user-defined functions to modularize code and improve code reusability.</a:t>
            </a:r>
          </a:p>
        </p:txBody>
      </p:sp>
    </p:spTree>
    <p:extLst>
      <p:ext uri="{BB962C8B-B14F-4D97-AF65-F5344CB8AC3E}">
        <p14:creationId xmlns:p14="http://schemas.microsoft.com/office/powerpoint/2010/main" val="2186711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32C7C-79EC-4446-8563-B8833BCE16F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UDFs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126E99F0-4C39-5416-8F57-B0D98D1E2753}"/>
              </a:ext>
            </a:extLst>
          </p:cNvPr>
          <p:cNvPicPr>
            <a:picLocks noChangeAspect="1"/>
          </p:cNvPicPr>
          <p:nvPr/>
        </p:nvPicPr>
        <p:blipFill>
          <a:blip r:embed="rId2"/>
          <a:stretch>
            <a:fillRect/>
          </a:stretch>
        </p:blipFill>
        <p:spPr>
          <a:xfrm>
            <a:off x="130709" y="1179038"/>
            <a:ext cx="5786042" cy="1505040"/>
          </a:xfrm>
          <a:prstGeom prst="rect">
            <a:avLst/>
          </a:prstGeom>
          <a:ln>
            <a:solidFill>
              <a:schemeClr val="tx1"/>
            </a:solidFill>
          </a:ln>
        </p:spPr>
      </p:pic>
      <p:pic>
        <p:nvPicPr>
          <p:cNvPr id="6" name="Picture 5">
            <a:extLst>
              <a:ext uri="{FF2B5EF4-FFF2-40B4-BE49-F238E27FC236}">
                <a16:creationId xmlns:a16="http://schemas.microsoft.com/office/drawing/2014/main" id="{5B7FF8BF-0251-26FE-5199-BF6CD83E690D}"/>
              </a:ext>
            </a:extLst>
          </p:cNvPr>
          <p:cNvPicPr>
            <a:picLocks noChangeAspect="1"/>
          </p:cNvPicPr>
          <p:nvPr/>
        </p:nvPicPr>
        <p:blipFill>
          <a:blip r:embed="rId3"/>
          <a:stretch>
            <a:fillRect/>
          </a:stretch>
        </p:blipFill>
        <p:spPr>
          <a:xfrm>
            <a:off x="6275251" y="1161786"/>
            <a:ext cx="5729937" cy="1859936"/>
          </a:xfrm>
          <a:prstGeom prst="rect">
            <a:avLst/>
          </a:prstGeom>
          <a:ln>
            <a:solidFill>
              <a:schemeClr val="tx1"/>
            </a:solidFill>
          </a:ln>
        </p:spPr>
      </p:pic>
      <p:pic>
        <p:nvPicPr>
          <p:cNvPr id="8" name="Picture 7">
            <a:extLst>
              <a:ext uri="{FF2B5EF4-FFF2-40B4-BE49-F238E27FC236}">
                <a16:creationId xmlns:a16="http://schemas.microsoft.com/office/drawing/2014/main" id="{FC2D7BDB-C3BD-65A0-7642-A82588A5132C}"/>
              </a:ext>
            </a:extLst>
          </p:cNvPr>
          <p:cNvPicPr>
            <a:picLocks noChangeAspect="1"/>
          </p:cNvPicPr>
          <p:nvPr/>
        </p:nvPicPr>
        <p:blipFill>
          <a:blip r:embed="rId4"/>
          <a:stretch>
            <a:fillRect/>
          </a:stretch>
        </p:blipFill>
        <p:spPr>
          <a:xfrm>
            <a:off x="903185" y="3359366"/>
            <a:ext cx="10380889" cy="3272956"/>
          </a:xfrm>
          <a:prstGeom prst="rect">
            <a:avLst/>
          </a:prstGeom>
          <a:ln>
            <a:solidFill>
              <a:schemeClr val="tx1"/>
            </a:solidFill>
          </a:ln>
        </p:spPr>
      </p:pic>
    </p:spTree>
    <p:extLst>
      <p:ext uri="{BB962C8B-B14F-4D97-AF65-F5344CB8AC3E}">
        <p14:creationId xmlns:p14="http://schemas.microsoft.com/office/powerpoint/2010/main" val="323773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341464" y="1136843"/>
            <a:ext cx="5509072" cy="5016758"/>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PATTERNS</a:t>
            </a:r>
          </a:p>
          <a:p>
            <a:pPr algn="ctr"/>
            <a:r>
              <a:rPr lang="en-US" sz="8000" b="1" spc="300" dirty="0">
                <a:ln w="0"/>
                <a:solidFill>
                  <a:srgbClr val="7030A0"/>
                </a:solidFill>
                <a:effectLst>
                  <a:innerShdw blurRad="63500" dist="50800" dir="13500000">
                    <a:srgbClr val="000000">
                      <a:alpha val="50000"/>
                    </a:srgbClr>
                  </a:innerShdw>
                </a:effectLst>
              </a:rPr>
              <a:t>AND</a:t>
            </a:r>
          </a:p>
          <a:p>
            <a:pPr algn="ctr"/>
            <a:r>
              <a:rPr lang="en-US" sz="8000" b="1" spc="300" dirty="0">
                <a:ln w="0"/>
                <a:solidFill>
                  <a:srgbClr val="7030A0"/>
                </a:solidFill>
                <a:effectLst>
                  <a:innerShdw blurRad="63500" dist="50800" dir="13500000">
                    <a:srgbClr val="000000">
                      <a:alpha val="50000"/>
                    </a:srgbClr>
                  </a:innerShdw>
                </a:effectLst>
              </a:rPr>
              <a:t>LOGICAL</a:t>
            </a:r>
          </a:p>
          <a:p>
            <a:pPr algn="ctr"/>
            <a:r>
              <a:rPr lang="en-US" sz="8000" b="1" spc="300" dirty="0">
                <a:ln w="0"/>
                <a:solidFill>
                  <a:srgbClr val="7030A0"/>
                </a:solidFill>
                <a:effectLst>
                  <a:innerShdw blurRad="63500" dist="50800" dir="13500000">
                    <a:srgbClr val="000000">
                      <a:alpha val="50000"/>
                    </a:srgbClr>
                  </a:innerShdw>
                </a:effectLst>
              </a:rPr>
              <a:t>QUESTIONS</a:t>
            </a:r>
          </a:p>
        </p:txBody>
      </p:sp>
    </p:spTree>
    <p:extLst>
      <p:ext uri="{BB962C8B-B14F-4D97-AF65-F5344CB8AC3E}">
        <p14:creationId xmlns:p14="http://schemas.microsoft.com/office/powerpoint/2010/main" val="3822599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Patterns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BCE208B9-1593-1CC7-1465-88A6F39489BB}"/>
              </a:ext>
            </a:extLst>
          </p:cNvPr>
          <p:cNvPicPr>
            <a:picLocks noChangeAspect="1"/>
          </p:cNvPicPr>
          <p:nvPr/>
        </p:nvPicPr>
        <p:blipFill>
          <a:blip r:embed="rId2"/>
          <a:stretch>
            <a:fillRect/>
          </a:stretch>
        </p:blipFill>
        <p:spPr>
          <a:xfrm>
            <a:off x="1510947" y="1296736"/>
            <a:ext cx="3867300" cy="2439375"/>
          </a:xfrm>
          <a:prstGeom prst="rect">
            <a:avLst/>
          </a:prstGeom>
          <a:ln>
            <a:solidFill>
              <a:schemeClr val="tx1"/>
            </a:solidFill>
          </a:ln>
        </p:spPr>
      </p:pic>
      <p:pic>
        <p:nvPicPr>
          <p:cNvPr id="6" name="Picture 5">
            <a:extLst>
              <a:ext uri="{FF2B5EF4-FFF2-40B4-BE49-F238E27FC236}">
                <a16:creationId xmlns:a16="http://schemas.microsoft.com/office/drawing/2014/main" id="{D49F3C14-AE84-4E6C-F605-E0C9446A0FD0}"/>
              </a:ext>
            </a:extLst>
          </p:cNvPr>
          <p:cNvPicPr>
            <a:picLocks noChangeAspect="1"/>
          </p:cNvPicPr>
          <p:nvPr/>
        </p:nvPicPr>
        <p:blipFill rotWithShape="1">
          <a:blip r:embed="rId3"/>
          <a:srcRect r="2570"/>
          <a:stretch/>
        </p:blipFill>
        <p:spPr>
          <a:xfrm>
            <a:off x="1510947" y="3831969"/>
            <a:ext cx="3867300" cy="2770857"/>
          </a:xfrm>
          <a:prstGeom prst="rect">
            <a:avLst/>
          </a:prstGeom>
          <a:ln>
            <a:solidFill>
              <a:schemeClr val="tx1"/>
            </a:solidFill>
          </a:ln>
        </p:spPr>
      </p:pic>
      <p:pic>
        <p:nvPicPr>
          <p:cNvPr id="8" name="Picture 7">
            <a:extLst>
              <a:ext uri="{FF2B5EF4-FFF2-40B4-BE49-F238E27FC236}">
                <a16:creationId xmlns:a16="http://schemas.microsoft.com/office/drawing/2014/main" id="{2C05630D-A6A7-61C8-5060-308935F6D331}"/>
              </a:ext>
            </a:extLst>
          </p:cNvPr>
          <p:cNvPicPr>
            <a:picLocks noChangeAspect="1"/>
          </p:cNvPicPr>
          <p:nvPr/>
        </p:nvPicPr>
        <p:blipFill>
          <a:blip r:embed="rId4"/>
          <a:stretch>
            <a:fillRect/>
          </a:stretch>
        </p:blipFill>
        <p:spPr>
          <a:xfrm>
            <a:off x="6590942" y="1299380"/>
            <a:ext cx="4090111" cy="5303446"/>
          </a:xfrm>
          <a:prstGeom prst="rect">
            <a:avLst/>
          </a:prstGeom>
          <a:ln>
            <a:solidFill>
              <a:schemeClr val="tx1"/>
            </a:solidFill>
          </a:ln>
        </p:spPr>
      </p:pic>
    </p:spTree>
    <p:extLst>
      <p:ext uri="{BB962C8B-B14F-4D97-AF65-F5344CB8AC3E}">
        <p14:creationId xmlns:p14="http://schemas.microsoft.com/office/powerpoint/2010/main" val="1926838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Logical Questions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241A9F32-79F7-591B-E202-EA49C0606FCF}"/>
              </a:ext>
            </a:extLst>
          </p:cNvPr>
          <p:cNvPicPr>
            <a:picLocks noChangeAspect="1"/>
          </p:cNvPicPr>
          <p:nvPr/>
        </p:nvPicPr>
        <p:blipFill>
          <a:blip r:embed="rId2"/>
          <a:stretch>
            <a:fillRect/>
          </a:stretch>
        </p:blipFill>
        <p:spPr>
          <a:xfrm>
            <a:off x="233044" y="1312412"/>
            <a:ext cx="5722389" cy="2659820"/>
          </a:xfrm>
          <a:prstGeom prst="rect">
            <a:avLst/>
          </a:prstGeom>
          <a:ln>
            <a:solidFill>
              <a:schemeClr val="tx1"/>
            </a:solidFill>
          </a:ln>
        </p:spPr>
      </p:pic>
      <p:pic>
        <p:nvPicPr>
          <p:cNvPr id="8" name="Picture 7">
            <a:extLst>
              <a:ext uri="{FF2B5EF4-FFF2-40B4-BE49-F238E27FC236}">
                <a16:creationId xmlns:a16="http://schemas.microsoft.com/office/drawing/2014/main" id="{C0222741-E797-DF37-81C2-45DB384415C0}"/>
              </a:ext>
            </a:extLst>
          </p:cNvPr>
          <p:cNvPicPr>
            <a:picLocks noChangeAspect="1"/>
          </p:cNvPicPr>
          <p:nvPr/>
        </p:nvPicPr>
        <p:blipFill>
          <a:blip r:embed="rId3"/>
          <a:stretch>
            <a:fillRect/>
          </a:stretch>
        </p:blipFill>
        <p:spPr>
          <a:xfrm>
            <a:off x="6236569" y="2255418"/>
            <a:ext cx="5779305" cy="3201485"/>
          </a:xfrm>
          <a:prstGeom prst="rect">
            <a:avLst/>
          </a:prstGeom>
          <a:ln>
            <a:solidFill>
              <a:schemeClr val="tx1"/>
            </a:solidFill>
          </a:ln>
        </p:spPr>
      </p:pic>
      <p:pic>
        <p:nvPicPr>
          <p:cNvPr id="10" name="Picture 9">
            <a:extLst>
              <a:ext uri="{FF2B5EF4-FFF2-40B4-BE49-F238E27FC236}">
                <a16:creationId xmlns:a16="http://schemas.microsoft.com/office/drawing/2014/main" id="{A5B98367-9279-884B-E713-B33C3689590C}"/>
              </a:ext>
            </a:extLst>
          </p:cNvPr>
          <p:cNvPicPr>
            <a:picLocks noChangeAspect="1"/>
          </p:cNvPicPr>
          <p:nvPr/>
        </p:nvPicPr>
        <p:blipFill>
          <a:blip r:embed="rId4"/>
          <a:stretch>
            <a:fillRect/>
          </a:stretch>
        </p:blipFill>
        <p:spPr>
          <a:xfrm>
            <a:off x="233044" y="4104122"/>
            <a:ext cx="5722388" cy="2502799"/>
          </a:xfrm>
          <a:prstGeom prst="rect">
            <a:avLst/>
          </a:prstGeom>
          <a:ln>
            <a:solidFill>
              <a:schemeClr val="tx1"/>
            </a:solidFill>
          </a:ln>
        </p:spPr>
      </p:pic>
    </p:spTree>
    <p:extLst>
      <p:ext uri="{BB962C8B-B14F-4D97-AF65-F5344CB8AC3E}">
        <p14:creationId xmlns:p14="http://schemas.microsoft.com/office/powerpoint/2010/main" val="410115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Logical Questions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871AA424-563A-F49E-2161-283AEBC19FA0}"/>
              </a:ext>
            </a:extLst>
          </p:cNvPr>
          <p:cNvPicPr>
            <a:picLocks noChangeAspect="1"/>
          </p:cNvPicPr>
          <p:nvPr/>
        </p:nvPicPr>
        <p:blipFill>
          <a:blip r:embed="rId2"/>
          <a:stretch>
            <a:fillRect/>
          </a:stretch>
        </p:blipFill>
        <p:spPr>
          <a:xfrm>
            <a:off x="1125008" y="1635121"/>
            <a:ext cx="9941983" cy="4276019"/>
          </a:xfrm>
          <a:prstGeom prst="rect">
            <a:avLst/>
          </a:prstGeom>
          <a:ln>
            <a:solidFill>
              <a:schemeClr val="tx1"/>
            </a:solidFill>
          </a:ln>
        </p:spPr>
      </p:pic>
    </p:spTree>
    <p:extLst>
      <p:ext uri="{BB962C8B-B14F-4D97-AF65-F5344CB8AC3E}">
        <p14:creationId xmlns:p14="http://schemas.microsoft.com/office/powerpoint/2010/main" val="3197834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Logical Questions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12" name="Picture 11">
            <a:extLst>
              <a:ext uri="{FF2B5EF4-FFF2-40B4-BE49-F238E27FC236}">
                <a16:creationId xmlns:a16="http://schemas.microsoft.com/office/drawing/2014/main" id="{B9602501-399D-3B3E-D8F3-F20A494936ED}"/>
              </a:ext>
            </a:extLst>
          </p:cNvPr>
          <p:cNvPicPr>
            <a:picLocks noChangeAspect="1"/>
          </p:cNvPicPr>
          <p:nvPr/>
        </p:nvPicPr>
        <p:blipFill>
          <a:blip r:embed="rId2"/>
          <a:stretch>
            <a:fillRect/>
          </a:stretch>
        </p:blipFill>
        <p:spPr>
          <a:xfrm>
            <a:off x="373626" y="1534632"/>
            <a:ext cx="11444748" cy="4398338"/>
          </a:xfrm>
          <a:prstGeom prst="rect">
            <a:avLst/>
          </a:prstGeom>
          <a:ln>
            <a:solidFill>
              <a:schemeClr val="tx1"/>
            </a:solidFill>
          </a:ln>
        </p:spPr>
      </p:pic>
    </p:spTree>
    <p:extLst>
      <p:ext uri="{BB962C8B-B14F-4D97-AF65-F5344CB8AC3E}">
        <p14:creationId xmlns:p14="http://schemas.microsoft.com/office/powerpoint/2010/main" val="1576289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7577AA-CA03-CC8F-56C3-529FBC8EE629}"/>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F58F514-B911-CB5E-A180-EF33E44D7C5E}"/>
              </a:ext>
            </a:extLst>
          </p:cNvPr>
          <p:cNvSpPr/>
          <p:nvPr/>
        </p:nvSpPr>
        <p:spPr>
          <a:xfrm>
            <a:off x="4453465" y="3262303"/>
            <a:ext cx="3285066" cy="1569660"/>
          </a:xfrm>
          <a:prstGeom prst="rect">
            <a:avLst/>
          </a:prstGeom>
          <a:noFill/>
        </p:spPr>
        <p:txBody>
          <a:bodyPr wrap="none" lIns="91440" tIns="45720" rIns="91440" bIns="45720">
            <a:spAutoFit/>
          </a:bodyPr>
          <a:lstStyle/>
          <a:p>
            <a:pPr algn="ctr"/>
            <a:r>
              <a:rPr lang="en-US" sz="9600" b="1" cap="none" spc="300" dirty="0">
                <a:ln w="0"/>
                <a:solidFill>
                  <a:schemeClr val="bg2"/>
                </a:solidFill>
                <a:effectLst>
                  <a:innerShdw blurRad="63500" dist="50800" dir="13500000">
                    <a:srgbClr val="000000">
                      <a:alpha val="50000"/>
                    </a:srgbClr>
                  </a:innerShdw>
                </a:effectLst>
              </a:rPr>
              <a:t>YOU !</a:t>
            </a:r>
          </a:p>
        </p:txBody>
      </p:sp>
      <p:sp>
        <p:nvSpPr>
          <p:cNvPr id="5" name="Rectangle 4">
            <a:extLst>
              <a:ext uri="{FF2B5EF4-FFF2-40B4-BE49-F238E27FC236}">
                <a16:creationId xmlns:a16="http://schemas.microsoft.com/office/drawing/2014/main" id="{24AC70F6-3319-6C20-6BBB-2AF1F21E2DCF}"/>
              </a:ext>
            </a:extLst>
          </p:cNvPr>
          <p:cNvSpPr/>
          <p:nvPr/>
        </p:nvSpPr>
        <p:spPr>
          <a:xfrm>
            <a:off x="4099299" y="1472832"/>
            <a:ext cx="3993401" cy="1569660"/>
          </a:xfrm>
          <a:prstGeom prst="rect">
            <a:avLst/>
          </a:prstGeom>
          <a:noFill/>
        </p:spPr>
        <p:txBody>
          <a:bodyPr wrap="none" lIns="91440" tIns="45720" rIns="91440" bIns="45720">
            <a:spAutoFit/>
          </a:bodyPr>
          <a:lstStyle/>
          <a:p>
            <a:pPr algn="ctr"/>
            <a:r>
              <a:rPr lang="en-US" sz="9600" b="1" cap="none" spc="300" dirty="0">
                <a:ln w="0"/>
                <a:solidFill>
                  <a:srgbClr val="6C0C76"/>
                </a:solidFill>
                <a:effectLst>
                  <a:innerShdw blurRad="63500" dist="50800" dir="13500000">
                    <a:srgbClr val="000000">
                      <a:alpha val="50000"/>
                    </a:srgbClr>
                  </a:innerShdw>
                </a:effectLst>
              </a:rPr>
              <a:t>THANK</a:t>
            </a:r>
          </a:p>
        </p:txBody>
      </p:sp>
    </p:spTree>
    <p:extLst>
      <p:ext uri="{BB962C8B-B14F-4D97-AF65-F5344CB8AC3E}">
        <p14:creationId xmlns:p14="http://schemas.microsoft.com/office/powerpoint/2010/main" val="166226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716182" y="1019929"/>
            <a:ext cx="4759636"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STRING </a:t>
            </a:r>
          </a:p>
          <a:p>
            <a:pPr algn="ctr"/>
            <a:r>
              <a:rPr lang="en-US" sz="8000" b="1" spc="300" dirty="0">
                <a:ln w="0"/>
                <a:solidFill>
                  <a:srgbClr val="7030A0"/>
                </a:solidFill>
                <a:effectLst>
                  <a:innerShdw blurRad="63500" dist="50800" dir="13500000">
                    <a:srgbClr val="000000">
                      <a:alpha val="50000"/>
                    </a:srgbClr>
                  </a:innerShdw>
                </a:effectLst>
              </a:rPr>
              <a:t>INDEXING</a:t>
            </a:r>
          </a:p>
        </p:txBody>
      </p:sp>
      <p:sp>
        <p:nvSpPr>
          <p:cNvPr id="5" name="Rectangle 4">
            <a:extLst>
              <a:ext uri="{FF2B5EF4-FFF2-40B4-BE49-F238E27FC236}">
                <a16:creationId xmlns:a16="http://schemas.microsoft.com/office/drawing/2014/main" id="{DD4BAAC6-11B4-A99C-ABA2-3D4C6EC857AE}"/>
              </a:ext>
            </a:extLst>
          </p:cNvPr>
          <p:cNvSpPr/>
          <p:nvPr/>
        </p:nvSpPr>
        <p:spPr>
          <a:xfrm>
            <a:off x="529936" y="3907833"/>
            <a:ext cx="11118273" cy="2554545"/>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String indexing refers to accessing individual characters of a string by their position. Each character in a string is assigned a number starting from 0 for the first character, 1 for the second character, and so on, this can be used to retrieve and manipulate individual characters at desired positions in a string easily.</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910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F261E1-03E7-4994-5CEB-BB8B9581987A}"/>
              </a:ext>
            </a:extLst>
          </p:cNvPr>
          <p:cNvPicPr>
            <a:picLocks noChangeAspect="1"/>
          </p:cNvPicPr>
          <p:nvPr/>
        </p:nvPicPr>
        <p:blipFill rotWithShape="1">
          <a:blip r:embed="rId2"/>
          <a:srcRect l="5548" t="3097" r="44516" b="2967"/>
          <a:stretch/>
        </p:blipFill>
        <p:spPr>
          <a:xfrm>
            <a:off x="4236891" y="840659"/>
            <a:ext cx="6962049" cy="3274142"/>
          </a:xfrm>
          <a:prstGeom prst="rect">
            <a:avLst/>
          </a:prstGeom>
          <a:ln>
            <a:solidFill>
              <a:schemeClr val="bg1"/>
            </a:solidFill>
          </a:ln>
        </p:spPr>
      </p:pic>
      <p:pic>
        <p:nvPicPr>
          <p:cNvPr id="3" name="Picture 2">
            <a:extLst>
              <a:ext uri="{FF2B5EF4-FFF2-40B4-BE49-F238E27FC236}">
                <a16:creationId xmlns:a16="http://schemas.microsoft.com/office/drawing/2014/main" id="{BA64319D-B364-6FE9-C840-DA5ABA7E5D68}"/>
              </a:ext>
            </a:extLst>
          </p:cNvPr>
          <p:cNvPicPr>
            <a:picLocks noChangeAspect="1"/>
          </p:cNvPicPr>
          <p:nvPr/>
        </p:nvPicPr>
        <p:blipFill rotWithShape="1">
          <a:blip r:embed="rId2"/>
          <a:srcRect l="45484" t="1678" r="9742" b="4387"/>
          <a:stretch/>
        </p:blipFill>
        <p:spPr>
          <a:xfrm>
            <a:off x="5201262" y="4006646"/>
            <a:ext cx="5436373" cy="2851354"/>
          </a:xfrm>
          <a:prstGeom prst="rect">
            <a:avLst/>
          </a:prstGeom>
          <a:ln>
            <a:solidFill>
              <a:schemeClr val="bg1"/>
            </a:solidFill>
          </a:ln>
        </p:spPr>
      </p:pic>
      <p:sp>
        <p:nvSpPr>
          <p:cNvPr id="4" name="TextBox 3">
            <a:extLst>
              <a:ext uri="{FF2B5EF4-FFF2-40B4-BE49-F238E27FC236}">
                <a16:creationId xmlns:a16="http://schemas.microsoft.com/office/drawing/2014/main" id="{5BF854C8-08E1-6C95-1F4C-F42F288FFCF6}"/>
              </a:ext>
            </a:extLst>
          </p:cNvPr>
          <p:cNvSpPr txBox="1"/>
          <p:nvPr/>
        </p:nvSpPr>
        <p:spPr>
          <a:xfrm>
            <a:off x="5820694" y="778897"/>
            <a:ext cx="3470788" cy="369332"/>
          </a:xfrm>
          <a:prstGeom prst="rect">
            <a:avLst/>
          </a:prstGeom>
          <a:noFill/>
        </p:spPr>
        <p:txBody>
          <a:bodyPr wrap="square" rtlCol="0">
            <a:spAutoFit/>
          </a:bodyPr>
          <a:lstStyle/>
          <a:p>
            <a:r>
              <a:rPr lang="en-US" dirty="0">
                <a:solidFill>
                  <a:schemeClr val="accent5">
                    <a:lumMod val="75000"/>
                  </a:schemeClr>
                </a:solidFill>
              </a:rPr>
              <a:t>Positive indexing starts from left</a:t>
            </a:r>
            <a:endParaRPr lang="en-IN" dirty="0">
              <a:solidFill>
                <a:schemeClr val="accent5">
                  <a:lumMod val="75000"/>
                </a:schemeClr>
              </a:solidFill>
            </a:endParaRPr>
          </a:p>
        </p:txBody>
      </p:sp>
      <p:sp>
        <p:nvSpPr>
          <p:cNvPr id="5" name="TextBox 4">
            <a:extLst>
              <a:ext uri="{FF2B5EF4-FFF2-40B4-BE49-F238E27FC236}">
                <a16:creationId xmlns:a16="http://schemas.microsoft.com/office/drawing/2014/main" id="{D5F82024-D996-3065-C89E-38766D0136AB}"/>
              </a:ext>
            </a:extLst>
          </p:cNvPr>
          <p:cNvSpPr txBox="1"/>
          <p:nvPr/>
        </p:nvSpPr>
        <p:spPr>
          <a:xfrm>
            <a:off x="6346722" y="3821980"/>
            <a:ext cx="3470788" cy="369332"/>
          </a:xfrm>
          <a:prstGeom prst="rect">
            <a:avLst/>
          </a:prstGeom>
          <a:noFill/>
        </p:spPr>
        <p:txBody>
          <a:bodyPr wrap="square" rtlCol="0">
            <a:spAutoFit/>
          </a:bodyPr>
          <a:lstStyle/>
          <a:p>
            <a:r>
              <a:rPr lang="en-US" dirty="0">
                <a:solidFill>
                  <a:schemeClr val="accent5">
                    <a:lumMod val="75000"/>
                  </a:schemeClr>
                </a:solidFill>
              </a:rPr>
              <a:t>Negative indexing starts from right</a:t>
            </a:r>
            <a:endParaRPr lang="en-IN" dirty="0">
              <a:solidFill>
                <a:schemeClr val="accent5">
                  <a:lumMod val="75000"/>
                </a:schemeClr>
              </a:solidFill>
            </a:endParaRPr>
          </a:p>
        </p:txBody>
      </p:sp>
      <p:sp>
        <p:nvSpPr>
          <p:cNvPr id="6" name="Rectangle 5">
            <a:extLst>
              <a:ext uri="{FF2B5EF4-FFF2-40B4-BE49-F238E27FC236}">
                <a16:creationId xmlns:a16="http://schemas.microsoft.com/office/drawing/2014/main" id="{347FDBBE-C3F5-4B28-89B0-36EBDD4476F4}"/>
              </a:ext>
            </a:extLst>
          </p:cNvPr>
          <p:cNvSpPr/>
          <p:nvPr/>
        </p:nvSpPr>
        <p:spPr>
          <a:xfrm>
            <a:off x="846743" y="469942"/>
            <a:ext cx="3006337" cy="258532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rgbClr val="721B83"/>
                  </a:solidFill>
                </a:ln>
                <a:solidFill>
                  <a:srgbClr val="C08CD0"/>
                </a:solidFill>
              </a:rPr>
              <a:t>Syntax of</a:t>
            </a:r>
          </a:p>
          <a:p>
            <a:pPr algn="ctr"/>
            <a:r>
              <a:rPr lang="en-US" sz="5400" b="1" dirty="0">
                <a:ln>
                  <a:solidFill>
                    <a:srgbClr val="721B83"/>
                  </a:solidFill>
                </a:ln>
                <a:solidFill>
                  <a:srgbClr val="C08CD0"/>
                </a:solidFill>
              </a:rPr>
              <a:t>String</a:t>
            </a:r>
          </a:p>
          <a:p>
            <a:pPr algn="ctr"/>
            <a:r>
              <a:rPr lang="en-US" sz="5400" b="1" dirty="0">
                <a:ln>
                  <a:solidFill>
                    <a:srgbClr val="721B83"/>
                  </a:solidFill>
                </a:ln>
                <a:solidFill>
                  <a:srgbClr val="C08CD0"/>
                </a:solidFill>
              </a:rPr>
              <a:t>Indexing -</a:t>
            </a:r>
          </a:p>
        </p:txBody>
      </p:sp>
    </p:spTree>
    <p:extLst>
      <p:ext uri="{BB962C8B-B14F-4D97-AF65-F5344CB8AC3E}">
        <p14:creationId xmlns:p14="http://schemas.microsoft.com/office/powerpoint/2010/main" val="152923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4F418-4D5A-6135-4DE2-F64AE46A7C90}"/>
              </a:ext>
            </a:extLst>
          </p:cNvPr>
          <p:cNvPicPr>
            <a:picLocks noChangeAspect="1"/>
          </p:cNvPicPr>
          <p:nvPr/>
        </p:nvPicPr>
        <p:blipFill>
          <a:blip r:embed="rId2"/>
          <a:stretch>
            <a:fillRect/>
          </a:stretch>
        </p:blipFill>
        <p:spPr>
          <a:xfrm>
            <a:off x="124691" y="1227458"/>
            <a:ext cx="5870865" cy="1291702"/>
          </a:xfrm>
          <a:prstGeom prst="rect">
            <a:avLst/>
          </a:prstGeom>
          <a:ln>
            <a:solidFill>
              <a:schemeClr val="tx1"/>
            </a:solidFill>
          </a:ln>
        </p:spPr>
      </p:pic>
      <p:pic>
        <p:nvPicPr>
          <p:cNvPr id="5" name="Picture 4">
            <a:extLst>
              <a:ext uri="{FF2B5EF4-FFF2-40B4-BE49-F238E27FC236}">
                <a16:creationId xmlns:a16="http://schemas.microsoft.com/office/drawing/2014/main" id="{EA999AEF-2085-190A-A42A-296DCD4C9E9F}"/>
              </a:ext>
            </a:extLst>
          </p:cNvPr>
          <p:cNvPicPr>
            <a:picLocks noChangeAspect="1"/>
          </p:cNvPicPr>
          <p:nvPr/>
        </p:nvPicPr>
        <p:blipFill>
          <a:blip r:embed="rId3"/>
          <a:stretch>
            <a:fillRect/>
          </a:stretch>
        </p:blipFill>
        <p:spPr>
          <a:xfrm>
            <a:off x="124692" y="2884575"/>
            <a:ext cx="5870864" cy="1815244"/>
          </a:xfrm>
          <a:prstGeom prst="rect">
            <a:avLst/>
          </a:prstGeom>
          <a:ln>
            <a:solidFill>
              <a:schemeClr val="tx1"/>
            </a:solidFill>
          </a:ln>
        </p:spPr>
      </p:pic>
      <p:pic>
        <p:nvPicPr>
          <p:cNvPr id="7" name="Picture 6">
            <a:extLst>
              <a:ext uri="{FF2B5EF4-FFF2-40B4-BE49-F238E27FC236}">
                <a16:creationId xmlns:a16="http://schemas.microsoft.com/office/drawing/2014/main" id="{C8010D57-33D0-70A9-C716-20EDFCAE1CDD}"/>
              </a:ext>
            </a:extLst>
          </p:cNvPr>
          <p:cNvPicPr>
            <a:picLocks noChangeAspect="1"/>
          </p:cNvPicPr>
          <p:nvPr/>
        </p:nvPicPr>
        <p:blipFill>
          <a:blip r:embed="rId4"/>
          <a:stretch>
            <a:fillRect/>
          </a:stretch>
        </p:blipFill>
        <p:spPr>
          <a:xfrm>
            <a:off x="124692" y="5106794"/>
            <a:ext cx="5870864" cy="1291702"/>
          </a:xfrm>
          <a:prstGeom prst="rect">
            <a:avLst/>
          </a:prstGeom>
          <a:ln>
            <a:solidFill>
              <a:schemeClr val="tx1"/>
            </a:solidFill>
          </a:ln>
        </p:spPr>
      </p:pic>
      <p:pic>
        <p:nvPicPr>
          <p:cNvPr id="9" name="Picture 8">
            <a:extLst>
              <a:ext uri="{FF2B5EF4-FFF2-40B4-BE49-F238E27FC236}">
                <a16:creationId xmlns:a16="http://schemas.microsoft.com/office/drawing/2014/main" id="{2ADE01C8-A79D-B1E1-D388-8582D3E26BA6}"/>
              </a:ext>
            </a:extLst>
          </p:cNvPr>
          <p:cNvPicPr>
            <a:picLocks noChangeAspect="1"/>
          </p:cNvPicPr>
          <p:nvPr/>
        </p:nvPicPr>
        <p:blipFill>
          <a:blip r:embed="rId5"/>
          <a:stretch>
            <a:fillRect/>
          </a:stretch>
        </p:blipFill>
        <p:spPr>
          <a:xfrm>
            <a:off x="6210299" y="2207668"/>
            <a:ext cx="5791202" cy="1174299"/>
          </a:xfrm>
          <a:prstGeom prst="rect">
            <a:avLst/>
          </a:prstGeom>
          <a:ln>
            <a:solidFill>
              <a:schemeClr val="tx1"/>
            </a:solidFill>
          </a:ln>
        </p:spPr>
      </p:pic>
      <p:pic>
        <p:nvPicPr>
          <p:cNvPr id="11" name="Picture 10">
            <a:extLst>
              <a:ext uri="{FF2B5EF4-FFF2-40B4-BE49-F238E27FC236}">
                <a16:creationId xmlns:a16="http://schemas.microsoft.com/office/drawing/2014/main" id="{32AF1703-BA61-BA1D-F3B0-3C86C959C4A7}"/>
              </a:ext>
            </a:extLst>
          </p:cNvPr>
          <p:cNvPicPr>
            <a:picLocks noChangeAspect="1"/>
          </p:cNvPicPr>
          <p:nvPr/>
        </p:nvPicPr>
        <p:blipFill>
          <a:blip r:embed="rId6"/>
          <a:stretch>
            <a:fillRect/>
          </a:stretch>
        </p:blipFill>
        <p:spPr>
          <a:xfrm>
            <a:off x="6210299" y="3788281"/>
            <a:ext cx="5791202" cy="1636038"/>
          </a:xfrm>
          <a:prstGeom prst="rect">
            <a:avLst/>
          </a:prstGeom>
          <a:ln>
            <a:solidFill>
              <a:schemeClr val="tx1"/>
            </a:solidFill>
          </a:ln>
        </p:spPr>
      </p:pic>
      <p:sp>
        <p:nvSpPr>
          <p:cNvPr id="13" name="TextBox 12">
            <a:extLst>
              <a:ext uri="{FF2B5EF4-FFF2-40B4-BE49-F238E27FC236}">
                <a16:creationId xmlns:a16="http://schemas.microsoft.com/office/drawing/2014/main" id="{6505910D-7ED3-AA2C-9C06-266221D001F2}"/>
              </a:ext>
            </a:extLst>
          </p:cNvPr>
          <p:cNvSpPr txBox="1"/>
          <p:nvPr/>
        </p:nvSpPr>
        <p:spPr>
          <a:xfrm>
            <a:off x="3163165" y="274838"/>
            <a:ext cx="6094268"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String Indexing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348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062155" y="874455"/>
            <a:ext cx="6067688"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LIST</a:t>
            </a:r>
          </a:p>
          <a:p>
            <a:pPr algn="ctr"/>
            <a:r>
              <a:rPr lang="en-US" sz="8000" b="1" spc="300" dirty="0">
                <a:ln w="0"/>
                <a:solidFill>
                  <a:srgbClr val="7030A0"/>
                </a:solidFill>
                <a:effectLst>
                  <a:innerShdw blurRad="63500" dist="50800" dir="13500000">
                    <a:srgbClr val="000000">
                      <a:alpha val="50000"/>
                    </a:srgbClr>
                  </a:innerShdw>
                </a:effectLst>
              </a:rPr>
              <a:t>OPERATIONS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3574474"/>
            <a:ext cx="11118273" cy="3046988"/>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List operations refer to various actions that can be performed on lists. A simple new element can be added to the end of a list using the append() method, or multiple elements can be added using extend() or can removed using pop() method. Order of a list can be reversed with reverse() method, startswith() method can be used to check whether a string starts with a specified prefix.</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156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3C601-572B-31D7-DED2-FBF71C65A968}"/>
              </a:ext>
            </a:extLst>
          </p:cNvPr>
          <p:cNvPicPr>
            <a:picLocks noChangeAspect="1"/>
          </p:cNvPicPr>
          <p:nvPr/>
        </p:nvPicPr>
        <p:blipFill>
          <a:blip r:embed="rId2"/>
          <a:stretch>
            <a:fillRect/>
          </a:stretch>
        </p:blipFill>
        <p:spPr>
          <a:xfrm>
            <a:off x="141009" y="1186416"/>
            <a:ext cx="5841565" cy="1494781"/>
          </a:xfrm>
          <a:prstGeom prst="rect">
            <a:avLst/>
          </a:prstGeom>
          <a:ln>
            <a:solidFill>
              <a:schemeClr val="tx1"/>
            </a:solidFill>
          </a:ln>
        </p:spPr>
      </p:pic>
      <p:pic>
        <p:nvPicPr>
          <p:cNvPr id="5" name="Picture 4">
            <a:extLst>
              <a:ext uri="{FF2B5EF4-FFF2-40B4-BE49-F238E27FC236}">
                <a16:creationId xmlns:a16="http://schemas.microsoft.com/office/drawing/2014/main" id="{B3A45FF7-01D8-EB4B-085D-AC572E299118}"/>
              </a:ext>
            </a:extLst>
          </p:cNvPr>
          <p:cNvPicPr>
            <a:picLocks noChangeAspect="1"/>
          </p:cNvPicPr>
          <p:nvPr/>
        </p:nvPicPr>
        <p:blipFill>
          <a:blip r:embed="rId3"/>
          <a:stretch>
            <a:fillRect/>
          </a:stretch>
        </p:blipFill>
        <p:spPr>
          <a:xfrm>
            <a:off x="141008" y="3070332"/>
            <a:ext cx="5841566" cy="1580327"/>
          </a:xfrm>
          <a:prstGeom prst="rect">
            <a:avLst/>
          </a:prstGeom>
          <a:ln>
            <a:solidFill>
              <a:schemeClr val="tx1"/>
            </a:solidFill>
          </a:ln>
        </p:spPr>
      </p:pic>
      <p:pic>
        <p:nvPicPr>
          <p:cNvPr id="7" name="Picture 6">
            <a:extLst>
              <a:ext uri="{FF2B5EF4-FFF2-40B4-BE49-F238E27FC236}">
                <a16:creationId xmlns:a16="http://schemas.microsoft.com/office/drawing/2014/main" id="{C3E68AC5-920F-B910-24EB-7D891C76A998}"/>
              </a:ext>
            </a:extLst>
          </p:cNvPr>
          <p:cNvPicPr>
            <a:picLocks noChangeAspect="1"/>
          </p:cNvPicPr>
          <p:nvPr/>
        </p:nvPicPr>
        <p:blipFill>
          <a:blip r:embed="rId4"/>
          <a:stretch>
            <a:fillRect/>
          </a:stretch>
        </p:blipFill>
        <p:spPr>
          <a:xfrm>
            <a:off x="141008" y="5039794"/>
            <a:ext cx="5841566" cy="1471678"/>
          </a:xfrm>
          <a:prstGeom prst="rect">
            <a:avLst/>
          </a:prstGeom>
          <a:ln>
            <a:solidFill>
              <a:schemeClr val="tx1"/>
            </a:solidFill>
          </a:ln>
        </p:spPr>
      </p:pic>
      <p:pic>
        <p:nvPicPr>
          <p:cNvPr id="11" name="Picture 10">
            <a:extLst>
              <a:ext uri="{FF2B5EF4-FFF2-40B4-BE49-F238E27FC236}">
                <a16:creationId xmlns:a16="http://schemas.microsoft.com/office/drawing/2014/main" id="{5038E2BE-0390-B8EC-C02B-A0D4A8654C0A}"/>
              </a:ext>
            </a:extLst>
          </p:cNvPr>
          <p:cNvPicPr>
            <a:picLocks noChangeAspect="1"/>
          </p:cNvPicPr>
          <p:nvPr/>
        </p:nvPicPr>
        <p:blipFill>
          <a:blip r:embed="rId5"/>
          <a:stretch>
            <a:fillRect/>
          </a:stretch>
        </p:blipFill>
        <p:spPr>
          <a:xfrm>
            <a:off x="6223419" y="1825791"/>
            <a:ext cx="5827572" cy="3799307"/>
          </a:xfrm>
          <a:prstGeom prst="rect">
            <a:avLst/>
          </a:prstGeom>
          <a:ln>
            <a:solidFill>
              <a:schemeClr val="tx1"/>
            </a:solidFill>
          </a:ln>
        </p:spPr>
      </p:pic>
      <p:sp>
        <p:nvSpPr>
          <p:cNvPr id="12" name="TextBox 11">
            <a:extLst>
              <a:ext uri="{FF2B5EF4-FFF2-40B4-BE49-F238E27FC236}">
                <a16:creationId xmlns:a16="http://schemas.microsoft.com/office/drawing/2014/main" id="{A75ADE5B-E2C4-A5D6-5493-6E9467CF257F}"/>
              </a:ext>
            </a:extLst>
          </p:cNvPr>
          <p:cNvSpPr txBox="1"/>
          <p:nvPr/>
        </p:nvSpPr>
        <p:spPr>
          <a:xfrm>
            <a:off x="3163165" y="274838"/>
            <a:ext cx="6094268"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List Operations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79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60B25-AFEE-A2F7-67FD-BAEE4D2BE065}"/>
              </a:ext>
            </a:extLst>
          </p:cNvPr>
          <p:cNvPicPr>
            <a:picLocks noChangeAspect="1"/>
          </p:cNvPicPr>
          <p:nvPr/>
        </p:nvPicPr>
        <p:blipFill>
          <a:blip r:embed="rId2"/>
          <a:stretch>
            <a:fillRect/>
          </a:stretch>
        </p:blipFill>
        <p:spPr>
          <a:xfrm>
            <a:off x="284923" y="1685021"/>
            <a:ext cx="11662663" cy="4578127"/>
          </a:xfrm>
          <a:prstGeom prst="rect">
            <a:avLst/>
          </a:prstGeom>
          <a:ln>
            <a:solidFill>
              <a:schemeClr val="tx1"/>
            </a:solidFill>
          </a:ln>
        </p:spPr>
      </p:pic>
      <p:sp>
        <p:nvSpPr>
          <p:cNvPr id="3" name="TextBox 2">
            <a:extLst>
              <a:ext uri="{FF2B5EF4-FFF2-40B4-BE49-F238E27FC236}">
                <a16:creationId xmlns:a16="http://schemas.microsoft.com/office/drawing/2014/main" id="{28F34616-7B7A-9E20-BAA9-EAD86F635744}"/>
              </a:ext>
            </a:extLst>
          </p:cNvPr>
          <p:cNvSpPr txBox="1"/>
          <p:nvPr/>
        </p:nvSpPr>
        <p:spPr>
          <a:xfrm>
            <a:off x="3163165" y="274838"/>
            <a:ext cx="6094268"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List Operations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6048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5560</TotalTime>
  <Words>954</Words>
  <Application>Microsoft Office PowerPoint</Application>
  <PresentationFormat>Widescreen</PresentationFormat>
  <Paragraphs>75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Malgun Gothic</vt:lpstr>
      <vt:lpstr>-apple-system</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rasika.sarode@outlook.com</dc:creator>
  <cp:lastModifiedBy>rasika.sarode@outlook.com</cp:lastModifiedBy>
  <cp:revision>5</cp:revision>
  <dcterms:created xsi:type="dcterms:W3CDTF">2024-05-04T17:58:13Z</dcterms:created>
  <dcterms:modified xsi:type="dcterms:W3CDTF">2024-05-08T14:38:32Z</dcterms:modified>
</cp:coreProperties>
</file>