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lt-LT"/>
              <a:t>Spustelėkite norėdami redaguoti šablono paantraštės stilių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9263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126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0559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102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cijos antrašt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978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271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415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050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913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174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t-LT"/>
              <a:t>Spustelėkite piktogramą norėdami įtraukti paveikslėlį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439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02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84ABB681-9A93-4E2D-8C68-50593A10A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634123" cy="351302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Filipinie</a:t>
            </a:r>
            <a:r>
              <a:rPr lang="lt-LT" sz="4000" dirty="0" err="1">
                <a:latin typeface="Arial" panose="020B0604020202020204" pitchFamily="34" charset="0"/>
                <a:cs typeface="Arial" panose="020B0604020202020204" pitchFamily="34" charset="0"/>
              </a:rPr>
              <a:t>čių</a:t>
            </a:r>
            <a:r>
              <a:rPr lang="lt-LT" sz="4000" dirty="0">
                <a:latin typeface="Arial" panose="020B0604020202020204" pitchFamily="34" charset="0"/>
                <a:cs typeface="Arial" panose="020B0604020202020204" pitchFamily="34" charset="0"/>
              </a:rPr>
              <a:t> namų ūkio pajamų prognozavimas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Vaizdo rezultatas pagal užklausą „household“">
            <a:extLst>
              <a:ext uri="{FF2B5EF4-FFF2-40B4-BE49-F238E27FC236}">
                <a16:creationId xmlns:a16="http://schemas.microsoft.com/office/drawing/2014/main" id="{67342B77-B0E3-4B28-9523-26B1A5E81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447" y="1186807"/>
            <a:ext cx="6912217" cy="388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D38EE-DDB4-45DC-BD55-2D6A53436CED}"/>
              </a:ext>
            </a:extLst>
          </p:cNvPr>
          <p:cNvSpPr txBox="1"/>
          <p:nvPr/>
        </p:nvSpPr>
        <p:spPr>
          <a:xfrm>
            <a:off x="8209305" y="4546833"/>
            <a:ext cx="3368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Darb</a:t>
            </a:r>
            <a:r>
              <a:rPr lang="lt-LT" dirty="0"/>
              <a:t>ą atliko: Rasa Gaupšaitė</a:t>
            </a:r>
          </a:p>
          <a:p>
            <a:endParaRPr lang="lt-LT" dirty="0"/>
          </a:p>
          <a:p>
            <a:r>
              <a:rPr lang="lt-LT" dirty="0"/>
              <a:t>Visas darbas: https://github.com/Rasa117/</a:t>
            </a:r>
          </a:p>
          <a:p>
            <a:r>
              <a:rPr lang="lt-LT" dirty="0" err="1"/>
              <a:t>project.git</a:t>
            </a:r>
            <a:endParaRPr lang="lt-L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3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čiakampis 3">
            <a:extLst>
              <a:ext uri="{FF2B5EF4-FFF2-40B4-BE49-F238E27FC236}">
                <a16:creationId xmlns:a16="http://schemas.microsoft.com/office/drawing/2014/main" id="{B036248D-D609-4483-86C7-5FDE08D10DFC}"/>
              </a:ext>
            </a:extLst>
          </p:cNvPr>
          <p:cNvSpPr/>
          <p:nvPr/>
        </p:nvSpPr>
        <p:spPr>
          <a:xfrm>
            <a:off x="513184" y="391888"/>
            <a:ext cx="11364685" cy="699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ATSITIKTINIŲ MIŠKŲ (RANDOM FOREST) MODELIAI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Lentelė 4">
                <a:extLst>
                  <a:ext uri="{FF2B5EF4-FFF2-40B4-BE49-F238E27FC236}">
                    <a16:creationId xmlns:a16="http://schemas.microsoft.com/office/drawing/2014/main" id="{AF9F20DC-7F97-443A-BE5D-73B588578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5267539"/>
                  </p:ext>
                </p:extLst>
              </p:nvPr>
            </p:nvGraphicFramePr>
            <p:xfrm>
              <a:off x="513184" y="1583734"/>
              <a:ext cx="11364688" cy="26630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9190">
                      <a:extLst>
                        <a:ext uri="{9D8B030D-6E8A-4147-A177-3AD203B41FA5}">
                          <a16:colId xmlns:a16="http://schemas.microsoft.com/office/drawing/2014/main" val="3127572272"/>
                        </a:ext>
                      </a:extLst>
                    </a:gridCol>
                    <a:gridCol w="1946246">
                      <a:extLst>
                        <a:ext uri="{9D8B030D-6E8A-4147-A177-3AD203B41FA5}">
                          <a16:colId xmlns:a16="http://schemas.microsoft.com/office/drawing/2014/main" val="3895975001"/>
                        </a:ext>
                      </a:extLst>
                    </a:gridCol>
                    <a:gridCol w="2000844">
                      <a:extLst>
                        <a:ext uri="{9D8B030D-6E8A-4147-A177-3AD203B41FA5}">
                          <a16:colId xmlns:a16="http://schemas.microsoft.com/office/drawing/2014/main" val="3110759885"/>
                        </a:ext>
                      </a:extLst>
                    </a:gridCol>
                    <a:gridCol w="2279204">
                      <a:extLst>
                        <a:ext uri="{9D8B030D-6E8A-4147-A177-3AD203B41FA5}">
                          <a16:colId xmlns:a16="http://schemas.microsoft.com/office/drawing/2014/main" val="3031804187"/>
                        </a:ext>
                      </a:extLst>
                    </a:gridCol>
                    <a:gridCol w="2279204">
                      <a:extLst>
                        <a:ext uri="{9D8B030D-6E8A-4147-A177-3AD203B41FA5}">
                          <a16:colId xmlns:a16="http://schemas.microsoft.com/office/drawing/2014/main" val="2086377310"/>
                        </a:ext>
                      </a:extLst>
                    </a:gridCol>
                  </a:tblGrid>
                  <a:tr h="474296">
                    <a:tc>
                      <a:txBody>
                        <a:bodyPr/>
                        <a:lstStyle/>
                        <a:p>
                          <a:r>
                            <a:rPr lang="lt-LT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Modelis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lt-LT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 Tik skaitiniai kintamieji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lt-LT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 Visi duomenys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9152556"/>
                      </a:ext>
                    </a:extLst>
                  </a:tr>
                  <a:tr h="278998">
                    <a:tc>
                      <a:txBody>
                        <a:bodyPr/>
                        <a:lstStyle/>
                        <a:p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:r>
                            <a:rPr lang="en-US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standartizuotas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0.5329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9676405"/>
                      </a:ext>
                    </a:extLst>
                  </a:tr>
                  <a:tr h="278998">
                    <a:tc>
                      <a:txBody>
                        <a:bodyPr/>
                        <a:lstStyle/>
                        <a:p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149</a:t>
                          </a:r>
                          <a:r>
                            <a:rPr lang="lt-LT" sz="1400" dirty="0"/>
                            <a:t> </a:t>
                          </a:r>
                          <a:r>
                            <a:rPr lang="en-US" sz="1400" dirty="0"/>
                            <a:t>79</a:t>
                          </a:r>
                          <a:r>
                            <a:rPr lang="lt-LT" sz="1400" dirty="0"/>
                            <a:t>8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149</a:t>
                          </a:r>
                          <a:r>
                            <a:rPr lang="lt-LT" sz="1400" dirty="0"/>
                            <a:t> </a:t>
                          </a:r>
                          <a:r>
                            <a:rPr lang="en-US" sz="1400" dirty="0"/>
                            <a:t>886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927557"/>
                      </a:ext>
                    </a:extLst>
                  </a:tr>
                  <a:tr h="2789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0.9</a:t>
                          </a:r>
                          <a:r>
                            <a:rPr lang="lt-LT" sz="1400" dirty="0"/>
                            <a:t>8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0.9</a:t>
                          </a:r>
                          <a:r>
                            <a:rPr lang="lt-LT" sz="1400" dirty="0"/>
                            <a:t>7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085884"/>
                      </a:ext>
                    </a:extLst>
                  </a:tr>
                  <a:tr h="1274306">
                    <a:tc>
                      <a:txBody>
                        <a:bodyPr/>
                        <a:lstStyle/>
                        <a:p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Svarbiausi kintamieji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lt-LT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en-US" sz="1400" dirty="0"/>
                            <a:t>Miscellaneous Goods and Services Expenditure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“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lt-LT" sz="1400" dirty="0"/>
                            <a:t>„</a:t>
                          </a:r>
                          <a:r>
                            <a:rPr lang="en-US" sz="1400" dirty="0"/>
                            <a:t>Total Income from Entrepreneurial </a:t>
                          </a:r>
                          <a:r>
                            <a:rPr lang="en-US" sz="1400" dirty="0" err="1"/>
                            <a:t>Acitivites</a:t>
                          </a:r>
                          <a:r>
                            <a:rPr lang="lt-LT" sz="1400" dirty="0"/>
                            <a:t>“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en-US" sz="1400" dirty="0"/>
                            <a:t>Housing and </a:t>
                          </a:r>
                          <a:r>
                            <a:rPr lang="lt-LT" sz="1400" dirty="0"/>
                            <a:t>W</a:t>
                          </a:r>
                          <a:r>
                            <a:rPr lang="en-US" sz="1400" dirty="0" err="1"/>
                            <a:t>ater</a:t>
                          </a:r>
                          <a:r>
                            <a:rPr lang="en-US" sz="1400" dirty="0"/>
                            <a:t> Expenditure 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“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en-US" sz="1400" dirty="0"/>
                            <a:t>Communication Expenditure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“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en-US" sz="1400" dirty="0"/>
                            <a:t>Total Food Expenditure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“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lt-LT" sz="1400" b="0" i="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lt-LT" sz="1400" b="0" i="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3791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Lentelė 4">
                <a:extLst>
                  <a:ext uri="{FF2B5EF4-FFF2-40B4-BE49-F238E27FC236}">
                    <a16:creationId xmlns:a16="http://schemas.microsoft.com/office/drawing/2014/main" id="{AF9F20DC-7F97-443A-BE5D-73B588578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5267539"/>
                  </p:ext>
                </p:extLst>
              </p:nvPr>
            </p:nvGraphicFramePr>
            <p:xfrm>
              <a:off x="513184" y="1583734"/>
              <a:ext cx="11364688" cy="26630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9190">
                      <a:extLst>
                        <a:ext uri="{9D8B030D-6E8A-4147-A177-3AD203B41FA5}">
                          <a16:colId xmlns:a16="http://schemas.microsoft.com/office/drawing/2014/main" val="3127572272"/>
                        </a:ext>
                      </a:extLst>
                    </a:gridCol>
                    <a:gridCol w="1946246">
                      <a:extLst>
                        <a:ext uri="{9D8B030D-6E8A-4147-A177-3AD203B41FA5}">
                          <a16:colId xmlns:a16="http://schemas.microsoft.com/office/drawing/2014/main" val="3895975001"/>
                        </a:ext>
                      </a:extLst>
                    </a:gridCol>
                    <a:gridCol w="2000844">
                      <a:extLst>
                        <a:ext uri="{9D8B030D-6E8A-4147-A177-3AD203B41FA5}">
                          <a16:colId xmlns:a16="http://schemas.microsoft.com/office/drawing/2014/main" val="3110759885"/>
                        </a:ext>
                      </a:extLst>
                    </a:gridCol>
                    <a:gridCol w="2279204">
                      <a:extLst>
                        <a:ext uri="{9D8B030D-6E8A-4147-A177-3AD203B41FA5}">
                          <a16:colId xmlns:a16="http://schemas.microsoft.com/office/drawing/2014/main" val="3031804187"/>
                        </a:ext>
                      </a:extLst>
                    </a:gridCol>
                    <a:gridCol w="2279204">
                      <a:extLst>
                        <a:ext uri="{9D8B030D-6E8A-4147-A177-3AD203B41FA5}">
                          <a16:colId xmlns:a16="http://schemas.microsoft.com/office/drawing/2014/main" val="2086377310"/>
                        </a:ext>
                      </a:extLst>
                    </a:gridCol>
                  </a:tblGrid>
                  <a:tr h="474296">
                    <a:tc>
                      <a:txBody>
                        <a:bodyPr/>
                        <a:lstStyle/>
                        <a:p>
                          <a:r>
                            <a:rPr lang="lt-LT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Modelis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lt-LT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 Tik skaitiniai kintamieji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lt-LT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 Visi duomenys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91525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:r>
                            <a:rPr lang="en-US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standartizuotas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0.5329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96764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149</a:t>
                          </a:r>
                          <a:r>
                            <a:rPr lang="lt-LT" sz="1400" dirty="0"/>
                            <a:t> </a:t>
                          </a:r>
                          <a:r>
                            <a:rPr lang="en-US" sz="1400" dirty="0"/>
                            <a:t>79</a:t>
                          </a:r>
                          <a:r>
                            <a:rPr lang="lt-LT" sz="1400" dirty="0"/>
                            <a:t>8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149</a:t>
                          </a:r>
                          <a:r>
                            <a:rPr lang="lt-LT" sz="1400" dirty="0"/>
                            <a:t> </a:t>
                          </a:r>
                          <a:r>
                            <a:rPr lang="en-US" sz="1400" dirty="0"/>
                            <a:t>886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927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3" t="-358000" r="-298081" b="-424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0.9</a:t>
                          </a:r>
                          <a:r>
                            <a:rPr lang="lt-LT" sz="1400" dirty="0"/>
                            <a:t>8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0.9</a:t>
                          </a:r>
                          <a:r>
                            <a:rPr lang="lt-LT" sz="1400" dirty="0"/>
                            <a:t>7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085884"/>
                      </a:ext>
                    </a:extLst>
                  </a:tr>
                  <a:tr h="1274306">
                    <a:tc>
                      <a:txBody>
                        <a:bodyPr/>
                        <a:lstStyle/>
                        <a:p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Svarbiausi kintamieji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lt-LT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en-US" sz="1400" dirty="0"/>
                            <a:t>Miscellaneous Goods and Services Expenditure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“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lt-LT" sz="1400" dirty="0"/>
                            <a:t>„</a:t>
                          </a:r>
                          <a:r>
                            <a:rPr lang="en-US" sz="1400" dirty="0"/>
                            <a:t>Total Income from Entrepreneurial </a:t>
                          </a:r>
                          <a:r>
                            <a:rPr lang="en-US" sz="1400" dirty="0" err="1"/>
                            <a:t>Acitivites</a:t>
                          </a:r>
                          <a:r>
                            <a:rPr lang="lt-LT" sz="1400" dirty="0"/>
                            <a:t>“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en-US" sz="1400" dirty="0"/>
                            <a:t>Housing and </a:t>
                          </a:r>
                          <a:r>
                            <a:rPr lang="lt-LT" sz="1400" dirty="0"/>
                            <a:t>W</a:t>
                          </a:r>
                          <a:r>
                            <a:rPr lang="en-US" sz="1400" dirty="0" err="1"/>
                            <a:t>ater</a:t>
                          </a:r>
                          <a:r>
                            <a:rPr lang="en-US" sz="1400" dirty="0"/>
                            <a:t> Expenditure 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“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en-US" sz="1400" dirty="0"/>
                            <a:t>Communication Expenditure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“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en-US" sz="1400" dirty="0"/>
                            <a:t>Total Food Expenditure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“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lt-LT" sz="1400" b="0" i="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lt-LT" sz="1400" b="0" i="0" kern="1200" dirty="0">
                            <a:solidFill>
                              <a:schemeClr val="dk1"/>
                            </a:solidFill>
                            <a:effectLst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3791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06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čiakampis 3">
            <a:extLst>
              <a:ext uri="{FF2B5EF4-FFF2-40B4-BE49-F238E27FC236}">
                <a16:creationId xmlns:a16="http://schemas.microsoft.com/office/drawing/2014/main" id="{B036248D-D609-4483-86C7-5FDE08D10DFC}"/>
              </a:ext>
            </a:extLst>
          </p:cNvPr>
          <p:cNvSpPr/>
          <p:nvPr/>
        </p:nvSpPr>
        <p:spPr>
          <a:xfrm>
            <a:off x="513184" y="391888"/>
            <a:ext cx="11364685" cy="699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BENDRAS MODELIS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Lentelė 4">
            <a:extLst>
              <a:ext uri="{FF2B5EF4-FFF2-40B4-BE49-F238E27FC236}">
                <a16:creationId xmlns:a16="http://schemas.microsoft.com/office/drawing/2014/main" id="{E1772B91-243E-4B60-8102-D00B30463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10837"/>
              </p:ext>
            </p:extLst>
          </p:nvPr>
        </p:nvGraphicFramePr>
        <p:xfrm>
          <a:off x="513184" y="1654190"/>
          <a:ext cx="7246633" cy="165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001">
                  <a:extLst>
                    <a:ext uri="{9D8B030D-6E8A-4147-A177-3AD203B41FA5}">
                      <a16:colId xmlns:a16="http://schemas.microsoft.com/office/drawing/2014/main" val="3127572272"/>
                    </a:ext>
                  </a:extLst>
                </a:gridCol>
                <a:gridCol w="2223083">
                  <a:extLst>
                    <a:ext uri="{9D8B030D-6E8A-4147-A177-3AD203B41FA5}">
                      <a16:colId xmlns:a16="http://schemas.microsoft.com/office/drawing/2014/main" val="3895975001"/>
                    </a:ext>
                  </a:extLst>
                </a:gridCol>
                <a:gridCol w="1988191">
                  <a:extLst>
                    <a:ext uri="{9D8B030D-6E8A-4147-A177-3AD203B41FA5}">
                      <a16:colId xmlns:a16="http://schemas.microsoft.com/office/drawing/2014/main" val="3031804187"/>
                    </a:ext>
                  </a:extLst>
                </a:gridCol>
                <a:gridCol w="2013358">
                  <a:extLst>
                    <a:ext uri="{9D8B030D-6E8A-4147-A177-3AD203B41FA5}">
                      <a16:colId xmlns:a16="http://schemas.microsoft.com/office/drawing/2014/main" val="615939447"/>
                    </a:ext>
                  </a:extLst>
                </a:gridCol>
              </a:tblGrid>
              <a:tr h="571942">
                <a:tc>
                  <a:txBody>
                    <a:bodyPr/>
                    <a:lstStyle/>
                    <a:p>
                      <a:r>
                        <a:rPr lang="lt-LT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Modelio tipas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Tiesinė Regresija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Atsitiktiniai Medžiai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Atsitiktiniai Medžiai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013960"/>
                  </a:ext>
                </a:extLst>
              </a:tr>
              <a:tr h="571942">
                <a:tc>
                  <a:txBody>
                    <a:bodyPr/>
                    <a:lstStyle/>
                    <a:p>
                      <a:r>
                        <a:rPr lang="lt-LT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Modelis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Skaitiniai kintamieji ir atrinkti kategoriniai kintamieji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Tik skaitiniai kintamieji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Visi duomenys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152556"/>
                  </a:ext>
                </a:extLst>
              </a:tr>
              <a:tr h="507188">
                <a:tc>
                  <a:txBody>
                    <a:bodyPr/>
                    <a:lstStyle/>
                    <a:p>
                      <a:r>
                        <a:rPr lang="lt-L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</a:t>
                      </a:r>
                      <a:r>
                        <a:rPr lang="lt-L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lt-L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151</a:t>
                      </a:r>
                      <a:r>
                        <a:rPr lang="lt-L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</a:t>
                      </a:r>
                      <a:r>
                        <a:rPr lang="lt-L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27557"/>
                  </a:ext>
                </a:extLst>
              </a:tr>
            </a:tbl>
          </a:graphicData>
        </a:graphic>
      </p:graphicFrame>
      <p:pic>
        <p:nvPicPr>
          <p:cNvPr id="3" name="Paveikslėlis 2">
            <a:extLst>
              <a:ext uri="{FF2B5EF4-FFF2-40B4-BE49-F238E27FC236}">
                <a16:creationId xmlns:a16="http://schemas.microsoft.com/office/drawing/2014/main" id="{6EF33A53-B9E5-47E6-91A0-8E4515802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208" y="1181062"/>
            <a:ext cx="3883161" cy="2844005"/>
          </a:xfrm>
          <a:prstGeom prst="rect">
            <a:avLst/>
          </a:prstGeom>
        </p:spPr>
      </p:pic>
      <p:sp>
        <p:nvSpPr>
          <p:cNvPr id="7" name="Stačiakampis 6">
            <a:extLst>
              <a:ext uri="{FF2B5EF4-FFF2-40B4-BE49-F238E27FC236}">
                <a16:creationId xmlns:a16="http://schemas.microsoft.com/office/drawing/2014/main" id="{33B0DB26-1DA1-4B89-AA62-7514A520D122}"/>
              </a:ext>
            </a:extLst>
          </p:cNvPr>
          <p:cNvSpPr/>
          <p:nvPr/>
        </p:nvSpPr>
        <p:spPr>
          <a:xfrm>
            <a:off x="1066129" y="4025067"/>
            <a:ext cx="3942826" cy="1715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BENDRO MODELIO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lt-LT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103 350</a:t>
            </a:r>
          </a:p>
        </p:txBody>
      </p:sp>
      <p:pic>
        <p:nvPicPr>
          <p:cNvPr id="9" name="Paveikslėlis 8">
            <a:extLst>
              <a:ext uri="{FF2B5EF4-FFF2-40B4-BE49-F238E27FC236}">
                <a16:creationId xmlns:a16="http://schemas.microsoft.com/office/drawing/2014/main" id="{55DC3943-EA1B-493C-A8AB-2B62DA78C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267" y="3772337"/>
            <a:ext cx="21145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0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Vaizdo rezultatas pagal užklausą „questions HD“">
            <a:extLst>
              <a:ext uri="{FF2B5EF4-FFF2-40B4-BE49-F238E27FC236}">
                <a16:creationId xmlns:a16="http://schemas.microsoft.com/office/drawing/2014/main" id="{72576D93-D9EB-474E-A9F7-00EDA9218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18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čiakampis 3">
            <a:extLst>
              <a:ext uri="{FF2B5EF4-FFF2-40B4-BE49-F238E27FC236}">
                <a16:creationId xmlns:a16="http://schemas.microsoft.com/office/drawing/2014/main" id="{B036248D-D609-4483-86C7-5FDE08D10DFC}"/>
              </a:ext>
            </a:extLst>
          </p:cNvPr>
          <p:cNvSpPr/>
          <p:nvPr/>
        </p:nvSpPr>
        <p:spPr>
          <a:xfrm>
            <a:off x="513184" y="391888"/>
            <a:ext cx="11364685" cy="699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DUOMENYS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6324-8950-47D1-A73F-E7DBF68FF8C5}"/>
              </a:ext>
            </a:extLst>
          </p:cNvPr>
          <p:cNvSpPr txBox="1"/>
          <p:nvPr/>
        </p:nvSpPr>
        <p:spPr>
          <a:xfrm>
            <a:off x="513184" y="1455576"/>
            <a:ext cx="793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Duomenų lentelę sudaro 41 544 eilutės ir 60 stulpelių.</a:t>
            </a:r>
          </a:p>
        </p:txBody>
      </p:sp>
      <p:pic>
        <p:nvPicPr>
          <p:cNvPr id="2052" name="Picture 4" descr="Vaizdo rezultatas pagal užklausą „philippines peso“">
            <a:extLst>
              <a:ext uri="{FF2B5EF4-FFF2-40B4-BE49-F238E27FC236}">
                <a16:creationId xmlns:a16="http://schemas.microsoft.com/office/drawing/2014/main" id="{52B8B1EC-5675-4EA1-82BF-DD760F231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869" y="1455576"/>
            <a:ext cx="34290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aveikslėlis 5">
            <a:extLst>
              <a:ext uri="{FF2B5EF4-FFF2-40B4-BE49-F238E27FC236}">
                <a16:creationId xmlns:a16="http://schemas.microsoft.com/office/drawing/2014/main" id="{2652D488-C5CF-490C-9C50-E64A6CF43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3254316"/>
            <a:ext cx="1126073" cy="23724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0CF0C0-AA2D-4598-9153-3A855362154F}"/>
              </a:ext>
            </a:extLst>
          </p:cNvPr>
          <p:cNvSpPr txBox="1"/>
          <p:nvPr/>
        </p:nvSpPr>
        <p:spPr>
          <a:xfrm>
            <a:off x="7089897" y="4144929"/>
            <a:ext cx="49452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Didžiausios vidutinės išlaidos: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Housing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Expenditure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“ – </a:t>
            </a:r>
            <a:r>
              <a:rPr lang="en-US" sz="1600" dirty="0"/>
              <a:t>38</a:t>
            </a:r>
            <a:r>
              <a:rPr lang="lt-LT" sz="1600" dirty="0"/>
              <a:t> </a:t>
            </a:r>
            <a:r>
              <a:rPr lang="en-US" sz="1600" dirty="0"/>
              <a:t>375</a:t>
            </a:r>
            <a:r>
              <a:rPr lang="lt-LT" sz="1600" dirty="0"/>
              <a:t> 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Bread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Cereal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Expenditure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“ – </a:t>
            </a:r>
            <a:r>
              <a:rPr lang="en-US" sz="1600" dirty="0"/>
              <a:t>25</a:t>
            </a:r>
            <a:r>
              <a:rPr lang="lt-LT" sz="1600" dirty="0"/>
              <a:t> </a:t>
            </a:r>
            <a:r>
              <a:rPr lang="en-US" sz="1600" dirty="0"/>
              <a:t>134</a:t>
            </a:r>
            <a:r>
              <a:rPr lang="lt-LT" sz="1600" dirty="0"/>
              <a:t> 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₱.</a:t>
            </a:r>
            <a:endParaRPr lang="lt-L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Rice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Expenditure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“ – </a:t>
            </a:r>
            <a:r>
              <a:rPr lang="en-US" sz="1600" dirty="0"/>
              <a:t>18</a:t>
            </a:r>
            <a:r>
              <a:rPr lang="lt-LT" sz="1600" dirty="0"/>
              <a:t> </a:t>
            </a:r>
            <a:r>
              <a:rPr lang="en-US" sz="1600" dirty="0"/>
              <a:t>196</a:t>
            </a:r>
            <a:r>
              <a:rPr lang="lt-LT" sz="1600" dirty="0"/>
              <a:t> 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aveikslėlis 6">
            <a:extLst>
              <a:ext uri="{FF2B5EF4-FFF2-40B4-BE49-F238E27FC236}">
                <a16:creationId xmlns:a16="http://schemas.microsoft.com/office/drawing/2014/main" id="{B3179986-F561-45D4-B04B-6230ACEE0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379" y="3140129"/>
            <a:ext cx="4240396" cy="3079588"/>
          </a:xfrm>
          <a:prstGeom prst="rect">
            <a:avLst/>
          </a:prstGeom>
        </p:spPr>
      </p:pic>
      <p:sp>
        <p:nvSpPr>
          <p:cNvPr id="2" name="Stačiakampis 1">
            <a:extLst>
              <a:ext uri="{FF2B5EF4-FFF2-40B4-BE49-F238E27FC236}">
                <a16:creationId xmlns:a16="http://schemas.microsoft.com/office/drawing/2014/main" id="{C0672E69-3BF1-49C7-A75F-344BCDBF104F}"/>
              </a:ext>
            </a:extLst>
          </p:cNvPr>
          <p:cNvSpPr/>
          <p:nvPr/>
        </p:nvSpPr>
        <p:spPr>
          <a:xfrm>
            <a:off x="513184" y="20208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Pagrindinis tikslas prognozuoti namų ūkio metines pajamas, kurios yra  matuojamos filipiniečių pesais (₱): 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0.0177 €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200" dirty="0">
                <a:latin typeface="Arial" panose="020B0604020202020204" pitchFamily="34" charset="0"/>
                <a:cs typeface="Arial" panose="020B0604020202020204" pitchFamily="34" charset="0"/>
              </a:rPr>
              <a:t>(2019-12-15)</a:t>
            </a:r>
          </a:p>
        </p:txBody>
      </p:sp>
    </p:spTree>
    <p:extLst>
      <p:ext uri="{BB962C8B-B14F-4D97-AF65-F5344CB8AC3E}">
        <p14:creationId xmlns:p14="http://schemas.microsoft.com/office/powerpoint/2010/main" val="95120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čiakampis 3">
            <a:extLst>
              <a:ext uri="{FF2B5EF4-FFF2-40B4-BE49-F238E27FC236}">
                <a16:creationId xmlns:a16="http://schemas.microsoft.com/office/drawing/2014/main" id="{B036248D-D609-4483-86C7-5FDE08D10DFC}"/>
              </a:ext>
            </a:extLst>
          </p:cNvPr>
          <p:cNvSpPr/>
          <p:nvPr/>
        </p:nvSpPr>
        <p:spPr>
          <a:xfrm>
            <a:off x="513185" y="391888"/>
            <a:ext cx="4450702" cy="1445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IŠLAIDŲ KORELIACIJOS MATRICA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6324-8950-47D1-A73F-E7DBF68FF8C5}"/>
              </a:ext>
            </a:extLst>
          </p:cNvPr>
          <p:cNvSpPr txBox="1"/>
          <p:nvPr/>
        </p:nvSpPr>
        <p:spPr>
          <a:xfrm>
            <a:off x="345234" y="2099148"/>
            <a:ext cx="46850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Stipriausiai su pajamomis koreliuoja: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Expenditure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“ (0,71)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Housing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Expenditure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“ (0,68)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Miscellaneous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Expenditure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“ (0,67)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Expenditure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“ (0,66) </a:t>
            </a:r>
          </a:p>
        </p:txBody>
      </p:sp>
      <p:pic>
        <p:nvPicPr>
          <p:cNvPr id="2" name="Paveikslėlis 1">
            <a:extLst>
              <a:ext uri="{FF2B5EF4-FFF2-40B4-BE49-F238E27FC236}">
                <a16:creationId xmlns:a16="http://schemas.microsoft.com/office/drawing/2014/main" id="{0ED1E760-E472-416D-BA9B-EA4131D38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269" y="139959"/>
            <a:ext cx="7058025" cy="6191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1F0045-EDB7-4771-9248-D74A3C757B6A}"/>
              </a:ext>
            </a:extLst>
          </p:cNvPr>
          <p:cNvSpPr txBox="1"/>
          <p:nvPr/>
        </p:nvSpPr>
        <p:spPr>
          <a:xfrm>
            <a:off x="345234" y="4343159"/>
            <a:ext cx="46850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Stipri tarpusavio koreliacija yra tarp: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Housing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Expenditures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“ ir „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Imputed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Rental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“ (0,92)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Bread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Cereal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Expenditure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“ ir „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Rice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Expenditure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“ (0,88)</a:t>
            </a:r>
          </a:p>
        </p:txBody>
      </p:sp>
    </p:spTree>
    <p:extLst>
      <p:ext uri="{BB962C8B-B14F-4D97-AF65-F5344CB8AC3E}">
        <p14:creationId xmlns:p14="http://schemas.microsoft.com/office/powerpoint/2010/main" val="52193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čiakampis 3">
            <a:extLst>
              <a:ext uri="{FF2B5EF4-FFF2-40B4-BE49-F238E27FC236}">
                <a16:creationId xmlns:a16="http://schemas.microsoft.com/office/drawing/2014/main" id="{B036248D-D609-4483-86C7-5FDE08D10DFC}"/>
              </a:ext>
            </a:extLst>
          </p:cNvPr>
          <p:cNvSpPr/>
          <p:nvPr/>
        </p:nvSpPr>
        <p:spPr>
          <a:xfrm>
            <a:off x="7100596" y="391887"/>
            <a:ext cx="4450702" cy="202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KITŲ SKAITINIŲ KINTAMŲJŲ KORELIACIJŲ MATRICA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6324-8950-47D1-A73F-E7DBF68FF8C5}"/>
              </a:ext>
            </a:extLst>
          </p:cNvPr>
          <p:cNvSpPr txBox="1"/>
          <p:nvPr/>
        </p:nvSpPr>
        <p:spPr>
          <a:xfrm>
            <a:off x="6983429" y="2875002"/>
            <a:ext cx="46850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Stipriausiai su pajamomis koreliuoja: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Computer“ (0,56)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Jeep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, Van“ (0,55)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dirty="0" err="1">
                <a:latin typeface="Arial" panose="020B0604020202020204" pitchFamily="34" charset="0"/>
                <a:cs typeface="Arial" panose="020B0604020202020204" pitchFamily="34" charset="0"/>
              </a:rPr>
              <a:t>Airconditioner</a:t>
            </a:r>
            <a:r>
              <a:rPr lang="lt-LT" sz="1600" dirty="0">
                <a:latin typeface="Arial" panose="020B0604020202020204" pitchFamily="34" charset="0"/>
                <a:cs typeface="Arial" panose="020B0604020202020204" pitchFamily="34" charset="0"/>
              </a:rPr>
              <a:t>“ (0,55) </a:t>
            </a:r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D930404F-EEDD-4CCA-95B4-528C80970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" y="185252"/>
            <a:ext cx="68770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0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čiakampis 3">
            <a:extLst>
              <a:ext uri="{FF2B5EF4-FFF2-40B4-BE49-F238E27FC236}">
                <a16:creationId xmlns:a16="http://schemas.microsoft.com/office/drawing/2014/main" id="{B036248D-D609-4483-86C7-5FDE08D10DFC}"/>
              </a:ext>
            </a:extLst>
          </p:cNvPr>
          <p:cNvSpPr/>
          <p:nvPr/>
        </p:nvSpPr>
        <p:spPr>
          <a:xfrm>
            <a:off x="513184" y="391888"/>
            <a:ext cx="11364685" cy="699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REGIONAS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6324-8950-47D1-A73F-E7DBF68FF8C5}"/>
              </a:ext>
            </a:extLst>
          </p:cNvPr>
          <p:cNvSpPr txBox="1"/>
          <p:nvPr/>
        </p:nvSpPr>
        <p:spPr>
          <a:xfrm>
            <a:off x="513184" y="1490479"/>
            <a:ext cx="4226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Aukščiausias pajamas gaunantys labiausiai renkasi šiuos regionus: „NCR“, „</a:t>
            </a:r>
            <a:r>
              <a:rPr lang="en-US" dirty="0"/>
              <a:t>IVA - CALABARZON 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“, „III - </a:t>
            </a:r>
            <a:r>
              <a:rPr lang="lt-LT" dirty="0" err="1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dirty="0" err="1">
                <a:latin typeface="Arial" panose="020B0604020202020204" pitchFamily="34" charset="0"/>
                <a:cs typeface="Arial" panose="020B0604020202020204" pitchFamily="34" charset="0"/>
              </a:rPr>
              <a:t>Luzon</a:t>
            </a: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“.</a:t>
            </a:r>
          </a:p>
        </p:txBody>
      </p:sp>
      <p:pic>
        <p:nvPicPr>
          <p:cNvPr id="2" name="Paveikslėlis 1">
            <a:extLst>
              <a:ext uri="{FF2B5EF4-FFF2-40B4-BE49-F238E27FC236}">
                <a16:creationId xmlns:a16="http://schemas.microsoft.com/office/drawing/2014/main" id="{8DA1CF05-1955-4526-8DE9-19D8D307E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184" y="1490479"/>
            <a:ext cx="6792685" cy="4460387"/>
          </a:xfrm>
          <a:prstGeom prst="rect">
            <a:avLst/>
          </a:prstGeom>
        </p:spPr>
      </p:pic>
      <p:pic>
        <p:nvPicPr>
          <p:cNvPr id="3" name="Paveikslėlis 2">
            <a:extLst>
              <a:ext uri="{FF2B5EF4-FFF2-40B4-BE49-F238E27FC236}">
                <a16:creationId xmlns:a16="http://schemas.microsoft.com/office/drawing/2014/main" id="{0C26D70B-1C53-4BA8-8CA2-79AE9AB54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58" y="3593462"/>
            <a:ext cx="2387277" cy="2642229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8" name="Stačiakampis 7">
            <a:extLst>
              <a:ext uri="{FF2B5EF4-FFF2-40B4-BE49-F238E27FC236}">
                <a16:creationId xmlns:a16="http://schemas.microsoft.com/office/drawing/2014/main" id="{16C2A024-DFC4-48F0-A689-41E9D0187665}"/>
              </a:ext>
            </a:extLst>
          </p:cNvPr>
          <p:cNvSpPr/>
          <p:nvPr/>
        </p:nvSpPr>
        <p:spPr>
          <a:xfrm>
            <a:off x="1063690" y="3013793"/>
            <a:ext cx="2677886" cy="579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>
                <a:solidFill>
                  <a:schemeClr val="tx1"/>
                </a:solidFill>
              </a:rPr>
              <a:t>Respondentų skaičius pagal regionus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2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čiakampis 3">
            <a:extLst>
              <a:ext uri="{FF2B5EF4-FFF2-40B4-BE49-F238E27FC236}">
                <a16:creationId xmlns:a16="http://schemas.microsoft.com/office/drawing/2014/main" id="{B036248D-D609-4483-86C7-5FDE08D10DFC}"/>
              </a:ext>
            </a:extLst>
          </p:cNvPr>
          <p:cNvSpPr/>
          <p:nvPr/>
        </p:nvSpPr>
        <p:spPr>
          <a:xfrm>
            <a:off x="513184" y="391888"/>
            <a:ext cx="11364685" cy="699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PAGRINDINIS PAJAMŲ ŠALTINIS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6324-8950-47D1-A73F-E7DBF68FF8C5}"/>
              </a:ext>
            </a:extLst>
          </p:cNvPr>
          <p:cNvSpPr txBox="1"/>
          <p:nvPr/>
        </p:nvSpPr>
        <p:spPr>
          <a:xfrm>
            <a:off x="2764475" y="4554508"/>
            <a:ext cx="686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Didžiausia dalis pajamas gauna iš algos.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latin typeface="Arial" panose="020B0604020202020204" pitchFamily="34" charset="0"/>
                <a:cs typeface="Arial" panose="020B0604020202020204" pitchFamily="34" charset="0"/>
              </a:rPr>
              <a:t>Tie, kurie gauna mažiausias pajamas, jas gauna iš kitų šaltinių.</a:t>
            </a:r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16C2A024-DFC4-48F0-A689-41E9D0187665}"/>
              </a:ext>
            </a:extLst>
          </p:cNvPr>
          <p:cNvSpPr/>
          <p:nvPr/>
        </p:nvSpPr>
        <p:spPr>
          <a:xfrm>
            <a:off x="1823640" y="1722180"/>
            <a:ext cx="2407298" cy="959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>
                <a:solidFill>
                  <a:schemeClr val="tx1"/>
                </a:solidFill>
              </a:rPr>
              <a:t>Respondentų skaičius pagal pagrindinį pajamų šaltinį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aveikslėlis 5">
            <a:extLst>
              <a:ext uri="{FF2B5EF4-FFF2-40B4-BE49-F238E27FC236}">
                <a16:creationId xmlns:a16="http://schemas.microsoft.com/office/drawing/2014/main" id="{B1CE7AEA-8E05-4637-9559-21EF682FB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79" y="2682062"/>
            <a:ext cx="2722421" cy="618239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7" name="Paveikslėlis 6">
            <a:extLst>
              <a:ext uri="{FF2B5EF4-FFF2-40B4-BE49-F238E27FC236}">
                <a16:creationId xmlns:a16="http://schemas.microsoft.com/office/drawing/2014/main" id="{4913507F-8CA6-4893-8DBE-B0D44958C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568" y="1540930"/>
            <a:ext cx="4904792" cy="25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4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čiakampis 3">
            <a:extLst>
              <a:ext uri="{FF2B5EF4-FFF2-40B4-BE49-F238E27FC236}">
                <a16:creationId xmlns:a16="http://schemas.microsoft.com/office/drawing/2014/main" id="{B036248D-D609-4483-86C7-5FDE08D10DFC}"/>
              </a:ext>
            </a:extLst>
          </p:cNvPr>
          <p:cNvSpPr/>
          <p:nvPr/>
        </p:nvSpPr>
        <p:spPr>
          <a:xfrm>
            <a:off x="513184" y="391888"/>
            <a:ext cx="11364685" cy="699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NAMŲ ŪKIO GALVOS CHARAKTERISTIKOS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16C2A024-DFC4-48F0-A689-41E9D0187665}"/>
              </a:ext>
            </a:extLst>
          </p:cNvPr>
          <p:cNvSpPr/>
          <p:nvPr/>
        </p:nvSpPr>
        <p:spPr>
          <a:xfrm>
            <a:off x="2817437" y="1886878"/>
            <a:ext cx="2407298" cy="959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>
                <a:solidFill>
                  <a:schemeClr val="tx1"/>
                </a:solidFill>
              </a:rPr>
              <a:t>Respondentų skaičius pagal lytį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331896F4-B905-4601-B92F-2BEE291FAE98}"/>
              </a:ext>
            </a:extLst>
          </p:cNvPr>
          <p:cNvSpPr/>
          <p:nvPr/>
        </p:nvSpPr>
        <p:spPr>
          <a:xfrm>
            <a:off x="8121975" y="1785162"/>
            <a:ext cx="2407298" cy="889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>
                <a:solidFill>
                  <a:schemeClr val="tx1"/>
                </a:solidFill>
              </a:rPr>
              <a:t>Respondentų skaičius pagal šeimyninę padėtį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0A18F5A9-C882-4C46-A14A-22EAA3F5948E}"/>
              </a:ext>
            </a:extLst>
          </p:cNvPr>
          <p:cNvSpPr/>
          <p:nvPr/>
        </p:nvSpPr>
        <p:spPr>
          <a:xfrm>
            <a:off x="2817437" y="4341750"/>
            <a:ext cx="2407298" cy="959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>
                <a:solidFill>
                  <a:schemeClr val="tx1"/>
                </a:solidFill>
              </a:rPr>
              <a:t>Respondentų skaičius pagal darbo indikatorių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aveikslėlis 1">
            <a:extLst>
              <a:ext uri="{FF2B5EF4-FFF2-40B4-BE49-F238E27FC236}">
                <a16:creationId xmlns:a16="http://schemas.microsoft.com/office/drawing/2014/main" id="{1FA140D2-0F79-4AE6-8099-AE75CD911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823" y="2846760"/>
            <a:ext cx="3558527" cy="699794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3" name="Paveikslėlis 2">
            <a:extLst>
              <a:ext uri="{FF2B5EF4-FFF2-40B4-BE49-F238E27FC236}">
                <a16:creationId xmlns:a16="http://schemas.microsoft.com/office/drawing/2014/main" id="{49823EAA-456C-40BE-AC0A-2F2FBC48B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126" y="2675064"/>
            <a:ext cx="4224259" cy="1355759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11" name="Paveikslėlis 10">
            <a:extLst>
              <a:ext uri="{FF2B5EF4-FFF2-40B4-BE49-F238E27FC236}">
                <a16:creationId xmlns:a16="http://schemas.microsoft.com/office/drawing/2014/main" id="{FAA5C13E-D62A-4395-8F71-5EF842234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167" y="5301631"/>
            <a:ext cx="4957042" cy="628165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139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čiakampis 12">
            <a:extLst>
              <a:ext uri="{FF2B5EF4-FFF2-40B4-BE49-F238E27FC236}">
                <a16:creationId xmlns:a16="http://schemas.microsoft.com/office/drawing/2014/main" id="{44C68233-7B9F-412D-A58E-A95E558C957B}"/>
              </a:ext>
            </a:extLst>
          </p:cNvPr>
          <p:cNvSpPr/>
          <p:nvPr/>
        </p:nvSpPr>
        <p:spPr>
          <a:xfrm>
            <a:off x="605854" y="3498984"/>
            <a:ext cx="10396720" cy="27179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ačiakampis 2">
            <a:extLst>
              <a:ext uri="{FF2B5EF4-FFF2-40B4-BE49-F238E27FC236}">
                <a16:creationId xmlns:a16="http://schemas.microsoft.com/office/drawing/2014/main" id="{5F26333C-2904-4CFF-9B1B-A797F5C00F3B}"/>
              </a:ext>
            </a:extLst>
          </p:cNvPr>
          <p:cNvSpPr/>
          <p:nvPr/>
        </p:nvSpPr>
        <p:spPr>
          <a:xfrm>
            <a:off x="1912776" y="1352938"/>
            <a:ext cx="8116077" cy="20060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ačiakampis 3">
            <a:extLst>
              <a:ext uri="{FF2B5EF4-FFF2-40B4-BE49-F238E27FC236}">
                <a16:creationId xmlns:a16="http://schemas.microsoft.com/office/drawing/2014/main" id="{B036248D-D609-4483-86C7-5FDE08D10DFC}"/>
              </a:ext>
            </a:extLst>
          </p:cNvPr>
          <p:cNvSpPr/>
          <p:nvPr/>
        </p:nvSpPr>
        <p:spPr>
          <a:xfrm>
            <a:off x="513184" y="391888"/>
            <a:ext cx="11364685" cy="699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PAGRINDINIS MODELIO TIKSLUMO KRITERIJUS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Vaizdo rezultatas pagal užklausą „RMSE“">
            <a:extLst>
              <a:ext uri="{FF2B5EF4-FFF2-40B4-BE49-F238E27FC236}">
                <a16:creationId xmlns:a16="http://schemas.microsoft.com/office/drawing/2014/main" id="{75753F39-FCA0-4274-BBDB-82290CAC3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885" y="1636842"/>
            <a:ext cx="46005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raph that illustrates a regression model with a low R-squared.">
            <a:extLst>
              <a:ext uri="{FF2B5EF4-FFF2-40B4-BE49-F238E27FC236}">
                <a16:creationId xmlns:a16="http://schemas.microsoft.com/office/drawing/2014/main" id="{43C9D442-4743-4CEB-BD48-2346C07C7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726" y="4238648"/>
            <a:ext cx="2602668" cy="182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Graph that illustrates a model with a high R-squared.">
            <a:extLst>
              <a:ext uri="{FF2B5EF4-FFF2-40B4-BE49-F238E27FC236}">
                <a16:creationId xmlns:a16="http://schemas.microsoft.com/office/drawing/2014/main" id="{2DB46943-9E20-41AC-BAD4-93A3E440B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14" y="4302932"/>
            <a:ext cx="2615122" cy="182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052569-FB13-485D-BD4D-2AB513D2CF9D}"/>
                  </a:ext>
                </a:extLst>
              </p:cNvPr>
              <p:cNvSpPr txBox="1"/>
              <p:nvPr/>
            </p:nvSpPr>
            <p:spPr>
              <a:xfrm>
                <a:off x="1101012" y="5029200"/>
                <a:ext cx="12782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052569-FB13-485D-BD4D-2AB513D2C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12" y="5029200"/>
                <a:ext cx="12782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EEA341-20F2-4FB2-AAAB-1A94A3BCB185}"/>
                  </a:ext>
                </a:extLst>
              </p:cNvPr>
              <p:cNvSpPr txBox="1"/>
              <p:nvPr/>
            </p:nvSpPr>
            <p:spPr>
              <a:xfrm>
                <a:off x="8885853" y="5029200"/>
                <a:ext cx="12782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=85%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EEA341-20F2-4FB2-AAAB-1A94A3BCB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853" y="5029200"/>
                <a:ext cx="12782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DC02E1-4C45-4563-955C-93613A1576E0}"/>
                  </a:ext>
                </a:extLst>
              </p:cNvPr>
              <p:cNvSpPr txBox="1"/>
              <p:nvPr/>
            </p:nvSpPr>
            <p:spPr>
              <a:xfrm>
                <a:off x="2691882" y="3620274"/>
                <a:ext cx="6438122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DC02E1-4C45-4563-955C-93613A157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882" y="3620274"/>
                <a:ext cx="6438122" cy="6183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88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4" grpId="0" animBg="1"/>
      <p:bldP spid="6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čiakampis 3">
            <a:extLst>
              <a:ext uri="{FF2B5EF4-FFF2-40B4-BE49-F238E27FC236}">
                <a16:creationId xmlns:a16="http://schemas.microsoft.com/office/drawing/2014/main" id="{B036248D-D609-4483-86C7-5FDE08D10DFC}"/>
              </a:ext>
            </a:extLst>
          </p:cNvPr>
          <p:cNvSpPr/>
          <p:nvPr/>
        </p:nvSpPr>
        <p:spPr>
          <a:xfrm>
            <a:off x="513184" y="391888"/>
            <a:ext cx="11364685" cy="699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TIESIN</a:t>
            </a:r>
            <a:r>
              <a:rPr lang="lt-LT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ĖS REGRESIJOS MODELIAI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Lentelė 4">
                <a:extLst>
                  <a:ext uri="{FF2B5EF4-FFF2-40B4-BE49-F238E27FC236}">
                    <a16:creationId xmlns:a16="http://schemas.microsoft.com/office/drawing/2014/main" id="{AF9F20DC-7F97-443A-BE5D-73B588578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298227"/>
                  </p:ext>
                </p:extLst>
              </p:nvPr>
            </p:nvGraphicFramePr>
            <p:xfrm>
              <a:off x="513184" y="1306897"/>
              <a:ext cx="11364685" cy="26630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2052">
                      <a:extLst>
                        <a:ext uri="{9D8B030D-6E8A-4147-A177-3AD203B41FA5}">
                          <a16:colId xmlns:a16="http://schemas.microsoft.com/office/drawing/2014/main" val="3127572272"/>
                        </a:ext>
                      </a:extLst>
                    </a:gridCol>
                    <a:gridCol w="2677318">
                      <a:extLst>
                        <a:ext uri="{9D8B030D-6E8A-4147-A177-3AD203B41FA5}">
                          <a16:colId xmlns:a16="http://schemas.microsoft.com/office/drawing/2014/main" val="3895975001"/>
                        </a:ext>
                      </a:extLst>
                    </a:gridCol>
                    <a:gridCol w="3234401">
                      <a:extLst>
                        <a:ext uri="{9D8B030D-6E8A-4147-A177-3AD203B41FA5}">
                          <a16:colId xmlns:a16="http://schemas.microsoft.com/office/drawing/2014/main" val="3031804187"/>
                        </a:ext>
                      </a:extLst>
                    </a:gridCol>
                    <a:gridCol w="3300914">
                      <a:extLst>
                        <a:ext uri="{9D8B030D-6E8A-4147-A177-3AD203B41FA5}">
                          <a16:colId xmlns:a16="http://schemas.microsoft.com/office/drawing/2014/main" val="615939447"/>
                        </a:ext>
                      </a:extLst>
                    </a:gridCol>
                  </a:tblGrid>
                  <a:tr h="474296">
                    <a:tc>
                      <a:txBody>
                        <a:bodyPr/>
                        <a:lstStyle/>
                        <a:p>
                          <a:r>
                            <a:rPr lang="lt-LT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Modelis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t-LT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 Tik skaitiniai kintamieji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t-LT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 1. + nauji kintamieji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t-LT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 1. + atrinkti kategoriniai kintamieji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9152556"/>
                      </a:ext>
                    </a:extLst>
                  </a:tr>
                  <a:tr h="278998">
                    <a:tc>
                      <a:txBody>
                        <a:bodyPr/>
                        <a:lstStyle/>
                        <a:p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:r>
                            <a:rPr lang="en-US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standartizuotas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0.5495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0.5496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0.5421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9676405"/>
                      </a:ext>
                    </a:extLst>
                  </a:tr>
                  <a:tr h="278998">
                    <a:tc>
                      <a:txBody>
                        <a:bodyPr/>
                        <a:lstStyle/>
                        <a:p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154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46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154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152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927557"/>
                      </a:ext>
                    </a:extLst>
                  </a:tr>
                  <a:tr h="2789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0.87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9085884"/>
                      </a:ext>
                    </a:extLst>
                  </a:tr>
                  <a:tr h="1274306">
                    <a:tc>
                      <a:txBody>
                        <a:bodyPr/>
                        <a:lstStyle/>
                        <a:p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Svarbiausi kintamieji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Agricultural Household indicator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“ (0, 1, 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"Agricultural Household indicator„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(0, 1, 2)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lt-LT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en-US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Other Expenditure</a:t>
                          </a:r>
                          <a:r>
                            <a:rPr lang="lt-LT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“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lt-LT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lt-LT" sz="14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Total</a:t>
                          </a:r>
                          <a:r>
                            <a:rPr lang="lt-LT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lt-LT" sz="14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Expenditure</a:t>
                          </a:r>
                          <a:r>
                            <a:rPr lang="lt-LT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“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lt-LT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en-US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Food Expenditure</a:t>
                          </a:r>
                          <a:r>
                            <a:rPr lang="lt-LT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lt-LT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Main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lt-LT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Source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lt-LT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of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lt-LT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Income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“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lt-LT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Household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lt-LT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Head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lt-LT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Sex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“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lt-LT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Region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“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3791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Lentelė 4">
                <a:extLst>
                  <a:ext uri="{FF2B5EF4-FFF2-40B4-BE49-F238E27FC236}">
                    <a16:creationId xmlns:a16="http://schemas.microsoft.com/office/drawing/2014/main" id="{AF9F20DC-7F97-443A-BE5D-73B588578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298227"/>
                  </p:ext>
                </p:extLst>
              </p:nvPr>
            </p:nvGraphicFramePr>
            <p:xfrm>
              <a:off x="513184" y="1306897"/>
              <a:ext cx="11364685" cy="26630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2052">
                      <a:extLst>
                        <a:ext uri="{9D8B030D-6E8A-4147-A177-3AD203B41FA5}">
                          <a16:colId xmlns:a16="http://schemas.microsoft.com/office/drawing/2014/main" val="3127572272"/>
                        </a:ext>
                      </a:extLst>
                    </a:gridCol>
                    <a:gridCol w="2677318">
                      <a:extLst>
                        <a:ext uri="{9D8B030D-6E8A-4147-A177-3AD203B41FA5}">
                          <a16:colId xmlns:a16="http://schemas.microsoft.com/office/drawing/2014/main" val="3895975001"/>
                        </a:ext>
                      </a:extLst>
                    </a:gridCol>
                    <a:gridCol w="3234401">
                      <a:extLst>
                        <a:ext uri="{9D8B030D-6E8A-4147-A177-3AD203B41FA5}">
                          <a16:colId xmlns:a16="http://schemas.microsoft.com/office/drawing/2014/main" val="3031804187"/>
                        </a:ext>
                      </a:extLst>
                    </a:gridCol>
                    <a:gridCol w="3300914">
                      <a:extLst>
                        <a:ext uri="{9D8B030D-6E8A-4147-A177-3AD203B41FA5}">
                          <a16:colId xmlns:a16="http://schemas.microsoft.com/office/drawing/2014/main" val="615939447"/>
                        </a:ext>
                      </a:extLst>
                    </a:gridCol>
                  </a:tblGrid>
                  <a:tr h="474296">
                    <a:tc>
                      <a:txBody>
                        <a:bodyPr/>
                        <a:lstStyle/>
                        <a:p>
                          <a:r>
                            <a:rPr lang="lt-LT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Modelis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t-LT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 Tik skaitiniai kintamieji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t-LT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 1. + nauji kintamieji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t-LT" sz="14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 1. + atrinkti kategoriniai kintamieji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91525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:r>
                            <a:rPr lang="en-US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standartizuotas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0.5495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0.5496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0.5421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96764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154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46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154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152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927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3" t="-358000" r="-428895" b="-4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0.87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9085884"/>
                      </a:ext>
                    </a:extLst>
                  </a:tr>
                  <a:tr h="1274306">
                    <a:tc>
                      <a:txBody>
                        <a:bodyPr/>
                        <a:lstStyle/>
                        <a:p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Svarbiausi kintamieji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Agricultural Household indicator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“ (0, 1, 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"Agricultural Household indicator„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(0, 1, 2)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lt-LT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en-US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Other Expenditure</a:t>
                          </a:r>
                          <a:r>
                            <a:rPr lang="lt-LT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“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lt-LT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lt-LT" sz="14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Total</a:t>
                          </a:r>
                          <a:r>
                            <a:rPr lang="lt-LT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lt-LT" sz="14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Expenditure</a:t>
                          </a:r>
                          <a:r>
                            <a:rPr lang="lt-LT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“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lt-LT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en-US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Food Expenditure</a:t>
                          </a:r>
                          <a:r>
                            <a:rPr lang="lt-LT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lt-LT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Main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lt-LT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Source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lt-LT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of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lt-LT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Income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“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lt-LT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Household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lt-LT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Head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lt-LT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Sex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“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„</a:t>
                          </a:r>
                          <a:r>
                            <a:rPr lang="lt-LT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Region</a:t>
                          </a:r>
                          <a:r>
                            <a:rPr lang="lt-LT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“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37915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aveikslėlis 6">
            <a:extLst>
              <a:ext uri="{FF2B5EF4-FFF2-40B4-BE49-F238E27FC236}">
                <a16:creationId xmlns:a16="http://schemas.microsoft.com/office/drawing/2014/main" id="{A3A043CF-E006-4034-9F16-686BCBAAE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813" y="4608678"/>
            <a:ext cx="2441197" cy="1269422"/>
          </a:xfrm>
          <a:prstGeom prst="rect">
            <a:avLst/>
          </a:prstGeom>
        </p:spPr>
      </p:pic>
      <p:pic>
        <p:nvPicPr>
          <p:cNvPr id="8" name="Paveikslėlis 7">
            <a:extLst>
              <a:ext uri="{FF2B5EF4-FFF2-40B4-BE49-F238E27FC236}">
                <a16:creationId xmlns:a16="http://schemas.microsoft.com/office/drawing/2014/main" id="{A99A039C-8C10-4486-85CA-BB992743A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84" y="4804001"/>
            <a:ext cx="6405695" cy="944507"/>
          </a:xfrm>
          <a:prstGeom prst="rect">
            <a:avLst/>
          </a:prstGeom>
        </p:spPr>
      </p:pic>
      <p:sp>
        <p:nvSpPr>
          <p:cNvPr id="9" name="Stačiakampis 8">
            <a:extLst>
              <a:ext uri="{FF2B5EF4-FFF2-40B4-BE49-F238E27FC236}">
                <a16:creationId xmlns:a16="http://schemas.microsoft.com/office/drawing/2014/main" id="{F8494061-7025-41C5-AC9A-298A094D1CEF}"/>
              </a:ext>
            </a:extLst>
          </p:cNvPr>
          <p:cNvSpPr/>
          <p:nvPr/>
        </p:nvSpPr>
        <p:spPr>
          <a:xfrm>
            <a:off x="2499919" y="4389612"/>
            <a:ext cx="2441197" cy="283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NAUJI KINTAMIEJI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tačiakampis 15">
            <a:extLst>
              <a:ext uri="{FF2B5EF4-FFF2-40B4-BE49-F238E27FC236}">
                <a16:creationId xmlns:a16="http://schemas.microsoft.com/office/drawing/2014/main" id="{C99E47D1-A731-4B83-9A81-9DCA5034FE39}"/>
              </a:ext>
            </a:extLst>
          </p:cNvPr>
          <p:cNvSpPr/>
          <p:nvPr/>
        </p:nvSpPr>
        <p:spPr>
          <a:xfrm>
            <a:off x="7974782" y="4248084"/>
            <a:ext cx="2851209" cy="283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KATEGORINIAI  KINTAMIEJI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tačiakampis 9">
            <a:extLst>
              <a:ext uri="{FF2B5EF4-FFF2-40B4-BE49-F238E27FC236}">
                <a16:creationId xmlns:a16="http://schemas.microsoft.com/office/drawing/2014/main" id="{95B7AEC3-C7D4-4A80-A5A3-CD0D3DEDA49A}"/>
              </a:ext>
            </a:extLst>
          </p:cNvPr>
          <p:cNvSpPr/>
          <p:nvPr/>
        </p:nvSpPr>
        <p:spPr>
          <a:xfrm>
            <a:off x="8581292" y="1178169"/>
            <a:ext cx="3402623" cy="2910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čiakampis 18">
            <a:extLst>
              <a:ext uri="{FF2B5EF4-FFF2-40B4-BE49-F238E27FC236}">
                <a16:creationId xmlns:a16="http://schemas.microsoft.com/office/drawing/2014/main" id="{6799B01E-D8FE-4524-BDEC-7E2A56C1F8A0}"/>
              </a:ext>
            </a:extLst>
          </p:cNvPr>
          <p:cNvSpPr/>
          <p:nvPr/>
        </p:nvSpPr>
        <p:spPr>
          <a:xfrm>
            <a:off x="5357446" y="1154789"/>
            <a:ext cx="3402623" cy="2910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0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6" grpId="0" animBg="1"/>
      <p:bldP spid="10" grpId="0" animBg="1"/>
      <p:bldP spid="10" grpId="1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Retrospektyvinė">
  <a:themeElements>
    <a:clrScheme name="Retrospektyvinė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yvinė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yvinė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511</Words>
  <Application>Microsoft Office PowerPoint</Application>
  <PresentationFormat>Plačiaekranė</PresentationFormat>
  <Paragraphs>106</Paragraphs>
  <Slides>12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Retrospektyvinė</vt:lpstr>
      <vt:lpstr>Filipiniečių namų ūkio pajamų prognozavimas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Filipiniečių namų ūkio pajamų prognozavimas</dc:title>
  <dc:creator>Rasa Gaupšaitė</dc:creator>
  <cp:lastModifiedBy>Rasa Gaupšaitė</cp:lastModifiedBy>
  <cp:revision>2</cp:revision>
  <dcterms:created xsi:type="dcterms:W3CDTF">2019-12-16T19:21:58Z</dcterms:created>
  <dcterms:modified xsi:type="dcterms:W3CDTF">2019-12-16T20:09:35Z</dcterms:modified>
</cp:coreProperties>
</file>