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2" r:id="rId2"/>
    <p:sldId id="266" r:id="rId3"/>
    <p:sldId id="268" r:id="rId4"/>
    <p:sldId id="267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2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8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8200" y="708212"/>
            <a:ext cx="10515600" cy="138056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E-SHOP PROJECT</a:t>
            </a:r>
            <a:endParaRPr lang="lt-L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Turinio vietos rezervavimo ženklas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07" y="2674188"/>
            <a:ext cx="5595667" cy="2398143"/>
          </a:xfrm>
        </p:spPr>
      </p:pic>
    </p:spTree>
    <p:extLst>
      <p:ext uri="{BB962C8B-B14F-4D97-AF65-F5344CB8AC3E}">
        <p14:creationId xmlns:p14="http://schemas.microsoft.com/office/powerpoint/2010/main" val="31480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8430" y="71599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MAIVEN</a:t>
            </a:r>
            <a:endParaRPr lang="lt-L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027" y="1854543"/>
            <a:ext cx="11250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tool that </a:t>
            </a:r>
            <a:r>
              <a:rPr lang="en-US" dirty="0" smtClean="0"/>
              <a:t>can </a:t>
            </a:r>
            <a:r>
              <a:rPr lang="en-US" dirty="0"/>
              <a:t>be used for building and managing any Java-based project.</a:t>
            </a:r>
          </a:p>
          <a:p>
            <a:r>
              <a:rPr lang="en-US" dirty="0"/>
              <a:t>Maven allows a project to build using its project object model (POM) and a set of plugins that are shared by all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using Maven, providing a uniform build system. Based on the dependencies you need to mention the </a:t>
            </a:r>
            <a:r>
              <a:rPr lang="en-US" dirty="0" smtClean="0"/>
              <a:t>exact</a:t>
            </a:r>
          </a:p>
          <a:p>
            <a:r>
              <a:rPr lang="en-US" dirty="0" smtClean="0"/>
              <a:t>name </a:t>
            </a:r>
            <a:r>
              <a:rPr lang="en-US" dirty="0"/>
              <a:t>in this pom.xml file. For example, if you need Hibernate dependencies, you need to specify it within the </a:t>
            </a:r>
            <a:endParaRPr lang="en-US" dirty="0" smtClean="0"/>
          </a:p>
          <a:p>
            <a:r>
              <a:rPr lang="en-US" dirty="0" smtClean="0"/>
              <a:t>dependencies </a:t>
            </a:r>
            <a:r>
              <a:rPr lang="en-US" dirty="0"/>
              <a:t>tags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lt-LT" dirty="0" err="1"/>
              <a:t>Advantages</a:t>
            </a:r>
            <a:r>
              <a:rPr lang="lt-LT" dirty="0"/>
              <a:t> </a:t>
            </a:r>
            <a:r>
              <a:rPr lang="lt-LT" dirty="0" err="1"/>
              <a:t>of</a:t>
            </a:r>
            <a:r>
              <a:rPr lang="lt-LT" dirty="0"/>
              <a:t> </a:t>
            </a:r>
            <a:r>
              <a:rPr lang="lt-LT" dirty="0" err="1" smtClean="0"/>
              <a:t>Maven</a:t>
            </a:r>
            <a:r>
              <a:rPr lang="en-US" dirty="0" smtClean="0"/>
              <a:t>: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Eases the building process for any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maintains a uniformity along the entire build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very important to understand the project that we are working on.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It </a:t>
            </a:r>
            <a:r>
              <a:rPr lang="en-US" dirty="0"/>
              <a:t>provides Comprehensive information about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quality in a project, it’s necessary to develop it in the best possible </a:t>
            </a:r>
          </a:p>
          <a:p>
            <a:r>
              <a:rPr lang="en-US" dirty="0" smtClean="0"/>
              <a:t>      manner </a:t>
            </a:r>
            <a:r>
              <a:rPr lang="en-US" dirty="0"/>
              <a:t>and It provides the guidelines to do just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in a project, it’s required to migrate to new features and with Maven, the migration is simplified.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551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261" y="210496"/>
            <a:ext cx="48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Relational Mappin</a:t>
            </a:r>
            <a:r>
              <a:rPr lang="en-US" dirty="0" smtClean="0"/>
              <a:t>g</a:t>
            </a:r>
            <a:endParaRPr lang="lt-LT" dirty="0"/>
          </a:p>
        </p:txBody>
      </p:sp>
      <p:sp>
        <p:nvSpPr>
          <p:cNvPr id="3" name="TextBox 2"/>
          <p:cNvSpPr txBox="1"/>
          <p:nvPr/>
        </p:nvSpPr>
        <p:spPr>
          <a:xfrm>
            <a:off x="6170762" y="395162"/>
            <a:ext cx="61851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</a:t>
            </a:r>
            <a:r>
              <a:rPr lang="lt-LT" dirty="0" smtClean="0"/>
              <a:t>Data </a:t>
            </a:r>
            <a:r>
              <a:rPr lang="lt-LT" dirty="0" err="1"/>
              <a:t>persistence</a:t>
            </a:r>
            <a:endParaRPr lang="lt-LT" dirty="0"/>
          </a:p>
          <a:p>
            <a:r>
              <a:rPr lang="lt-LT" dirty="0" err="1"/>
              <a:t>Applications</a:t>
            </a:r>
            <a:r>
              <a:rPr lang="lt-LT" dirty="0"/>
              <a:t> </a:t>
            </a:r>
            <a:r>
              <a:rPr lang="lt-LT" dirty="0" err="1"/>
              <a:t>need</a:t>
            </a:r>
            <a:r>
              <a:rPr lang="lt-LT" dirty="0"/>
              <a:t> to save data to </a:t>
            </a:r>
            <a:r>
              <a:rPr lang="lt-LT" dirty="0" err="1"/>
              <a:t>persistence</a:t>
            </a:r>
            <a:r>
              <a:rPr lang="lt-LT" dirty="0"/>
              <a:t> </a:t>
            </a:r>
            <a:r>
              <a:rPr lang="lt-LT" dirty="0" err="1" smtClean="0"/>
              <a:t>storage</a:t>
            </a:r>
            <a:r>
              <a:rPr lang="en-US" dirty="0" smtClean="0"/>
              <a:t>.</a:t>
            </a:r>
            <a:endParaRPr lang="lt-LT" dirty="0"/>
          </a:p>
          <a:p>
            <a:r>
              <a:rPr lang="lt-LT" dirty="0" err="1"/>
              <a:t>Database</a:t>
            </a:r>
            <a:r>
              <a:rPr lang="lt-LT" dirty="0"/>
              <a:t> </a:t>
            </a:r>
            <a:r>
              <a:rPr lang="lt-LT" dirty="0" err="1"/>
              <a:t>is</a:t>
            </a:r>
            <a:r>
              <a:rPr lang="lt-LT" dirty="0"/>
              <a:t> </a:t>
            </a:r>
            <a:r>
              <a:rPr lang="lt-LT" dirty="0" err="1"/>
              <a:t>persistence</a:t>
            </a:r>
            <a:r>
              <a:rPr lang="lt-LT" dirty="0"/>
              <a:t> </a:t>
            </a:r>
            <a:r>
              <a:rPr lang="lt-LT" dirty="0" err="1"/>
              <a:t>storage</a:t>
            </a:r>
            <a:endParaRPr lang="lt-LT" dirty="0"/>
          </a:p>
          <a:p>
            <a:r>
              <a:rPr lang="lt-LT" dirty="0" err="1"/>
              <a:t>Application</a:t>
            </a:r>
            <a:r>
              <a:rPr lang="lt-LT" dirty="0"/>
              <a:t> </a:t>
            </a:r>
            <a:r>
              <a:rPr lang="lt-LT" dirty="0" err="1"/>
              <a:t>needs</a:t>
            </a:r>
            <a:r>
              <a:rPr lang="lt-LT" dirty="0"/>
              <a:t> to </a:t>
            </a:r>
            <a:r>
              <a:rPr lang="lt-LT" dirty="0" err="1"/>
              <a:t>interact</a:t>
            </a:r>
            <a:r>
              <a:rPr lang="lt-LT" dirty="0"/>
              <a:t> </a:t>
            </a:r>
            <a:r>
              <a:rPr lang="lt-LT" dirty="0" err="1"/>
              <a:t>with</a:t>
            </a:r>
            <a:r>
              <a:rPr lang="lt-LT" dirty="0"/>
              <a:t> </a:t>
            </a:r>
            <a:r>
              <a:rPr lang="lt-LT" dirty="0" err="1" smtClean="0"/>
              <a:t>database</a:t>
            </a:r>
            <a:r>
              <a:rPr lang="en-US" dirty="0" smtClean="0"/>
              <a:t>:</a:t>
            </a:r>
            <a:endParaRPr lang="lt-LT" dirty="0"/>
          </a:p>
          <a:p>
            <a:r>
              <a:rPr lang="lt-LT" dirty="0" err="1"/>
              <a:t>web</a:t>
            </a:r>
            <a:r>
              <a:rPr lang="lt-LT" dirty="0"/>
              <a:t> </a:t>
            </a:r>
            <a:r>
              <a:rPr lang="lt-LT" dirty="0" err="1"/>
              <a:t>app</a:t>
            </a:r>
            <a:r>
              <a:rPr lang="lt-LT" dirty="0"/>
              <a:t>   --</a:t>
            </a:r>
            <a:r>
              <a:rPr lang="lt-LT" dirty="0" err="1"/>
              <a:t>create</a:t>
            </a:r>
            <a:r>
              <a:rPr lang="lt-LT" dirty="0"/>
              <a:t>, </a:t>
            </a:r>
            <a:r>
              <a:rPr lang="lt-LT" dirty="0" err="1"/>
              <a:t>update</a:t>
            </a:r>
            <a:r>
              <a:rPr lang="lt-LT" dirty="0"/>
              <a:t>, </a:t>
            </a:r>
            <a:r>
              <a:rPr lang="lt-LT" dirty="0" err="1" smtClean="0"/>
              <a:t>delete</a:t>
            </a:r>
            <a:r>
              <a:rPr lang="lt-LT" dirty="0" smtClean="0"/>
              <a:t>-</a:t>
            </a:r>
            <a:r>
              <a:rPr lang="lt-LT" dirty="0"/>
              <a:t>&gt;    </a:t>
            </a:r>
            <a:r>
              <a:rPr lang="lt-LT" dirty="0" err="1" smtClean="0"/>
              <a:t>Database</a:t>
            </a:r>
            <a:endParaRPr lang="lt-LT" dirty="0"/>
          </a:p>
          <a:p>
            <a:r>
              <a:rPr lang="lt-LT" dirty="0" err="1"/>
              <a:t>web</a:t>
            </a:r>
            <a:r>
              <a:rPr lang="lt-LT" dirty="0"/>
              <a:t> </a:t>
            </a:r>
            <a:r>
              <a:rPr lang="lt-LT" dirty="0" err="1"/>
              <a:t>app</a:t>
            </a:r>
            <a:r>
              <a:rPr lang="lt-LT" dirty="0"/>
              <a:t>   &lt;------</a:t>
            </a:r>
            <a:r>
              <a:rPr lang="lt-LT" dirty="0" err="1"/>
              <a:t>retrieve</a:t>
            </a:r>
            <a:r>
              <a:rPr lang="lt-LT" dirty="0"/>
              <a:t>---------------     </a:t>
            </a:r>
            <a:r>
              <a:rPr lang="en-US" dirty="0" smtClean="0"/>
              <a:t> </a:t>
            </a:r>
            <a:r>
              <a:rPr lang="lt-LT" dirty="0" err="1" smtClean="0"/>
              <a:t>Database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Database store data in tables, which are not like </a:t>
            </a:r>
            <a:r>
              <a:rPr lang="en-US" dirty="0" smtClean="0"/>
              <a:t>object.</a:t>
            </a:r>
          </a:p>
          <a:p>
            <a:endParaRPr lang="en-US" dirty="0"/>
          </a:p>
          <a:p>
            <a:r>
              <a:rPr lang="en-US" dirty="0" smtClean="0"/>
              <a:t>                               </a:t>
            </a:r>
            <a:r>
              <a:rPr lang="lt-LT" dirty="0" smtClean="0"/>
              <a:t>Data </a:t>
            </a:r>
            <a:r>
              <a:rPr lang="lt-LT" dirty="0" err="1"/>
              <a:t>Mapper</a:t>
            </a:r>
            <a:r>
              <a:rPr lang="lt-LT" dirty="0"/>
              <a:t> </a:t>
            </a:r>
            <a:r>
              <a:rPr lang="en-US" dirty="0" smtClean="0"/>
              <a:t>: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object is saved as a row in database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row is retrieved as an object 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  <a:p>
            <a:r>
              <a:rPr lang="en-US" dirty="0" smtClean="0"/>
              <a:t>                                   </a:t>
            </a:r>
            <a:r>
              <a:rPr lang="lt-LT" dirty="0" smtClean="0"/>
              <a:t>ORM </a:t>
            </a:r>
            <a:r>
              <a:rPr lang="lt-LT" dirty="0" err="1"/>
              <a:t>Provider</a:t>
            </a:r>
            <a:endParaRPr lang="lt-LT" dirty="0"/>
          </a:p>
          <a:p>
            <a:r>
              <a:rPr lang="en-US" dirty="0"/>
              <a:t>JPA(Java Persistence API) is a Java application programming interface specification that describes the management of relation data in </a:t>
            </a:r>
            <a:r>
              <a:rPr lang="en-US" dirty="0" smtClean="0"/>
              <a:t>applications.</a:t>
            </a:r>
            <a:endParaRPr lang="en-US" dirty="0"/>
          </a:p>
          <a:p>
            <a:r>
              <a:rPr lang="en-US" dirty="0"/>
              <a:t>Hibernate provides an open source ORM framework for </a:t>
            </a:r>
            <a:r>
              <a:rPr lang="en-US" dirty="0" smtClean="0"/>
              <a:t>Java</a:t>
            </a:r>
            <a:endParaRPr lang="en-US" dirty="0"/>
          </a:p>
          <a:p>
            <a:r>
              <a:rPr lang="en-US" dirty="0"/>
              <a:t>Spring framework supports integration with Hibernate and JPA for </a:t>
            </a:r>
            <a:r>
              <a:rPr lang="en-US" dirty="0" smtClean="0"/>
              <a:t>resource </a:t>
            </a:r>
            <a:r>
              <a:rPr lang="en-US" dirty="0"/>
              <a:t>management, data access </a:t>
            </a:r>
            <a:r>
              <a:rPr lang="en-US" dirty="0" smtClean="0"/>
              <a:t>object (</a:t>
            </a:r>
            <a:r>
              <a:rPr lang="en-US" dirty="0"/>
              <a:t>DAO) implementation, and transaction management.</a:t>
            </a:r>
          </a:p>
          <a:p>
            <a:endParaRPr lang="lt-LT" dirty="0"/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715218"/>
            <a:ext cx="6006860" cy="31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316" y="638354"/>
            <a:ext cx="507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View Controller</a:t>
            </a:r>
            <a:endParaRPr lang="lt-L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5103" y="905772"/>
            <a:ext cx="6236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dirty="0"/>
              <a:t> directly manages the data, logic and rules of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en-US" dirty="0"/>
              <a:t> can be any output representation of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en-US" dirty="0"/>
              <a:t>, accepts input and converts it to commands for the model or </a:t>
            </a:r>
            <a:r>
              <a:rPr lang="en-US" dirty="0" smtClean="0"/>
              <a:t>view.</a:t>
            </a:r>
          </a:p>
          <a:p>
            <a:endParaRPr lang="en-US" dirty="0"/>
          </a:p>
          <a:p>
            <a:r>
              <a:rPr lang="en-US" dirty="0"/>
              <a:t>Spring Web MVC framework provides MVC architecture and ready components that can be used to develop flexible and loosely coupled web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dirty="0"/>
              <a:t>encapsulates the application data and in general they will consist of POJO (plain old java object).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en-US" dirty="0"/>
              <a:t>is responsible for rendering the model data and in general it </a:t>
            </a:r>
            <a:r>
              <a:rPr lang="en-US" dirty="0" smtClean="0"/>
              <a:t>generate </a:t>
            </a:r>
            <a:r>
              <a:rPr lang="en-US" dirty="0"/>
              <a:t>HTML output that the client's browser can </a:t>
            </a:r>
            <a:r>
              <a:rPr lang="en-US" dirty="0" smtClean="0"/>
              <a:t>interpret.</a:t>
            </a:r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en-US" dirty="0"/>
              <a:t> is responsible for processing user requests and building appropriate model and passes it to the view for rendering.</a:t>
            </a:r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1975449"/>
            <a:ext cx="4917057" cy="41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730" y="2557230"/>
            <a:ext cx="74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lt-LT" dirty="0"/>
          </a:p>
        </p:txBody>
      </p:sp>
      <p:sp>
        <p:nvSpPr>
          <p:cNvPr id="5" name="Ovalas 4"/>
          <p:cNvSpPr/>
          <p:nvPr/>
        </p:nvSpPr>
        <p:spPr>
          <a:xfrm>
            <a:off x="2269101" y="703866"/>
            <a:ext cx="1181099" cy="828675"/>
          </a:xfrm>
          <a:prstGeom prst="ellips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8" name="TextBox 7"/>
          <p:cNvSpPr txBox="1"/>
          <p:nvPr/>
        </p:nvSpPr>
        <p:spPr>
          <a:xfrm>
            <a:off x="2572388" y="931781"/>
            <a:ext cx="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lt-LT" dirty="0"/>
          </a:p>
        </p:txBody>
      </p:sp>
      <p:sp>
        <p:nvSpPr>
          <p:cNvPr id="9" name="Ovalas 8"/>
          <p:cNvSpPr/>
          <p:nvPr/>
        </p:nvSpPr>
        <p:spPr>
          <a:xfrm>
            <a:off x="2269101" y="4372310"/>
            <a:ext cx="1156635" cy="914400"/>
          </a:xfrm>
          <a:prstGeom prst="ellips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11" name="TextBox 10"/>
          <p:cNvSpPr txBox="1"/>
          <p:nvPr/>
        </p:nvSpPr>
        <p:spPr>
          <a:xfrm>
            <a:off x="2481729" y="4372310"/>
            <a:ext cx="82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Admin</a:t>
            </a:r>
            <a:endParaRPr lang="lt-LT" dirty="0"/>
          </a:p>
        </p:txBody>
      </p:sp>
      <p:sp>
        <p:nvSpPr>
          <p:cNvPr id="12" name="Suapvalintas stačiakampis 11"/>
          <p:cNvSpPr/>
          <p:nvPr/>
        </p:nvSpPr>
        <p:spPr>
          <a:xfrm>
            <a:off x="435857" y="659645"/>
            <a:ext cx="1247775" cy="914400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13" name="TextBox 12"/>
          <p:cNvSpPr txBox="1"/>
          <p:nvPr/>
        </p:nvSpPr>
        <p:spPr>
          <a:xfrm>
            <a:off x="569343" y="744962"/>
            <a:ext cx="123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Products</a:t>
            </a:r>
            <a:endParaRPr lang="lt-LT" dirty="0"/>
          </a:p>
        </p:txBody>
      </p:sp>
      <p:sp>
        <p:nvSpPr>
          <p:cNvPr id="14" name="Suapvalintas stačiakampis 13"/>
          <p:cNvSpPr/>
          <p:nvPr/>
        </p:nvSpPr>
        <p:spPr>
          <a:xfrm>
            <a:off x="4253917" y="702857"/>
            <a:ext cx="1390650" cy="840192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15" name="TextBox 14"/>
          <p:cNvSpPr txBox="1"/>
          <p:nvPr/>
        </p:nvSpPr>
        <p:spPr>
          <a:xfrm>
            <a:off x="4315433" y="836892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</a:p>
          <a:p>
            <a:r>
              <a:rPr lang="en-US" dirty="0"/>
              <a:t>a</a:t>
            </a:r>
            <a:r>
              <a:rPr lang="en-US" dirty="0" smtClean="0"/>
              <a:t>s Customer</a:t>
            </a:r>
            <a:endParaRPr lang="lt-LT" dirty="0"/>
          </a:p>
        </p:txBody>
      </p:sp>
      <p:sp>
        <p:nvSpPr>
          <p:cNvPr id="16" name="Struktūrinė schema: sprendimas 15"/>
          <p:cNvSpPr/>
          <p:nvPr/>
        </p:nvSpPr>
        <p:spPr>
          <a:xfrm>
            <a:off x="2184476" y="2273199"/>
            <a:ext cx="1352921" cy="1035252"/>
          </a:xfrm>
          <a:prstGeom prst="flowChartDecision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17" name="Struktūrinė schema: nutraukimas 16"/>
          <p:cNvSpPr/>
          <p:nvPr/>
        </p:nvSpPr>
        <p:spPr>
          <a:xfrm>
            <a:off x="4507289" y="2488590"/>
            <a:ext cx="1514475" cy="604469"/>
          </a:xfrm>
          <a:prstGeom prst="flowChartTerminator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99595" y="2580084"/>
            <a:ext cx="13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lt-LT" dirty="0"/>
          </a:p>
        </p:txBody>
      </p:sp>
      <p:sp>
        <p:nvSpPr>
          <p:cNvPr id="20" name="Stačiakampis 19"/>
          <p:cNvSpPr/>
          <p:nvPr/>
        </p:nvSpPr>
        <p:spPr>
          <a:xfrm>
            <a:off x="7359044" y="2346957"/>
            <a:ext cx="1838325" cy="914400"/>
          </a:xfrm>
          <a:prstGeom prst="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22" name="TextBox 21"/>
          <p:cNvSpPr txBox="1"/>
          <p:nvPr/>
        </p:nvSpPr>
        <p:spPr>
          <a:xfrm>
            <a:off x="7670637" y="2510768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Product</a:t>
            </a:r>
          </a:p>
          <a:p>
            <a:r>
              <a:rPr lang="en-US" dirty="0" smtClean="0"/>
              <a:t> to Cart</a:t>
            </a:r>
            <a:endParaRPr lang="lt-LT" dirty="0"/>
          </a:p>
        </p:txBody>
      </p:sp>
      <p:sp>
        <p:nvSpPr>
          <p:cNvPr id="23" name="Stačiakampis 22"/>
          <p:cNvSpPr/>
          <p:nvPr/>
        </p:nvSpPr>
        <p:spPr>
          <a:xfrm>
            <a:off x="10534649" y="2790826"/>
            <a:ext cx="1247776" cy="914400"/>
          </a:xfrm>
          <a:prstGeom prst="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24" name="TextBox 23"/>
          <p:cNvSpPr txBox="1"/>
          <p:nvPr/>
        </p:nvSpPr>
        <p:spPr>
          <a:xfrm>
            <a:off x="10589310" y="306336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Check-out</a:t>
            </a:r>
            <a:endParaRPr lang="lt-LT" dirty="0"/>
          </a:p>
        </p:txBody>
      </p:sp>
      <p:sp>
        <p:nvSpPr>
          <p:cNvPr id="25" name="Stačiakampis 24"/>
          <p:cNvSpPr/>
          <p:nvPr/>
        </p:nvSpPr>
        <p:spPr>
          <a:xfrm>
            <a:off x="5423976" y="4829510"/>
            <a:ext cx="1371601" cy="914400"/>
          </a:xfrm>
          <a:prstGeom prst="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26" name="Stačiakampis 25"/>
          <p:cNvSpPr/>
          <p:nvPr/>
        </p:nvSpPr>
        <p:spPr>
          <a:xfrm>
            <a:off x="9020174" y="4810125"/>
            <a:ext cx="1343025" cy="914400"/>
          </a:xfrm>
          <a:prstGeom prst="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115" tIns="1398" rIns="315115" bIns="1396" numCol="1" spcCol="1270" rtlCol="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lt-LT" sz="500" kern="1200"/>
          </a:p>
        </p:txBody>
      </p:sp>
      <p:sp>
        <p:nvSpPr>
          <p:cNvPr id="27" name="TextBox 26"/>
          <p:cNvSpPr txBox="1"/>
          <p:nvPr/>
        </p:nvSpPr>
        <p:spPr>
          <a:xfrm>
            <a:off x="9242133" y="4963544"/>
            <a:ext cx="8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</a:t>
            </a:r>
          </a:p>
          <a:p>
            <a:r>
              <a:rPr lang="en-US" dirty="0" smtClean="0"/>
              <a:t>Order</a:t>
            </a:r>
            <a:endParaRPr lang="lt-LT" dirty="0"/>
          </a:p>
        </p:txBody>
      </p:sp>
      <p:sp>
        <p:nvSpPr>
          <p:cNvPr id="28" name="TextBox 27"/>
          <p:cNvSpPr txBox="1"/>
          <p:nvPr/>
        </p:nvSpPr>
        <p:spPr>
          <a:xfrm>
            <a:off x="5529245" y="4939291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Order info</a:t>
            </a:r>
            <a:endParaRPr lang="lt-LT" dirty="0"/>
          </a:p>
        </p:txBody>
      </p:sp>
      <p:cxnSp>
        <p:nvCxnSpPr>
          <p:cNvPr id="34" name="Tiesioji jungtis 33"/>
          <p:cNvCxnSpPr>
            <a:stCxn id="12" idx="3"/>
            <a:endCxn id="5" idx="2"/>
          </p:cNvCxnSpPr>
          <p:nvPr/>
        </p:nvCxnSpPr>
        <p:spPr>
          <a:xfrm>
            <a:off x="1683632" y="1116845"/>
            <a:ext cx="585469" cy="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Tiesioji jungtis 42"/>
          <p:cNvCxnSpPr>
            <a:stCxn id="5" idx="6"/>
            <a:endCxn id="14" idx="1"/>
          </p:cNvCxnSpPr>
          <p:nvPr/>
        </p:nvCxnSpPr>
        <p:spPr>
          <a:xfrm>
            <a:off x="3450200" y="1118204"/>
            <a:ext cx="803717" cy="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Tiesioji rodyklės jungtis 44"/>
          <p:cNvCxnSpPr>
            <a:stCxn id="16" idx="3"/>
            <a:endCxn id="17" idx="1"/>
          </p:cNvCxnSpPr>
          <p:nvPr/>
        </p:nvCxnSpPr>
        <p:spPr>
          <a:xfrm>
            <a:off x="3537397" y="2790825"/>
            <a:ext cx="969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Tiesioji rodyklės jungtis 46"/>
          <p:cNvCxnSpPr>
            <a:stCxn id="17" idx="3"/>
            <a:endCxn id="20" idx="1"/>
          </p:cNvCxnSpPr>
          <p:nvPr/>
        </p:nvCxnSpPr>
        <p:spPr>
          <a:xfrm>
            <a:off x="6021764" y="2790825"/>
            <a:ext cx="1337280" cy="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Tiesioji rodyklės jungtis 48"/>
          <p:cNvCxnSpPr>
            <a:stCxn id="20" idx="3"/>
            <a:endCxn id="23" idx="1"/>
          </p:cNvCxnSpPr>
          <p:nvPr/>
        </p:nvCxnSpPr>
        <p:spPr>
          <a:xfrm>
            <a:off x="9197369" y="2804157"/>
            <a:ext cx="1337280" cy="4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Tiesioji jungtis 53"/>
          <p:cNvCxnSpPr>
            <a:stCxn id="23" idx="2"/>
          </p:cNvCxnSpPr>
          <p:nvPr/>
        </p:nvCxnSpPr>
        <p:spPr>
          <a:xfrm>
            <a:off x="11158537" y="3705226"/>
            <a:ext cx="0" cy="156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Tiesioji rodyklės jungtis 56"/>
          <p:cNvCxnSpPr/>
          <p:nvPr/>
        </p:nvCxnSpPr>
        <p:spPr>
          <a:xfrm flipH="1">
            <a:off x="10363199" y="5267324"/>
            <a:ext cx="79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Tiesioji rodyklės jungtis 59"/>
          <p:cNvCxnSpPr>
            <a:stCxn id="26" idx="1"/>
            <a:endCxn id="25" idx="3"/>
          </p:cNvCxnSpPr>
          <p:nvPr/>
        </p:nvCxnSpPr>
        <p:spPr>
          <a:xfrm flipH="1">
            <a:off x="6795577" y="5267325"/>
            <a:ext cx="2224597" cy="1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53124" y="252095"/>
            <a:ext cx="293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E-SHOP FLOW DIAGRAM</a:t>
            </a:r>
            <a:endParaRPr lang="lt-L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Tiesioji rodyklės jungtis 30"/>
          <p:cNvCxnSpPr>
            <a:stCxn id="16" idx="0"/>
            <a:endCxn id="5" idx="4"/>
          </p:cNvCxnSpPr>
          <p:nvPr/>
        </p:nvCxnSpPr>
        <p:spPr>
          <a:xfrm flipH="1" flipV="1">
            <a:off x="2859651" y="1532541"/>
            <a:ext cx="1286" cy="74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Tiesioji rodyklės jungtis 41"/>
          <p:cNvCxnSpPr>
            <a:stCxn id="16" idx="2"/>
            <a:endCxn id="9" idx="0"/>
          </p:cNvCxnSpPr>
          <p:nvPr/>
        </p:nvCxnSpPr>
        <p:spPr>
          <a:xfrm flipH="1">
            <a:off x="2847419" y="3308451"/>
            <a:ext cx="13518" cy="106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Lentelė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47032"/>
              </p:ext>
            </p:extLst>
          </p:nvPr>
        </p:nvGraphicFramePr>
        <p:xfrm>
          <a:off x="1751161" y="1061048"/>
          <a:ext cx="15872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36"/>
                <a:gridCol w="1098425"/>
              </a:tblGrid>
              <a:tr h="28529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282615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lt-LT" dirty="0"/>
                    </a:p>
                  </a:txBody>
                  <a:tcPr/>
                </a:tc>
              </a:tr>
              <a:tr h="285293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lt-LT" dirty="0"/>
                    </a:p>
                  </a:txBody>
                  <a:tcPr/>
                </a:tc>
              </a:tr>
              <a:tr h="285293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Lentelė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62281"/>
              </p:ext>
            </p:extLst>
          </p:nvPr>
        </p:nvGraphicFramePr>
        <p:xfrm>
          <a:off x="4295954" y="1061050"/>
          <a:ext cx="159588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8"/>
                <a:gridCol w="1087970"/>
              </a:tblGrid>
              <a:tr h="3623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err="1" smtClean="0"/>
                        <a:t>groups</a:t>
                      </a:r>
                      <a:endParaRPr lang="lt-L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group_id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Lentelė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87125"/>
              </p:ext>
            </p:extLst>
          </p:nvPr>
        </p:nvGraphicFramePr>
        <p:xfrm>
          <a:off x="6742980" y="1084054"/>
          <a:ext cx="1616016" cy="111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71"/>
                <a:gridCol w="1190445"/>
              </a:tblGrid>
              <a:tr h="37326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groups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Tiesioji rodyklės jungtis 3"/>
          <p:cNvCxnSpPr/>
          <p:nvPr/>
        </p:nvCxnSpPr>
        <p:spPr>
          <a:xfrm flipH="1">
            <a:off x="3338423" y="1587260"/>
            <a:ext cx="948905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Tiesioji rodyklės jungtis 5"/>
          <p:cNvCxnSpPr>
            <a:endCxn id="16" idx="1"/>
          </p:cNvCxnSpPr>
          <p:nvPr/>
        </p:nvCxnSpPr>
        <p:spPr>
          <a:xfrm flipV="1">
            <a:off x="5874589" y="1641528"/>
            <a:ext cx="868391" cy="35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Lentelė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34428"/>
              </p:ext>
            </p:extLst>
          </p:nvPr>
        </p:nvGraphicFramePr>
        <p:xfrm>
          <a:off x="1738700" y="3545457"/>
          <a:ext cx="14875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68"/>
                <a:gridCol w="983410"/>
              </a:tblGrid>
              <a:tr h="35949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59497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lt-LT" dirty="0"/>
                    </a:p>
                  </a:txBody>
                  <a:tcPr/>
                </a:tc>
              </a:tr>
              <a:tr h="359497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lt-LT" dirty="0"/>
                    </a:p>
                  </a:txBody>
                  <a:tcPr/>
                </a:tc>
              </a:tr>
              <a:tr h="359497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lt-LT" dirty="0"/>
                    </a:p>
                  </a:txBody>
                  <a:tcPr/>
                </a:tc>
              </a:tr>
              <a:tr h="359497"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Lentelė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85639"/>
              </p:ext>
            </p:extLst>
          </p:nvPr>
        </p:nvGraphicFramePr>
        <p:xfrm>
          <a:off x="7090913" y="3105511"/>
          <a:ext cx="1759790" cy="258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06"/>
                <a:gridCol w="1268084"/>
              </a:tblGrid>
              <a:tr h="36890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order_details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lt-LT" dirty="0"/>
                    </a:p>
                  </a:txBody>
                  <a:tcPr/>
                </a:tc>
              </a:tr>
              <a:tr h="368900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lt-LT" dirty="0"/>
                    </a:p>
                  </a:txBody>
                  <a:tcPr/>
                </a:tc>
              </a:tr>
              <a:tr h="368900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lt-LT" dirty="0"/>
                    </a:p>
                  </a:txBody>
                  <a:tcPr/>
                </a:tc>
              </a:tr>
              <a:tr h="368900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lt-LT" dirty="0"/>
                    </a:p>
                  </a:txBody>
                  <a:tcPr/>
                </a:tc>
              </a:tr>
              <a:tr h="368900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lt-LT" dirty="0"/>
                    </a:p>
                  </a:txBody>
                  <a:tcPr/>
                </a:tc>
              </a:tr>
              <a:tr h="368900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Lentelė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85938"/>
              </p:ext>
            </p:extLst>
          </p:nvPr>
        </p:nvGraphicFramePr>
        <p:xfrm>
          <a:off x="4304580" y="3566383"/>
          <a:ext cx="18805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31"/>
                <a:gridCol w="127092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Tiesioji rodyklės jungtis 13"/>
          <p:cNvCxnSpPr/>
          <p:nvPr/>
        </p:nvCxnSpPr>
        <p:spPr>
          <a:xfrm flipH="1" flipV="1">
            <a:off x="3243532" y="4114800"/>
            <a:ext cx="1043796" cy="37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iesioji rodyklės jungtis 17"/>
          <p:cNvCxnSpPr/>
          <p:nvPr/>
        </p:nvCxnSpPr>
        <p:spPr>
          <a:xfrm flipV="1">
            <a:off x="6176513" y="3674853"/>
            <a:ext cx="888521" cy="153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728" y="414068"/>
            <a:ext cx="589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E-SHOP ENTITY RELATIONSHIP DIAGRAM</a:t>
            </a:r>
            <a:endParaRPr lang="lt-L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53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spcFirstLastPara="0" vert="horz" wrap="square" lIns="315115" tIns="1398" rIns="315115" bIns="1396" numCol="1" spcCol="1270" anchor="ctr" anchorCtr="0">
        <a:noAutofit/>
      </a:bodyPr>
      <a:lstStyle>
        <a:defPPr algn="ctr" defTabSz="222250">
          <a:lnSpc>
            <a:spcPct val="90000"/>
          </a:lnSpc>
          <a:spcBef>
            <a:spcPct val="0"/>
          </a:spcBef>
          <a:spcAft>
            <a:spcPct val="35000"/>
          </a:spcAft>
          <a:defRPr sz="500" kern="1200"/>
        </a:defPPr>
      </a:lstStyle>
      <a:style>
        <a:lnRef idx="2">
          <a:schemeClr val="accent1">
            <a:shade val="60000"/>
            <a:hueOff val="0"/>
            <a:satOff val="0"/>
            <a:lumOff val="0"/>
            <a:alphaOff val="0"/>
          </a:schemeClr>
        </a:lnRef>
        <a:fillRef idx="0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503</Words>
  <Application>Microsoft Office PowerPoint</Application>
  <PresentationFormat>Plačiaekranė</PresentationFormat>
  <Paragraphs>97</Paragraphs>
  <Slides>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„Office“ tema</vt:lpstr>
      <vt:lpstr>                       E-SHOP PROJECT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Len ovo</dc:creator>
  <cp:lastModifiedBy>Windows User</cp:lastModifiedBy>
  <cp:revision>60</cp:revision>
  <dcterms:created xsi:type="dcterms:W3CDTF">2018-12-22T15:52:56Z</dcterms:created>
  <dcterms:modified xsi:type="dcterms:W3CDTF">2019-10-11T13:33:15Z</dcterms:modified>
</cp:coreProperties>
</file>