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7" r:id="rId4"/>
    <p:sldId id="259" r:id="rId5"/>
    <p:sldId id="273" r:id="rId6"/>
    <p:sldId id="261" r:id="rId7"/>
    <p:sldId id="263" r:id="rId8"/>
    <p:sldId id="265" r:id="rId9"/>
    <p:sldId id="266" r:id="rId10"/>
    <p:sldId id="277" r:id="rId11"/>
    <p:sldId id="260" r:id="rId12"/>
    <p:sldId id="268" r:id="rId13"/>
    <p:sldId id="274" r:id="rId14"/>
    <p:sldId id="269" r:id="rId15"/>
    <p:sldId id="296" r:id="rId16"/>
    <p:sldId id="297" r:id="rId17"/>
    <p:sldId id="298" r:id="rId18"/>
    <p:sldId id="299" r:id="rId19"/>
    <p:sldId id="300"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11/24/2021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11/24/2021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11/24/2021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11/24/2021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11/24/2021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2380" y="1626085"/>
            <a:ext cx="8361229" cy="1476039"/>
          </a:xfrm>
        </p:spPr>
        <p:txBody>
          <a:bodyPr/>
          <a:lstStyle/>
          <a:p>
            <a:r>
              <a:rPr lang="en-US" sz="4000" dirty="0" smtClean="0"/>
              <a:t>Topic Modelling </a:t>
            </a:r>
            <a:br>
              <a:rPr lang="en-US" sz="4000" dirty="0" smtClean="0"/>
            </a:br>
            <a:r>
              <a:rPr lang="en-US" sz="4000" dirty="0" smtClean="0"/>
              <a:t>and </a:t>
            </a:r>
            <a:br>
              <a:rPr lang="en-US" sz="4000" dirty="0" smtClean="0"/>
            </a:br>
            <a:r>
              <a:rPr lang="en-US" sz="4000" dirty="0" smtClean="0"/>
              <a:t>sentimental analysis</a:t>
            </a:r>
            <a:endParaRPr lang="en-US" sz="4000" dirty="0"/>
          </a:p>
        </p:txBody>
      </p:sp>
      <p:sp>
        <p:nvSpPr>
          <p:cNvPr id="3" name="Subtitle 2"/>
          <p:cNvSpPr>
            <a:spLocks noGrp="1"/>
          </p:cNvSpPr>
          <p:nvPr>
            <p:ph type="subTitle" idx="1"/>
          </p:nvPr>
        </p:nvSpPr>
        <p:spPr>
          <a:xfrm>
            <a:off x="1791143" y="3537535"/>
            <a:ext cx="8309986" cy="1743766"/>
          </a:xfrm>
        </p:spPr>
        <p:txBody>
          <a:bodyPr>
            <a:normAutofit fontScale="62500" lnSpcReduction="20000"/>
          </a:bodyPr>
          <a:lstStyle/>
          <a:p>
            <a:r>
              <a:rPr lang="en-US" sz="3800" dirty="0" smtClean="0"/>
              <a:t>180030571 -  N.Janaki</a:t>
            </a:r>
          </a:p>
          <a:p>
            <a:r>
              <a:rPr lang="en-US" sz="3800" dirty="0" smtClean="0"/>
              <a:t>    180031143 -  R.Rasagna</a:t>
            </a:r>
          </a:p>
          <a:p>
            <a:endParaRPr lang="en-US" dirty="0" smtClean="0"/>
          </a:p>
          <a:p>
            <a:r>
              <a:rPr lang="en-US" sz="4000" dirty="0" smtClean="0"/>
              <a:t>GROUP -211     </a:t>
            </a:r>
          </a:p>
          <a:p>
            <a:r>
              <a:rPr lang="en-US" sz="4000" dirty="0" smtClean="0"/>
              <a:t>PROJECT GUIDE – DR.SASMITA PADHY (6488) </a:t>
            </a:r>
            <a:endParaRPr lang="en-US" sz="4000" dirty="0"/>
          </a:p>
        </p:txBody>
      </p:sp>
    </p:spTree>
    <p:extLst>
      <p:ext uri="{BB962C8B-B14F-4D97-AF65-F5344CB8AC3E}">
        <p14:creationId xmlns:p14="http://schemas.microsoft.com/office/powerpoint/2010/main" val="3766089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47344"/>
          </a:xfrm>
        </p:spPr>
        <p:txBody>
          <a:bodyPr>
            <a:normAutofit/>
          </a:bodyPr>
          <a:lstStyle/>
          <a:p>
            <a:r>
              <a:rPr lang="en-US" sz="3600" dirty="0" smtClean="0"/>
              <a:t>ABSTRACT</a:t>
            </a:r>
            <a:endParaRPr lang="en-US" sz="3600" dirty="0"/>
          </a:p>
        </p:txBody>
      </p:sp>
      <p:sp>
        <p:nvSpPr>
          <p:cNvPr id="3" name="Content Placeholder 2"/>
          <p:cNvSpPr>
            <a:spLocks noGrp="1"/>
          </p:cNvSpPr>
          <p:nvPr>
            <p:ph idx="1"/>
          </p:nvPr>
        </p:nvSpPr>
        <p:spPr>
          <a:xfrm>
            <a:off x="1234868" y="1333144"/>
            <a:ext cx="9601200" cy="5161660"/>
          </a:xfrm>
        </p:spPr>
        <p:txBody>
          <a:bodyPr>
            <a:normAutofit fontScale="77500" lnSpcReduction="20000"/>
          </a:bodyPr>
          <a:lstStyle/>
          <a:p>
            <a:r>
              <a:rPr lang="en-US" dirty="0"/>
              <a:t>Topic Modelling using LDA and Sentimental Analysis is the Project entitled as. Coming to the Project implementation the Project encloses of 2 Modules, module 1 deals with the topic modelling using LDA whereas module 2 deals with the sentimental analysis. The 2 main algorithms which are used in this project are Latent Dirichlet Allocation (LDA) and Naïve Bayes Algorithm. </a:t>
            </a:r>
          </a:p>
          <a:p>
            <a:r>
              <a:rPr lang="en-US" dirty="0"/>
              <a:t>Discussing about the module 1 about topic modelling using LDA algorithm, topic modelling is a process in Natural Language Processing (NLP) which is generally used to train the machine learning models to attain the actual required results for the targeted objective.</a:t>
            </a:r>
          </a:p>
          <a:p>
            <a:r>
              <a:rPr lang="en-US" dirty="0"/>
              <a:t>The process of selecting the words logically that actually belong to certain topic within a given document. This Topic Modelling provides a very great time and also effort saving benefits. Coming to LDA algorithm this is process of the topic model and which is used to classify text in a document to a particular topic it provides the information on the topic which is document is actually based on.</a:t>
            </a:r>
          </a:p>
          <a:p>
            <a:r>
              <a:rPr lang="en-US" dirty="0"/>
              <a:t>To explain briefly regarding the LDA algorithm, it builds a topic for each document model and the respective topics for the topic model, which is modeled as Dirichlet distributions. The main core concept will be actually replaced by the Dirichlet allocations where the distribution is mainly over a probability simplex.</a:t>
            </a:r>
          </a:p>
          <a:p>
            <a:r>
              <a:rPr lang="en-US" dirty="0"/>
              <a:t>We have taken a dataset comprising of different emails and concluded by identifying the various topics which is actual dataset is comprising of. With this we can easily identify what the mails are talking about. So like this we can work on large datasets to identify the topics hidden.</a:t>
            </a:r>
          </a:p>
          <a:p>
            <a:r>
              <a:rPr lang="en-US" dirty="0"/>
              <a:t>Module 2 is about sentimental Analysis It is automated method process of translating the large volumes of the data which is unstructured into the most qualitative data to uncover the hidden patterns and the emotion of the data this is mostly used to study the data of social media, The main role is identifying opinionative data, it is used for the computational study of text analysis to find the subject and emotion hidden.</a:t>
            </a:r>
          </a:p>
          <a:p>
            <a:pPr marL="0" indent="0">
              <a:buNone/>
            </a:pPr>
            <a:endParaRPr lang="en-US" dirty="0"/>
          </a:p>
        </p:txBody>
      </p:sp>
    </p:spTree>
    <p:extLst>
      <p:ext uri="{BB962C8B-B14F-4D97-AF65-F5344CB8AC3E}">
        <p14:creationId xmlns:p14="http://schemas.microsoft.com/office/powerpoint/2010/main" val="142746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050" y="284148"/>
            <a:ext cx="9601200" cy="758439"/>
          </a:xfrm>
        </p:spPr>
        <p:txBody>
          <a:bodyPr>
            <a:noAutofit/>
          </a:bodyPr>
          <a:lstStyle/>
          <a:p>
            <a:r>
              <a:rPr lang="en-US" sz="3200" dirty="0" smtClean="0"/>
              <a:t>EXPERIMENTAL ANALYSIS</a:t>
            </a:r>
            <a:br>
              <a:rPr lang="en-US" sz="3200" dirty="0" smtClean="0"/>
            </a:br>
            <a:r>
              <a:rPr lang="en-US" sz="3200" dirty="0" smtClean="0"/>
              <a:t/>
            </a:r>
            <a:br>
              <a:rPr lang="en-US" sz="3200" dirty="0" smtClean="0"/>
            </a:br>
            <a:r>
              <a:rPr lang="en-US" sz="2800" dirty="0" smtClean="0"/>
              <a:t>TOPIC MODELLING</a:t>
            </a:r>
            <a:endParaRPr lang="en-US" sz="2800" dirty="0"/>
          </a:p>
        </p:txBody>
      </p:sp>
      <p:sp>
        <p:nvSpPr>
          <p:cNvPr id="3" name="Content Placeholder 2"/>
          <p:cNvSpPr>
            <a:spLocks noGrp="1"/>
          </p:cNvSpPr>
          <p:nvPr>
            <p:ph idx="1"/>
          </p:nvPr>
        </p:nvSpPr>
        <p:spPr>
          <a:xfrm>
            <a:off x="1371600" y="1999716"/>
            <a:ext cx="9601200" cy="4414615"/>
          </a:xfrm>
        </p:spPr>
        <p:txBody>
          <a:bodyPr/>
          <a:lstStyle/>
          <a:p>
            <a:r>
              <a:rPr lang="en-US" dirty="0"/>
              <a:t>Decide on the number of words N the document will have (say, according to a Poisson distribution).</a:t>
            </a:r>
          </a:p>
          <a:p>
            <a:r>
              <a:rPr lang="en-US" dirty="0"/>
              <a:t>Choose a topic mixture for the document (according to a Dirichlet distribution over a fixed set of K topics). </a:t>
            </a:r>
            <a:endParaRPr lang="en-US" dirty="0" smtClean="0"/>
          </a:p>
          <a:p>
            <a:r>
              <a:rPr lang="en-US" dirty="0"/>
              <a:t>Generate each word </a:t>
            </a:r>
            <a:r>
              <a:rPr lang="en-US" dirty="0" err="1" smtClean="0"/>
              <a:t>wi</a:t>
            </a:r>
            <a:r>
              <a:rPr lang="en-US" dirty="0" smtClean="0"/>
              <a:t> </a:t>
            </a:r>
            <a:r>
              <a:rPr lang="en-US" dirty="0"/>
              <a:t>in the document by</a:t>
            </a:r>
            <a:r>
              <a:rPr lang="en-US" dirty="0" smtClean="0"/>
              <a:t>:</a:t>
            </a:r>
          </a:p>
          <a:p>
            <a:pPr marL="987552" lvl="1" indent="-457200">
              <a:buFont typeface="+mj-lt"/>
              <a:buAutoNum type="arabicPeriod"/>
            </a:pPr>
            <a:r>
              <a:rPr lang="en-US" i="0" dirty="0" smtClean="0"/>
              <a:t>First </a:t>
            </a:r>
            <a:r>
              <a:rPr lang="en-US" i="0" dirty="0"/>
              <a:t>picking a topic </a:t>
            </a:r>
            <a:endParaRPr lang="en-US" i="0" dirty="0" smtClean="0"/>
          </a:p>
          <a:p>
            <a:pPr marL="987552" lvl="1" indent="-457200">
              <a:buFont typeface="+mj-lt"/>
              <a:buAutoNum type="arabicPeriod"/>
            </a:pPr>
            <a:r>
              <a:rPr lang="en-US" i="0" dirty="0"/>
              <a:t>Using the topic to generate the word itself (according to the topic’s multinomial distribution</a:t>
            </a:r>
            <a:r>
              <a:rPr lang="en-US" i="0" dirty="0" smtClean="0"/>
              <a:t>).</a:t>
            </a:r>
          </a:p>
          <a:p>
            <a:pPr marL="530352" lvl="1" indent="0">
              <a:buNone/>
            </a:pPr>
            <a:endParaRPr lang="en-US" i="0" dirty="0"/>
          </a:p>
          <a:p>
            <a:pPr marL="530352" lvl="1" indent="0">
              <a:buNone/>
            </a:pPr>
            <a:r>
              <a:rPr lang="en-US" i="0" dirty="0" smtClean="0">
                <a:sym typeface="Wingdings" panose="05000000000000000000" pitchFamily="2" charset="2"/>
              </a:rPr>
              <a:t></a:t>
            </a:r>
            <a:r>
              <a:rPr lang="en-US" i="0" dirty="0" smtClean="0"/>
              <a:t>Assuming </a:t>
            </a:r>
            <a:r>
              <a:rPr lang="en-US" i="0" dirty="0"/>
              <a:t>this generative model for a collection of documents, LDA then tries to backtrack from the documents to find a set of topics that are likely to have generated the collection.</a:t>
            </a:r>
            <a:endParaRPr lang="en-US" dirty="0" smtClean="0"/>
          </a:p>
        </p:txBody>
      </p:sp>
    </p:spTree>
    <p:extLst>
      <p:ext uri="{BB962C8B-B14F-4D97-AF65-F5344CB8AC3E}">
        <p14:creationId xmlns:p14="http://schemas.microsoft.com/office/powerpoint/2010/main" val="2531438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80629"/>
          </a:xfrm>
        </p:spPr>
        <p:txBody>
          <a:bodyPr>
            <a:normAutofit/>
          </a:bodyPr>
          <a:lstStyle/>
          <a:p>
            <a:r>
              <a:rPr lang="en-US" sz="3200" dirty="0" smtClean="0"/>
              <a:t>SENTIMENTAL ANALYSIS</a:t>
            </a:r>
            <a:endParaRPr lang="en-US" sz="3200" dirty="0"/>
          </a:p>
        </p:txBody>
      </p:sp>
      <p:sp>
        <p:nvSpPr>
          <p:cNvPr id="3" name="Content Placeholder 2"/>
          <p:cNvSpPr>
            <a:spLocks noGrp="1"/>
          </p:cNvSpPr>
          <p:nvPr>
            <p:ph idx="1"/>
          </p:nvPr>
        </p:nvSpPr>
        <p:spPr>
          <a:xfrm>
            <a:off x="1371600" y="1666429"/>
            <a:ext cx="9601200" cy="4794191"/>
          </a:xfrm>
        </p:spPr>
        <p:txBody>
          <a:bodyPr>
            <a:normAutofit fontScale="55000" lnSpcReduction="20000"/>
          </a:bodyPr>
          <a:lstStyle/>
          <a:p>
            <a:r>
              <a:rPr lang="en-US" sz="2500" dirty="0"/>
              <a:t>Let us tell A tweet can be a positive phrase, negative phrase or it can be a combination of mixed emotions. </a:t>
            </a:r>
            <a:endParaRPr lang="en-US" sz="2500" dirty="0" smtClean="0"/>
          </a:p>
          <a:p>
            <a:r>
              <a:rPr lang="en-US" sz="2500" dirty="0" smtClean="0"/>
              <a:t>work </a:t>
            </a:r>
            <a:r>
              <a:rPr lang="en-US" sz="2500" dirty="0"/>
              <a:t>identifies sarcasm that may exist as a contrast of positive and negative sentiments expressed through words or </a:t>
            </a:r>
            <a:r>
              <a:rPr lang="en-US" sz="2500" dirty="0" smtClean="0"/>
              <a:t>emoticons.</a:t>
            </a:r>
          </a:p>
          <a:p>
            <a:r>
              <a:rPr lang="en-US" sz="2500" dirty="0" smtClean="0"/>
              <a:t>we </a:t>
            </a:r>
            <a:r>
              <a:rPr lang="en-US" sz="2500" dirty="0"/>
              <a:t>identify the tweet sentiment, whether it is positive, negative or both. </a:t>
            </a:r>
            <a:endParaRPr lang="en-US" sz="2500" dirty="0" smtClean="0"/>
          </a:p>
          <a:p>
            <a:r>
              <a:rPr lang="en-US" sz="2500" dirty="0" smtClean="0"/>
              <a:t>After </a:t>
            </a:r>
            <a:r>
              <a:rPr lang="en-US" sz="2500" dirty="0"/>
              <a:t>that we extract the emoticons. On the basis of these two combinations we conclude the tweet type as “Sarcastic” or “Non-sarcastic</a:t>
            </a:r>
            <a:r>
              <a:rPr lang="en-US" sz="2500" dirty="0" smtClean="0"/>
              <a:t>”.</a:t>
            </a:r>
          </a:p>
          <a:p>
            <a:r>
              <a:rPr lang="en-US" sz="2500" dirty="0"/>
              <a:t>The proposed methodology consists of the following steps: </a:t>
            </a:r>
          </a:p>
          <a:p>
            <a:pPr marL="457200" indent="-457200">
              <a:buFont typeface="+mj-lt"/>
              <a:buAutoNum type="arabicPeriod"/>
            </a:pPr>
            <a:r>
              <a:rPr lang="en-US" sz="2500" dirty="0"/>
              <a:t>Data extraction and cleaning</a:t>
            </a:r>
          </a:p>
          <a:p>
            <a:pPr marL="457200" indent="-457200">
              <a:buFont typeface="+mj-lt"/>
              <a:buAutoNum type="arabicPeriod"/>
            </a:pPr>
            <a:r>
              <a:rPr lang="en-US" sz="2500" dirty="0"/>
              <a:t> Seeding </a:t>
            </a:r>
          </a:p>
          <a:p>
            <a:pPr marL="457200" indent="-457200">
              <a:buFont typeface="+mj-lt"/>
              <a:buAutoNum type="arabicPeriod"/>
            </a:pPr>
            <a:r>
              <a:rPr lang="en-US" sz="2500" dirty="0"/>
              <a:t>Lexical classifier</a:t>
            </a:r>
          </a:p>
          <a:p>
            <a:pPr marL="457200" indent="-457200">
              <a:buFont typeface="+mj-lt"/>
              <a:buAutoNum type="arabicPeriod"/>
            </a:pPr>
            <a:r>
              <a:rPr lang="en-US" sz="2500" dirty="0"/>
              <a:t>Machine learning classifier</a:t>
            </a:r>
          </a:p>
          <a:p>
            <a:pPr marL="457200" indent="-457200">
              <a:buFont typeface="+mj-lt"/>
              <a:buAutoNum type="arabicPeriod"/>
            </a:pPr>
            <a:r>
              <a:rPr lang="en-US" sz="2500" dirty="0"/>
              <a:t>Emoticon extraction</a:t>
            </a:r>
          </a:p>
          <a:p>
            <a:pPr marL="457200" indent="-457200">
              <a:buFont typeface="+mj-lt"/>
              <a:buAutoNum type="arabicPeriod"/>
            </a:pPr>
            <a:r>
              <a:rPr lang="en-US" sz="2500" dirty="0" err="1"/>
              <a:t>Pos-neg</a:t>
            </a:r>
            <a:r>
              <a:rPr lang="en-US" sz="2500" dirty="0"/>
              <a:t> recognition</a:t>
            </a:r>
          </a:p>
          <a:p>
            <a:pPr marL="457200" indent="-457200">
              <a:buFont typeface="+mj-lt"/>
              <a:buAutoNum type="arabicPeriod"/>
            </a:pPr>
            <a:r>
              <a:rPr lang="en-US" sz="2500" dirty="0"/>
              <a:t>Pragmatic classifier</a:t>
            </a:r>
          </a:p>
          <a:p>
            <a:pPr marL="457200" indent="-457200">
              <a:buFont typeface="+mj-lt"/>
              <a:buAutoNum type="arabicPeriod"/>
            </a:pPr>
            <a:r>
              <a:rPr lang="en-US" sz="2500" dirty="0"/>
              <a:t>  Results</a:t>
            </a:r>
          </a:p>
          <a:p>
            <a:pPr marL="457200" indent="-457200">
              <a:buFont typeface="+mj-lt"/>
              <a:buAutoNum type="arabicPeriod"/>
            </a:pPr>
            <a:r>
              <a:rPr lang="en-US" sz="2500" dirty="0"/>
              <a:t>CONCLUSION</a:t>
            </a:r>
          </a:p>
          <a:p>
            <a:endParaRPr lang="en-US" dirty="0"/>
          </a:p>
          <a:p>
            <a:endParaRPr lang="en-US" dirty="0"/>
          </a:p>
        </p:txBody>
      </p:sp>
    </p:spTree>
    <p:extLst>
      <p:ext uri="{BB962C8B-B14F-4D97-AF65-F5344CB8AC3E}">
        <p14:creationId xmlns:p14="http://schemas.microsoft.com/office/powerpoint/2010/main" val="179370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30252"/>
          </a:xfrm>
        </p:spPr>
        <p:txBody>
          <a:bodyPr>
            <a:normAutofit/>
          </a:bodyPr>
          <a:lstStyle/>
          <a:p>
            <a:r>
              <a:rPr lang="en-US" sz="3200" dirty="0" smtClean="0"/>
              <a:t>LDA REPRESENTATION</a:t>
            </a:r>
            <a:endParaRPr lang="en-US" sz="3200" dirty="0"/>
          </a:p>
        </p:txBody>
      </p:sp>
      <p:pic>
        <p:nvPicPr>
          <p:cNvPr id="2050" name="Picture 2" descr="The topic modeling diagram with LDA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226" y="1461330"/>
            <a:ext cx="809625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atent Dirichlet Allocation. Topic Modeling using LDA | by Aditya Beri |  CodeChef-VIT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594" y="4045008"/>
            <a:ext cx="816978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449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81527"/>
          </a:xfrm>
        </p:spPr>
        <p:txBody>
          <a:bodyPr>
            <a:normAutofit fontScale="90000"/>
          </a:bodyPr>
          <a:lstStyle/>
          <a:p>
            <a:r>
              <a:rPr lang="en-US" dirty="0" smtClean="0"/>
              <a:t>SENTIMENTAL ANALYSIS REPRESENTATION</a:t>
            </a:r>
            <a:endParaRPr lang="en-US" dirty="0"/>
          </a:p>
        </p:txBody>
      </p:sp>
      <p:pic>
        <p:nvPicPr>
          <p:cNvPr id="4" name="Content Placeholder 3"/>
          <p:cNvPicPr>
            <a:picLocks noGrp="1" noChangeAspect="1"/>
          </p:cNvPicPr>
          <p:nvPr>
            <p:ph idx="1"/>
          </p:nvPr>
        </p:nvPicPr>
        <p:blipFill>
          <a:blip r:embed="rId2"/>
          <a:stretch>
            <a:fillRect/>
          </a:stretch>
        </p:blipFill>
        <p:spPr>
          <a:xfrm>
            <a:off x="1133031" y="1367327"/>
            <a:ext cx="5173765" cy="2281727"/>
          </a:xfrm>
          <a:prstGeom prst="rect">
            <a:avLst/>
          </a:prstGeom>
        </p:spPr>
      </p:pic>
      <p:pic>
        <p:nvPicPr>
          <p:cNvPr id="3" name="Picture 2"/>
          <p:cNvPicPr>
            <a:picLocks noChangeAspect="1"/>
          </p:cNvPicPr>
          <p:nvPr/>
        </p:nvPicPr>
        <p:blipFill>
          <a:blip r:embed="rId3"/>
          <a:stretch>
            <a:fillRect/>
          </a:stretch>
        </p:blipFill>
        <p:spPr>
          <a:xfrm>
            <a:off x="1133031" y="3842136"/>
            <a:ext cx="3438442" cy="2673231"/>
          </a:xfrm>
          <a:prstGeom prst="rect">
            <a:avLst/>
          </a:prstGeom>
        </p:spPr>
      </p:pic>
      <p:pic>
        <p:nvPicPr>
          <p:cNvPr id="5" name="Picture 4"/>
          <p:cNvPicPr>
            <a:picLocks noChangeAspect="1"/>
          </p:cNvPicPr>
          <p:nvPr/>
        </p:nvPicPr>
        <p:blipFill>
          <a:blip r:embed="rId4"/>
          <a:stretch>
            <a:fillRect/>
          </a:stretch>
        </p:blipFill>
        <p:spPr>
          <a:xfrm>
            <a:off x="6887112" y="1474730"/>
            <a:ext cx="3938357" cy="4960253"/>
          </a:xfrm>
          <a:prstGeom prst="rect">
            <a:avLst/>
          </a:prstGeom>
        </p:spPr>
      </p:pic>
    </p:spTree>
    <p:extLst>
      <p:ext uri="{BB962C8B-B14F-4D97-AF65-F5344CB8AC3E}">
        <p14:creationId xmlns:p14="http://schemas.microsoft.com/office/powerpoint/2010/main" val="802014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050" y="70503"/>
            <a:ext cx="9601200" cy="758439"/>
          </a:xfrm>
        </p:spPr>
        <p:txBody>
          <a:bodyPr>
            <a:normAutofit/>
          </a:bodyPr>
          <a:lstStyle/>
          <a:p>
            <a:r>
              <a:rPr lang="en-US" sz="3200" dirty="0" smtClean="0"/>
              <a:t>DISCUSSION OF RESULTS</a:t>
            </a:r>
            <a:endParaRPr lang="en-US" sz="3200" dirty="0"/>
          </a:p>
        </p:txBody>
      </p:sp>
      <p:sp>
        <p:nvSpPr>
          <p:cNvPr id="3" name="Content Placeholder 2"/>
          <p:cNvSpPr>
            <a:spLocks noGrp="1"/>
          </p:cNvSpPr>
          <p:nvPr>
            <p:ph idx="1"/>
          </p:nvPr>
        </p:nvSpPr>
        <p:spPr>
          <a:xfrm>
            <a:off x="1883847" y="1125970"/>
            <a:ext cx="9601200" cy="6058968"/>
          </a:xfrm>
        </p:spPr>
        <p:txBody>
          <a:bodyPr/>
          <a:lstStyle/>
          <a:p>
            <a:r>
              <a:rPr lang="en-US" dirty="0" smtClean="0"/>
              <a:t>MODULE 1 OUTPUT</a:t>
            </a:r>
          </a:p>
          <a:p>
            <a:endParaRPr lang="en-US" dirty="0"/>
          </a:p>
        </p:txBody>
      </p:sp>
      <p:pic>
        <p:nvPicPr>
          <p:cNvPr id="6146" name="Picture 2" descr="Screenshot (321)"/>
          <p:cNvPicPr>
            <a:picLocks noChangeAspect="1" noChangeArrowheads="1"/>
          </p:cNvPicPr>
          <p:nvPr/>
        </p:nvPicPr>
        <p:blipFill>
          <a:blip r:embed="rId2">
            <a:extLst>
              <a:ext uri="{28A0092B-C50C-407E-A947-70E740481C1C}">
                <a14:useLocalDpi xmlns:a14="http://schemas.microsoft.com/office/drawing/2010/main" val="0"/>
              </a:ext>
            </a:extLst>
          </a:blip>
          <a:srcRect l="23195" t="17531" r="5844" b="6686"/>
          <a:stretch>
            <a:fillRect/>
          </a:stretch>
        </p:blipFill>
        <p:spPr bwMode="auto">
          <a:xfrm>
            <a:off x="859714" y="691626"/>
            <a:ext cx="7480722" cy="5099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1941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0"/>
            <a:ext cx="10541237" cy="6554624"/>
          </a:xfrm>
        </p:spPr>
        <p:txBody>
          <a:bodyPr>
            <a:normAutofit/>
          </a:bodyPr>
          <a:lstStyle/>
          <a:p>
            <a:r>
              <a:rPr lang="en-US" sz="3200" dirty="0" smtClean="0"/>
              <a:t>MODULE 2 OUTPUT</a:t>
            </a:r>
            <a:endParaRPr lang="en-US" sz="3200" dirty="0"/>
          </a:p>
        </p:txBody>
      </p:sp>
      <p:pic>
        <p:nvPicPr>
          <p:cNvPr id="4" name="Picture 3"/>
          <p:cNvPicPr/>
          <p:nvPr/>
        </p:nvPicPr>
        <p:blipFill>
          <a:blip r:embed="rId2"/>
          <a:stretch>
            <a:fillRect/>
          </a:stretch>
        </p:blipFill>
        <p:spPr>
          <a:xfrm>
            <a:off x="891988" y="646354"/>
            <a:ext cx="5486400" cy="2840329"/>
          </a:xfrm>
          <a:prstGeom prst="rect">
            <a:avLst/>
          </a:prstGeom>
        </p:spPr>
      </p:pic>
      <p:pic>
        <p:nvPicPr>
          <p:cNvPr id="5" name="Picture 4"/>
          <p:cNvPicPr/>
          <p:nvPr/>
        </p:nvPicPr>
        <p:blipFill>
          <a:blip r:embed="rId3"/>
          <a:stretch>
            <a:fillRect/>
          </a:stretch>
        </p:blipFill>
        <p:spPr>
          <a:xfrm>
            <a:off x="1005933" y="3611746"/>
            <a:ext cx="5486400" cy="2942878"/>
          </a:xfrm>
          <a:prstGeom prst="rect">
            <a:avLst/>
          </a:prstGeom>
        </p:spPr>
      </p:pic>
      <p:pic>
        <p:nvPicPr>
          <p:cNvPr id="3" name="Picture 2"/>
          <p:cNvPicPr>
            <a:picLocks noChangeAspect="1"/>
          </p:cNvPicPr>
          <p:nvPr/>
        </p:nvPicPr>
        <p:blipFill>
          <a:blip r:embed="rId4"/>
          <a:stretch>
            <a:fillRect/>
          </a:stretch>
        </p:blipFill>
        <p:spPr>
          <a:xfrm>
            <a:off x="6869731" y="646354"/>
            <a:ext cx="5322269" cy="5771537"/>
          </a:xfrm>
          <a:prstGeom prst="rect">
            <a:avLst/>
          </a:prstGeom>
        </p:spPr>
      </p:pic>
    </p:spTree>
    <p:extLst>
      <p:ext uri="{BB962C8B-B14F-4D97-AF65-F5344CB8AC3E}">
        <p14:creationId xmlns:p14="http://schemas.microsoft.com/office/powerpoint/2010/main" val="3643483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4004"/>
            <a:ext cx="9601200" cy="940037"/>
          </a:xfrm>
        </p:spPr>
        <p:txBody>
          <a:bodyPr>
            <a:normAutofit/>
          </a:bodyPr>
          <a:lstStyle/>
          <a:p>
            <a:r>
              <a:rPr lang="en-US" sz="3200" dirty="0" smtClean="0"/>
              <a:t>MODULE 3 OUTPUT</a:t>
            </a:r>
            <a:endParaRPr lang="en-US" sz="3200" dirty="0"/>
          </a:p>
        </p:txBody>
      </p:sp>
      <p:sp>
        <p:nvSpPr>
          <p:cNvPr id="3" name="Rectangle 2"/>
          <p:cNvSpPr>
            <a:spLocks noChangeArrowheads="1"/>
          </p:cNvSpPr>
          <p:nvPr/>
        </p:nvSpPr>
        <p:spPr bwMode="auto">
          <a:xfrm>
            <a:off x="941295" y="4034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93" name="Picture 64" descr="__results___9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295" y="860612"/>
            <a:ext cx="4914900" cy="3292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941295" y="41530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5983229" y="562056"/>
            <a:ext cx="5486876" cy="3889585"/>
          </a:xfrm>
          <a:prstGeom prst="rect">
            <a:avLst/>
          </a:prstGeom>
        </p:spPr>
      </p:pic>
      <p:pic>
        <p:nvPicPr>
          <p:cNvPr id="6" name="Picture 5"/>
          <p:cNvPicPr>
            <a:picLocks noChangeAspect="1"/>
          </p:cNvPicPr>
          <p:nvPr/>
        </p:nvPicPr>
        <p:blipFill>
          <a:blip r:embed="rId4"/>
          <a:stretch>
            <a:fillRect/>
          </a:stretch>
        </p:blipFill>
        <p:spPr>
          <a:xfrm>
            <a:off x="1207011" y="4153087"/>
            <a:ext cx="5480779" cy="2810500"/>
          </a:xfrm>
          <a:prstGeom prst="rect">
            <a:avLst/>
          </a:prstGeom>
        </p:spPr>
      </p:pic>
    </p:spTree>
    <p:extLst>
      <p:ext uri="{BB962C8B-B14F-4D97-AF65-F5344CB8AC3E}">
        <p14:creationId xmlns:p14="http://schemas.microsoft.com/office/powerpoint/2010/main" val="3442634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19" y="0"/>
            <a:ext cx="11096714" cy="6494804"/>
          </a:xfrm>
        </p:spPr>
        <p:txBody>
          <a:bodyPr>
            <a:normAutofit fontScale="90000"/>
          </a:bodyPr>
          <a:lstStyle/>
          <a:p>
            <a:r>
              <a:rPr lang="en-US" sz="3200" dirty="0" smtClean="0"/>
              <a:t>OVERVIEW OF RESULTS</a:t>
            </a:r>
            <a:br>
              <a:rPr lang="en-US" sz="3200" dirty="0" smtClean="0"/>
            </a:br>
            <a:r>
              <a:rPr lang="en-US" sz="3200" dirty="0" smtClean="0"/>
              <a:t/>
            </a:r>
            <a:br>
              <a:rPr lang="en-US" sz="3200" dirty="0" smtClean="0"/>
            </a:br>
            <a:r>
              <a:rPr lang="en-US" sz="2000" b="1" dirty="0" smtClean="0"/>
              <a:t>MODULE </a:t>
            </a:r>
            <a:r>
              <a:rPr lang="en-US" sz="2000" b="1" dirty="0"/>
              <a:t>1 CODE RESULT:</a:t>
            </a:r>
            <a:r>
              <a:rPr lang="en-US" sz="2000" dirty="0"/>
              <a:t/>
            </a:r>
            <a:br>
              <a:rPr lang="en-US" sz="2000" dirty="0"/>
            </a:br>
            <a:r>
              <a:rPr lang="en-US" sz="2000" dirty="0"/>
              <a:t>The actual data set is </a:t>
            </a:r>
            <a:r>
              <a:rPr lang="en-US" sz="2000" dirty="0" err="1"/>
              <a:t>json</a:t>
            </a:r>
            <a:r>
              <a:rPr lang="en-US" sz="2000" dirty="0"/>
              <a:t> dataset which has different number of mails each email talks about different topics the main aim is to collect the data and preprocess the data by using different </a:t>
            </a:r>
            <a:r>
              <a:rPr lang="en-US" sz="2000" dirty="0" err="1"/>
              <a:t>nltk</a:t>
            </a:r>
            <a:r>
              <a:rPr lang="en-US" sz="2000" dirty="0"/>
              <a:t> libraries and then the ultimate result is that we get an interactive plot representing the first 20 email and the distribution frequency of each word in the email, form the plot we will be able to understand what is the email actually about just by looking at the output this is very interactive so that anyone can easily understand the result just by looking at the output.</a:t>
            </a:r>
            <a:br>
              <a:rPr lang="en-US" sz="2000" dirty="0"/>
            </a:br>
            <a:r>
              <a:rPr lang="en-US" sz="2000" dirty="0"/>
              <a:t>Data visualization usually plays very important role to understand the data.</a:t>
            </a:r>
            <a:br>
              <a:rPr lang="en-US" sz="2000" dirty="0"/>
            </a:br>
            <a:r>
              <a:rPr lang="en-US" sz="2000" dirty="0"/>
              <a:t> </a:t>
            </a:r>
            <a:br>
              <a:rPr lang="en-US" sz="2000" dirty="0"/>
            </a:br>
            <a:r>
              <a:rPr lang="en-US" sz="2000" dirty="0"/>
              <a:t> </a:t>
            </a:r>
            <a:br>
              <a:rPr lang="en-US" sz="2000" dirty="0"/>
            </a:br>
            <a:r>
              <a:rPr lang="en-US" sz="2000" b="1" dirty="0" smtClean="0"/>
              <a:t>MODULE </a:t>
            </a:r>
            <a:r>
              <a:rPr lang="en-US" sz="2000" b="1" dirty="0"/>
              <a:t>2 OUTPUT:</a:t>
            </a:r>
            <a:r>
              <a:rPr lang="en-US" sz="2000" dirty="0"/>
              <a:t/>
            </a:r>
            <a:br>
              <a:rPr lang="en-US" sz="2000" dirty="0"/>
            </a:br>
            <a:r>
              <a:rPr lang="en-US" sz="2000" dirty="0"/>
              <a:t> From module 2 Naive Bayes to predict Santander Customer transactions. Since we achieved an accurate score of 0.899 (which rivals other methods that capture interactions), this helps us to demonstrate that there is little or I think no interaction between the 100 variables. Besides in this kernel we observed some fascinating EDA which provide insights about the variables. There are different other insights to discover.</a:t>
            </a:r>
            <a:br>
              <a:rPr lang="en-US" sz="2000" dirty="0"/>
            </a:br>
            <a:r>
              <a:rPr lang="en-US" sz="2000" dirty="0"/>
              <a:t> </a:t>
            </a:r>
            <a:br>
              <a:rPr lang="en-US" sz="2000" dirty="0"/>
            </a:br>
            <a:r>
              <a:rPr lang="en-US" sz="2000" dirty="0"/>
              <a:t> </a:t>
            </a:r>
            <a:br>
              <a:rPr lang="en-US" sz="2000" dirty="0"/>
            </a:br>
            <a:r>
              <a:rPr lang="en-US" sz="2000" b="1" dirty="0" smtClean="0"/>
              <a:t>MODULE 3 OUTPUT</a:t>
            </a:r>
            <a:r>
              <a:rPr lang="en-US" sz="2000" b="1" dirty="0"/>
              <a:t>:</a:t>
            </a:r>
            <a:r>
              <a:rPr lang="en-US" sz="2000" dirty="0"/>
              <a:t/>
            </a:r>
            <a:br>
              <a:rPr lang="en-US" sz="2000" dirty="0"/>
            </a:br>
            <a:r>
              <a:rPr lang="en-US" sz="2000" dirty="0"/>
              <a:t>We have taken a dataset and performed the different sentimental analysis function to understand the data and tried focusing on what areas is the data actually focusing, being the movie data set we got to understand it is talking about the films and seeing the word cloud according to different queries we were able to identify the which is the result by observing the largest size of the word in the give word cloud.</a:t>
            </a:r>
            <a:r>
              <a:rPr lang="en-US" sz="3200" dirty="0"/>
              <a:t/>
            </a:r>
            <a:br>
              <a:rPr lang="en-US" sz="3200" dirty="0"/>
            </a:br>
            <a:r>
              <a:rPr lang="en-US" sz="3200" dirty="0"/>
              <a:t> </a:t>
            </a:r>
            <a:br>
              <a:rPr lang="en-US" sz="3200" dirty="0"/>
            </a:br>
            <a:endParaRPr lang="en-US" sz="3200" dirty="0"/>
          </a:p>
        </p:txBody>
      </p:sp>
    </p:spTree>
    <p:extLst>
      <p:ext uri="{BB962C8B-B14F-4D97-AF65-F5344CB8AC3E}">
        <p14:creationId xmlns:p14="http://schemas.microsoft.com/office/powerpoint/2010/main" val="1771713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310" y="0"/>
            <a:ext cx="9601200" cy="512748"/>
          </a:xfrm>
        </p:spPr>
        <p:txBody>
          <a:bodyPr>
            <a:normAutofit fontScale="90000"/>
          </a:bodyPr>
          <a:lstStyle/>
          <a:p>
            <a:r>
              <a:rPr lang="en-US" sz="3200" dirty="0" smtClean="0"/>
              <a:t>CONCLUSION</a:t>
            </a:r>
            <a:endParaRPr lang="en-US" sz="3200" dirty="0"/>
          </a:p>
        </p:txBody>
      </p:sp>
      <p:sp>
        <p:nvSpPr>
          <p:cNvPr id="3" name="Content Placeholder 2"/>
          <p:cNvSpPr>
            <a:spLocks noGrp="1"/>
          </p:cNvSpPr>
          <p:nvPr>
            <p:ph idx="1"/>
          </p:nvPr>
        </p:nvSpPr>
        <p:spPr>
          <a:xfrm>
            <a:off x="846033" y="512747"/>
            <a:ext cx="11237719" cy="6016239"/>
          </a:xfrm>
        </p:spPr>
        <p:txBody>
          <a:bodyPr>
            <a:normAutofit fontScale="92500" lnSpcReduction="10000"/>
          </a:bodyPr>
          <a:lstStyle/>
          <a:p>
            <a:r>
              <a:rPr lang="en-US" dirty="0"/>
              <a:t>The purpose of the entire project is to explore the different datasets, choose the accurate model and fit the dataset according to the model, predict the outputs as per the datasets you could get proper understanding of the dataset, in the modern era of the big unstructured data we need to understand the appropriate models and process which helps us accurately understand the data and use it efficiently.</a:t>
            </a:r>
          </a:p>
          <a:p>
            <a:r>
              <a:rPr lang="en-US" dirty="0"/>
              <a:t>On this particular topic models, we need to report the initial results understand the data by topic modelling we have understood that any millions of data can easily be preprocessed and get to know what the data is all about just by using this topic modelling and different probabilistic methods such LDA, PSLDA and many more.</a:t>
            </a:r>
          </a:p>
          <a:p>
            <a:r>
              <a:rPr lang="en-US" dirty="0"/>
              <a:t>By working on the sentimental analysis there actually many approaches that analyze the sentiments but they hardly work on the different grammatical errors, using sentimental analysis we can actually know the intention behind the phrase, we can understand if there any reviews it helps us a lot understand in the context of customers.</a:t>
            </a:r>
          </a:p>
          <a:p>
            <a:r>
              <a:rPr lang="en-US" dirty="0"/>
              <a:t> Though there are many advantages to work with sentimental analysis we do have different challenges on the sentimental </a:t>
            </a:r>
            <a:r>
              <a:rPr lang="en-US" dirty="0" smtClean="0"/>
              <a:t>analysis</a:t>
            </a:r>
            <a:r>
              <a:rPr lang="en-US" dirty="0"/>
              <a:t> </a:t>
            </a:r>
          </a:p>
          <a:p>
            <a:r>
              <a:rPr lang="en-US" dirty="0"/>
              <a:t>Massive users do share their opinions and their intentions through the social media, it being a very vital platform of the modern era, with the big data flowing each second, research areas trying to work on the new techniques which can accurately work on the data like sentimental analysis and semantic analysis work on the data providing efficient results of the data.</a:t>
            </a:r>
          </a:p>
          <a:p>
            <a:r>
              <a:rPr lang="en-US" dirty="0"/>
              <a:t>The traditional classification data does not actually provide or work that accurate of latest technologies and methods such as machine learning Natural language processing, deep learning, artificial intelligence and many more.</a:t>
            </a:r>
          </a:p>
          <a:p>
            <a:endParaRPr lang="en-US" dirty="0"/>
          </a:p>
        </p:txBody>
      </p:sp>
    </p:spTree>
    <p:extLst>
      <p:ext uri="{BB962C8B-B14F-4D97-AF65-F5344CB8AC3E}">
        <p14:creationId xmlns:p14="http://schemas.microsoft.com/office/powerpoint/2010/main" val="97922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39588"/>
          </a:xfrm>
        </p:spPr>
        <p:txBody>
          <a:bodyPr/>
          <a:lstStyle/>
          <a:p>
            <a:r>
              <a:rPr lang="en-US" dirty="0" smtClean="0"/>
              <a:t>Contents</a:t>
            </a:r>
            <a:endParaRPr lang="en-US" dirty="0"/>
          </a:p>
        </p:txBody>
      </p:sp>
      <p:sp>
        <p:nvSpPr>
          <p:cNvPr id="5" name="Content Placeholder 4"/>
          <p:cNvSpPr>
            <a:spLocks noGrp="1"/>
          </p:cNvSpPr>
          <p:nvPr>
            <p:ph idx="1"/>
          </p:nvPr>
        </p:nvSpPr>
        <p:spPr>
          <a:xfrm>
            <a:off x="1371600" y="1666430"/>
            <a:ext cx="9601200" cy="4200970"/>
          </a:xfrm>
        </p:spPr>
        <p:txBody>
          <a:bodyPr>
            <a:normAutofit/>
          </a:bodyPr>
          <a:lstStyle/>
          <a:p>
            <a:pPr marL="0" indent="0" fontAlgn="t">
              <a:buNone/>
            </a:pPr>
            <a:r>
              <a:rPr lang="en-US" sz="2400" b="1" smtClean="0"/>
              <a:t>1.INTRODUCTION</a:t>
            </a:r>
            <a:endParaRPr lang="en-US" sz="2400" dirty="0"/>
          </a:p>
          <a:p>
            <a:pPr marL="0" indent="0" fontAlgn="t">
              <a:buNone/>
            </a:pPr>
            <a:r>
              <a:rPr lang="en-US" sz="2400" b="1" dirty="0" smtClean="0"/>
              <a:t>2.</a:t>
            </a:r>
            <a:r>
              <a:rPr lang="en-US" sz="2400" dirty="0" smtClean="0"/>
              <a:t>ABSTRACT</a:t>
            </a:r>
            <a:endParaRPr lang="en-US" sz="2400" dirty="0"/>
          </a:p>
          <a:p>
            <a:pPr marL="0" indent="0" fontAlgn="t">
              <a:buNone/>
            </a:pPr>
            <a:r>
              <a:rPr lang="en-US" sz="2400" b="1" dirty="0" smtClean="0"/>
              <a:t>3.</a:t>
            </a:r>
            <a:r>
              <a:rPr lang="en-US" sz="2400" dirty="0" smtClean="0"/>
              <a:t>EXPERIMENTAL ANALYSIS</a:t>
            </a:r>
            <a:endParaRPr lang="en-US" sz="2400" dirty="0"/>
          </a:p>
          <a:p>
            <a:pPr marL="0" indent="0" fontAlgn="t">
              <a:buNone/>
            </a:pPr>
            <a:r>
              <a:rPr lang="en-US" sz="2400" dirty="0" smtClean="0"/>
              <a:t>4.DISCUSSIONS </a:t>
            </a:r>
            <a:r>
              <a:rPr lang="en-US" sz="2400" dirty="0"/>
              <a:t>OF RESULTS</a:t>
            </a:r>
          </a:p>
          <a:p>
            <a:pPr marL="0" indent="0" fontAlgn="t">
              <a:buNone/>
            </a:pPr>
            <a:r>
              <a:rPr lang="en-US" sz="2400" b="1" dirty="0" smtClean="0"/>
              <a:t>5.</a:t>
            </a:r>
            <a:r>
              <a:rPr lang="en-US" sz="2400" dirty="0" smtClean="0"/>
              <a:t>SUMMARY</a:t>
            </a:r>
            <a:endParaRPr lang="en-US" sz="2400" dirty="0"/>
          </a:p>
          <a:p>
            <a:pPr marL="0" indent="0" fontAlgn="t">
              <a:buNone/>
            </a:pPr>
            <a:r>
              <a:rPr lang="en-US" sz="2400" b="1" dirty="0" smtClean="0"/>
              <a:t>6.</a:t>
            </a:r>
            <a:r>
              <a:rPr lang="en-US" sz="2400" dirty="0" smtClean="0"/>
              <a:t>REFERENCES</a:t>
            </a:r>
            <a:endParaRPr lang="en-US" sz="2400" dirty="0"/>
          </a:p>
          <a:p>
            <a:endParaRPr lang="en-US" dirty="0"/>
          </a:p>
        </p:txBody>
      </p:sp>
    </p:spTree>
    <p:extLst>
      <p:ext uri="{BB962C8B-B14F-4D97-AF65-F5344CB8AC3E}">
        <p14:creationId xmlns:p14="http://schemas.microsoft.com/office/powerpoint/2010/main" val="933998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788" y="0"/>
            <a:ext cx="9601200" cy="1485900"/>
          </a:xfrm>
        </p:spPr>
        <p:txBody>
          <a:bodyPr/>
          <a:lstStyle/>
          <a:p>
            <a:r>
              <a:rPr lang="en-US" dirty="0" smtClean="0"/>
              <a:t>REFERENCES IEEE PAPERS</a:t>
            </a:r>
            <a:endParaRPr lang="en-US" dirty="0"/>
          </a:p>
        </p:txBody>
      </p:sp>
      <p:sp>
        <p:nvSpPr>
          <p:cNvPr id="3" name="Content Placeholder 2"/>
          <p:cNvSpPr>
            <a:spLocks noGrp="1"/>
          </p:cNvSpPr>
          <p:nvPr>
            <p:ph idx="1"/>
          </p:nvPr>
        </p:nvSpPr>
        <p:spPr>
          <a:xfrm>
            <a:off x="1371600" y="1062318"/>
            <a:ext cx="9601200" cy="5338482"/>
          </a:xfrm>
        </p:spPr>
        <p:txBody>
          <a:bodyPr>
            <a:normAutofit fontScale="25000" lnSpcReduction="20000"/>
          </a:bodyPr>
          <a:lstStyle/>
          <a:p>
            <a:r>
              <a:rPr lang="en-US" sz="7200" dirty="0"/>
              <a:t> 1. Sentiment Analysis for Social Media: A Survey - </a:t>
            </a:r>
            <a:r>
              <a:rPr lang="en-US" sz="7200" dirty="0" err="1"/>
              <a:t>Harshali</a:t>
            </a:r>
            <a:r>
              <a:rPr lang="en-US" sz="7200" dirty="0"/>
              <a:t> P. </a:t>
            </a:r>
            <a:r>
              <a:rPr lang="en-US" sz="7200" dirty="0" err="1"/>
              <a:t>Patil</a:t>
            </a:r>
            <a:r>
              <a:rPr lang="en-US" sz="7200" dirty="0"/>
              <a:t>  </a:t>
            </a:r>
          </a:p>
          <a:p>
            <a:r>
              <a:rPr lang="en-US" sz="7200" dirty="0"/>
              <a:t>2. Text Sentiment Analysis: A Review - </a:t>
            </a:r>
            <a:r>
              <a:rPr lang="en-US" sz="7200" dirty="0" err="1"/>
              <a:t>Ronglei</a:t>
            </a:r>
            <a:r>
              <a:rPr lang="en-US" sz="7200" dirty="0"/>
              <a:t> Hu, Lu </a:t>
            </a:r>
            <a:r>
              <a:rPr lang="en-US" sz="7200" dirty="0" err="1"/>
              <a:t>rui</a:t>
            </a:r>
            <a:r>
              <a:rPr lang="en-US" sz="7200" dirty="0"/>
              <a:t>  </a:t>
            </a:r>
          </a:p>
          <a:p>
            <a:r>
              <a:rPr lang="en-US" sz="7200" dirty="0"/>
              <a:t>3. Sarcasm Detection of Tweets: A comparative Study - Tanya Jain, </a:t>
            </a:r>
            <a:r>
              <a:rPr lang="en-US" sz="7200" dirty="0" err="1"/>
              <a:t>Nilesh</a:t>
            </a:r>
            <a:r>
              <a:rPr lang="en-US" sz="7200" dirty="0"/>
              <a:t> </a:t>
            </a:r>
            <a:r>
              <a:rPr lang="en-US" sz="7200" dirty="0" smtClean="0"/>
              <a:t>Agarwal</a:t>
            </a:r>
            <a:r>
              <a:rPr lang="en-US" sz="7200" dirty="0"/>
              <a:t> </a:t>
            </a:r>
          </a:p>
          <a:p>
            <a:r>
              <a:rPr lang="en-US" sz="7200" dirty="0"/>
              <a:t>4. L D A Based Topic Modeling of Journal Abstracts – </a:t>
            </a:r>
            <a:r>
              <a:rPr lang="en-US" sz="7200" dirty="0" err="1" smtClean="0"/>
              <a:t>P.Anupriya</a:t>
            </a:r>
            <a:r>
              <a:rPr lang="en-US" sz="7200" dirty="0"/>
              <a:t> </a:t>
            </a:r>
          </a:p>
          <a:p>
            <a:r>
              <a:rPr lang="en-US" sz="7200" dirty="0"/>
              <a:t>5. Sentimental Analysis on Product Reviews B </a:t>
            </a:r>
            <a:r>
              <a:rPr lang="en-US" sz="7200" dirty="0" err="1"/>
              <a:t>Ramya</a:t>
            </a:r>
            <a:r>
              <a:rPr lang="en-US" sz="7200" dirty="0"/>
              <a:t> Sree1 , </a:t>
            </a:r>
            <a:r>
              <a:rPr lang="en-US" sz="7200" dirty="0" err="1"/>
              <a:t>Potlapally</a:t>
            </a:r>
            <a:r>
              <a:rPr lang="en-US" sz="7200" dirty="0"/>
              <a:t> </a:t>
            </a:r>
            <a:r>
              <a:rPr lang="en-US" sz="7200" dirty="0" err="1"/>
              <a:t>Sai</a:t>
            </a:r>
            <a:r>
              <a:rPr lang="en-US" sz="7200" dirty="0"/>
              <a:t> </a:t>
            </a:r>
            <a:r>
              <a:rPr lang="en-US" sz="7200"/>
              <a:t>Vivek2 </a:t>
            </a:r>
            <a:r>
              <a:rPr lang="en-US" sz="7200" smtClean="0"/>
              <a:t>, Ram, </a:t>
            </a:r>
            <a:r>
              <a:rPr lang="en-US" sz="7200" dirty="0"/>
              <a:t>V </a:t>
            </a:r>
            <a:r>
              <a:rPr lang="en-US" sz="7200" dirty="0" err="1" smtClean="0"/>
              <a:t>Divyavani</a:t>
            </a:r>
            <a:r>
              <a:rPr lang="en-US" sz="7200" dirty="0"/>
              <a:t> </a:t>
            </a:r>
          </a:p>
          <a:p>
            <a:r>
              <a:rPr lang="en-US" sz="7200" dirty="0"/>
              <a:t> 6. Topic Modelling for Short Text Jocelyn </a:t>
            </a:r>
            <a:r>
              <a:rPr lang="en-US" sz="7200" dirty="0" err="1"/>
              <a:t>Mazarura</a:t>
            </a:r>
            <a:r>
              <a:rPr lang="en-US" sz="7200" dirty="0"/>
              <a:t>, Alta de Waal, </a:t>
            </a:r>
            <a:r>
              <a:rPr lang="en-US" sz="7200" dirty="0" err="1"/>
              <a:t>Frans</a:t>
            </a:r>
            <a:r>
              <a:rPr lang="en-US" sz="7200" dirty="0"/>
              <a:t> </a:t>
            </a:r>
            <a:r>
              <a:rPr lang="en-US" sz="7200" dirty="0" err="1"/>
              <a:t>Kanfer</a:t>
            </a:r>
            <a:r>
              <a:rPr lang="en-US" sz="7200" dirty="0"/>
              <a:t> and </a:t>
            </a:r>
            <a:r>
              <a:rPr lang="en-US" sz="7200" dirty="0" err="1"/>
              <a:t>Sollie</a:t>
            </a:r>
            <a:r>
              <a:rPr lang="en-US" sz="7200" dirty="0"/>
              <a:t> Millard Department of Statistics, University of Pretoria Centre for Artificial Intelligence Research (CSIR </a:t>
            </a:r>
            <a:r>
              <a:rPr lang="en-US" sz="7200" dirty="0" err="1"/>
              <a:t>Meraka</a:t>
            </a:r>
            <a:r>
              <a:rPr lang="en-US" sz="7200" dirty="0"/>
              <a:t>) South </a:t>
            </a:r>
            <a:r>
              <a:rPr lang="en-US" sz="7200" dirty="0" smtClean="0"/>
              <a:t>Africa</a:t>
            </a:r>
            <a:r>
              <a:rPr lang="en-US" sz="7200" dirty="0"/>
              <a:t> </a:t>
            </a:r>
          </a:p>
          <a:p>
            <a:r>
              <a:rPr lang="en-US" sz="7200" dirty="0"/>
              <a:t>7. T. Iwata H. Sawada, Topic model for analyzing purchase data with price information. Data Mining and Knowledge Discovery, 26(3), pp.559-573, </a:t>
            </a:r>
            <a:r>
              <a:rPr lang="en-US" sz="7200" dirty="0" smtClean="0"/>
              <a:t>2013</a:t>
            </a:r>
            <a:r>
              <a:rPr lang="en-US" sz="7200" dirty="0"/>
              <a:t> </a:t>
            </a:r>
          </a:p>
          <a:p>
            <a:r>
              <a:rPr lang="en-US" sz="7200" dirty="0"/>
              <a:t> 8. C. Lin H. </a:t>
            </a:r>
            <a:r>
              <a:rPr lang="en-US" sz="7200" dirty="0" err="1"/>
              <a:t>Yulan</a:t>
            </a:r>
            <a:r>
              <a:rPr lang="en-US" sz="7200" dirty="0"/>
              <a:t>, ”Joint sentiment/topic model for sentiment analysis.” In Proceedings of the 18th ACM conference on Information and knowledge management, pp. 375-384. ACM, 2009.  </a:t>
            </a:r>
          </a:p>
          <a:p>
            <a:r>
              <a:rPr lang="en-US" sz="7200" dirty="0"/>
              <a:t>9. L. Hong D.D Brian, “Empirical study of topic modeling in twitter.” In Proceedings of the First Workshop on Social Media Analytics, pp. 80-88. ACM, 2010. </a:t>
            </a:r>
          </a:p>
          <a:p>
            <a:r>
              <a:rPr lang="en-US" dirty="0"/>
              <a:t> </a:t>
            </a:r>
          </a:p>
          <a:p>
            <a:endParaRPr lang="en-US" dirty="0"/>
          </a:p>
        </p:txBody>
      </p:sp>
    </p:spTree>
    <p:extLst>
      <p:ext uri="{BB962C8B-B14F-4D97-AF65-F5344CB8AC3E}">
        <p14:creationId xmlns:p14="http://schemas.microsoft.com/office/powerpoint/2010/main" val="2746069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br>
              <a:rPr lang="en-US" dirty="0" smtClean="0"/>
            </a:br>
            <a:r>
              <a:rPr lang="en-US" dirty="0" smtClean="0"/>
              <a:t/>
            </a:r>
            <a:br>
              <a:rPr lang="en-US" dirty="0" smtClean="0"/>
            </a:br>
            <a:r>
              <a:rPr lang="en-US" sz="3200" dirty="0" smtClean="0"/>
              <a:t>Topic Modelling</a:t>
            </a:r>
            <a:endParaRPr lang="en-US" sz="3200" dirty="0"/>
          </a:p>
        </p:txBody>
      </p:sp>
      <p:sp>
        <p:nvSpPr>
          <p:cNvPr id="3" name="Content Placeholder 2"/>
          <p:cNvSpPr>
            <a:spLocks noGrp="1"/>
          </p:cNvSpPr>
          <p:nvPr>
            <p:ph idx="1"/>
          </p:nvPr>
        </p:nvSpPr>
        <p:spPr>
          <a:xfrm>
            <a:off x="1371600" y="2285999"/>
            <a:ext cx="9601200" cy="4063525"/>
          </a:xfrm>
        </p:spPr>
        <p:txBody>
          <a:bodyPr>
            <a:normAutofit fontScale="77500" lnSpcReduction="20000"/>
          </a:bodyPr>
          <a:lstStyle/>
          <a:p>
            <a:r>
              <a:rPr lang="en-US" dirty="0"/>
              <a:t>Topic modeling is a method in natural language processing </a:t>
            </a:r>
            <a:r>
              <a:rPr lang="en-US" dirty="0" smtClean="0"/>
              <a:t>(NLP) </a:t>
            </a:r>
            <a:r>
              <a:rPr lang="en-US" dirty="0"/>
              <a:t>used to train machine learning models</a:t>
            </a:r>
            <a:r>
              <a:rPr lang="en-US" dirty="0" smtClean="0"/>
              <a:t>.</a:t>
            </a:r>
          </a:p>
          <a:p>
            <a:r>
              <a:rPr lang="en-US" dirty="0" smtClean="0"/>
              <a:t>The </a:t>
            </a:r>
            <a:r>
              <a:rPr lang="en-US" dirty="0"/>
              <a:t>process of logically selecting words that belong to a certain topic from within a document</a:t>
            </a:r>
            <a:r>
              <a:rPr lang="en-US" dirty="0" smtClean="0"/>
              <a:t>.</a:t>
            </a:r>
          </a:p>
          <a:p>
            <a:r>
              <a:rPr lang="en-US" dirty="0" smtClean="0"/>
              <a:t>Topic </a:t>
            </a:r>
            <a:r>
              <a:rPr lang="en-US" dirty="0"/>
              <a:t>modeling provides great </a:t>
            </a:r>
            <a:r>
              <a:rPr lang="en-US" dirty="0" smtClean="0"/>
              <a:t>time and effort  saving </a:t>
            </a:r>
            <a:r>
              <a:rPr lang="en-US" dirty="0"/>
              <a:t>benefits</a:t>
            </a:r>
            <a:r>
              <a:rPr lang="en-US" dirty="0" smtClean="0"/>
              <a:t>.</a:t>
            </a:r>
          </a:p>
          <a:p>
            <a:r>
              <a:rPr lang="en-US" dirty="0"/>
              <a:t>The three most common techniques of topic modeling </a:t>
            </a:r>
            <a:r>
              <a:rPr lang="en-US" dirty="0" smtClean="0"/>
              <a:t>are :</a:t>
            </a:r>
          </a:p>
          <a:p>
            <a:pPr marL="457200" indent="-457200">
              <a:buFont typeface="+mj-lt"/>
              <a:buAutoNum type="arabicPeriod"/>
            </a:pPr>
            <a:r>
              <a:rPr lang="en-US" b="1" dirty="0"/>
              <a:t>Latent Semantic Analysis (LSA)</a:t>
            </a:r>
          </a:p>
          <a:p>
            <a:pPr marL="457200" indent="-457200">
              <a:buFont typeface="+mj-lt"/>
              <a:buAutoNum type="arabicPeriod"/>
            </a:pPr>
            <a:r>
              <a:rPr lang="en-US" b="1" dirty="0"/>
              <a:t>Probabilistic Latent Semantic Analysis (</a:t>
            </a:r>
            <a:r>
              <a:rPr lang="en-US" b="1" dirty="0" err="1"/>
              <a:t>pLSA</a:t>
            </a:r>
            <a:r>
              <a:rPr lang="en-US" b="1" dirty="0"/>
              <a:t>)</a:t>
            </a:r>
          </a:p>
          <a:p>
            <a:pPr marL="457200" indent="-457200">
              <a:buFont typeface="+mj-lt"/>
              <a:buAutoNum type="arabicPeriod"/>
            </a:pPr>
            <a:r>
              <a:rPr lang="en-US" b="1" dirty="0"/>
              <a:t>Latent Dirichlet Allocation (LDA</a:t>
            </a:r>
            <a:r>
              <a:rPr lang="en-US" b="1" dirty="0" smtClean="0"/>
              <a:t>)</a:t>
            </a:r>
          </a:p>
          <a:p>
            <a:r>
              <a:rPr lang="en-US" dirty="0"/>
              <a:t>Topic modeling is a powerful technique for unsupervised analysis of large document collections. </a:t>
            </a:r>
          </a:p>
          <a:p>
            <a:r>
              <a:rPr lang="en-US" dirty="0"/>
              <a:t>Topic models conceive latent topics in text using hidden random variables, and discover that structure with posterior inference. </a:t>
            </a:r>
          </a:p>
          <a:p>
            <a:r>
              <a:rPr lang="en-US" dirty="0"/>
              <a:t>Topic models have a wide range of applications like tag recommendation, text categorization, keyword extraction and similarity search in the broad fields of text mining, information retrieval, statistical language modeling.</a:t>
            </a:r>
          </a:p>
          <a:p>
            <a:pPr marL="457200" indent="-457200">
              <a:buFont typeface="+mj-lt"/>
              <a:buAutoNum type="arabicPeriod"/>
            </a:pPr>
            <a:endParaRPr lang="en-US" b="1" dirty="0"/>
          </a:p>
          <a:p>
            <a:pPr marL="457200" indent="-457200">
              <a:buFont typeface="+mj-lt"/>
              <a:buAutoNum type="arabicPeriod"/>
            </a:pPr>
            <a:endParaRPr lang="en-US" dirty="0"/>
          </a:p>
        </p:txBody>
      </p:sp>
    </p:spTree>
    <p:extLst>
      <p:ext uri="{BB962C8B-B14F-4D97-AF65-F5344CB8AC3E}">
        <p14:creationId xmlns:p14="http://schemas.microsoft.com/office/powerpoint/2010/main" val="68038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413" y="267056"/>
            <a:ext cx="9601200" cy="1485900"/>
          </a:xfrm>
        </p:spPr>
        <p:txBody>
          <a:bodyPr/>
          <a:lstStyle/>
          <a:p>
            <a:r>
              <a:rPr lang="en-US" dirty="0"/>
              <a:t>Latent Dirichlet Allocation (LDA)</a:t>
            </a:r>
            <a:r>
              <a:rPr lang="en-US" b="1" dirty="0"/>
              <a:t/>
            </a:r>
            <a:br>
              <a:rPr lang="en-US" b="1" dirty="0"/>
            </a:br>
            <a:r>
              <a:rPr lang="en-US" dirty="0" smtClean="0"/>
              <a:t> </a:t>
            </a:r>
            <a:endParaRPr lang="en-US" dirty="0"/>
          </a:p>
        </p:txBody>
      </p:sp>
      <p:sp>
        <p:nvSpPr>
          <p:cNvPr id="3" name="Content Placeholder 2"/>
          <p:cNvSpPr>
            <a:spLocks noGrp="1"/>
          </p:cNvSpPr>
          <p:nvPr>
            <p:ph idx="1"/>
          </p:nvPr>
        </p:nvSpPr>
        <p:spPr>
          <a:xfrm>
            <a:off x="1243413" y="1132317"/>
            <a:ext cx="9601200" cy="5046291"/>
          </a:xfrm>
        </p:spPr>
        <p:txBody>
          <a:bodyPr>
            <a:normAutofit/>
          </a:bodyPr>
          <a:lstStyle/>
          <a:p>
            <a:r>
              <a:rPr lang="en-US" dirty="0" smtClean="0"/>
              <a:t>LDA is a process </a:t>
            </a:r>
            <a:r>
              <a:rPr lang="en-US" dirty="0"/>
              <a:t>of topic model and is used to classify text in a document to a particular topic. </a:t>
            </a:r>
            <a:endParaRPr lang="en-US" dirty="0" smtClean="0"/>
          </a:p>
          <a:p>
            <a:r>
              <a:rPr lang="en-US" dirty="0" smtClean="0"/>
              <a:t>It </a:t>
            </a:r>
            <a:r>
              <a:rPr lang="en-US" dirty="0"/>
              <a:t>builds a topic per document model and words per topic model, modeled as Dirichlet distributions</a:t>
            </a:r>
            <a:r>
              <a:rPr lang="en-US" dirty="0" smtClean="0"/>
              <a:t>.</a:t>
            </a:r>
          </a:p>
          <a:p>
            <a:r>
              <a:rPr lang="en-US" dirty="0"/>
              <a:t>The core concept is replaced by Dirichlet allocations where the distribution is sampled over a probability </a:t>
            </a:r>
            <a:r>
              <a:rPr lang="en-US" dirty="0" smtClean="0"/>
              <a:t>simplex.</a:t>
            </a:r>
          </a:p>
          <a:p>
            <a:r>
              <a:rPr lang="en-US" dirty="0"/>
              <a:t>The total desired number of topics is set as ‘</a:t>
            </a:r>
            <a:r>
              <a:rPr lang="en-US" i="1" dirty="0"/>
              <a:t>k</a:t>
            </a:r>
            <a:r>
              <a:rPr lang="en-US" dirty="0"/>
              <a:t>’ in the dimensional Dirichlet distribution. </a:t>
            </a:r>
            <a:endParaRPr lang="en-US" dirty="0" smtClean="0"/>
          </a:p>
          <a:p>
            <a:r>
              <a:rPr lang="en-US" dirty="0" smtClean="0"/>
              <a:t>The </a:t>
            </a:r>
            <a:r>
              <a:rPr lang="en-US" dirty="0"/>
              <a:t>LDA model reads every document, assigns each word to one of the ‘</a:t>
            </a:r>
            <a:r>
              <a:rPr lang="en-US" i="1" dirty="0"/>
              <a:t>k</a:t>
            </a:r>
            <a:r>
              <a:rPr lang="en-US" dirty="0"/>
              <a:t>’ topics, and provides a representation of the words and documents for a given </a:t>
            </a:r>
            <a:r>
              <a:rPr lang="en-US" dirty="0" smtClean="0"/>
              <a:t>topic.</a:t>
            </a:r>
          </a:p>
          <a:p>
            <a:r>
              <a:rPr lang="en-US" dirty="0"/>
              <a:t>LDA is proven to deliver accurate results for topic modelling use cases</a:t>
            </a:r>
            <a:r>
              <a:rPr lang="en-US" dirty="0" smtClean="0"/>
              <a:t>.</a:t>
            </a:r>
            <a:br>
              <a:rPr lang="en-US" dirty="0" smtClean="0"/>
            </a:br>
            <a:endParaRPr lang="en-US" dirty="0" smtClean="0"/>
          </a:p>
          <a:p>
            <a:r>
              <a:rPr lang="en-US" dirty="0"/>
              <a:t>LDA represents documents as </a:t>
            </a:r>
            <a:r>
              <a:rPr lang="en-US" b="1" dirty="0"/>
              <a:t>mixtures of topics</a:t>
            </a:r>
            <a:r>
              <a:rPr lang="en-US" dirty="0"/>
              <a:t> that spit out words with certain probabilities.</a:t>
            </a:r>
          </a:p>
        </p:txBody>
      </p:sp>
    </p:spTree>
    <p:extLst>
      <p:ext uri="{BB962C8B-B14F-4D97-AF65-F5344CB8AC3E}">
        <p14:creationId xmlns:p14="http://schemas.microsoft.com/office/powerpoint/2010/main" val="206303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1975"/>
            <a:ext cx="9601200" cy="937902"/>
          </a:xfrm>
        </p:spPr>
        <p:txBody>
          <a:bodyPr/>
          <a:lstStyle/>
          <a:p>
            <a:r>
              <a:rPr lang="en-US" dirty="0" smtClean="0"/>
              <a:t>FLOW OF LDA</a:t>
            </a:r>
            <a:endParaRPr lang="en-US" dirty="0"/>
          </a:p>
        </p:txBody>
      </p:sp>
      <p:pic>
        <p:nvPicPr>
          <p:cNvPr id="1026" name="Picture 2" descr="Flowchart of Topic Modelling Using LDA All topic models are based on...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4814" y="1845758"/>
            <a:ext cx="7101556" cy="3281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82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84077"/>
          </a:xfrm>
        </p:spPr>
        <p:txBody>
          <a:bodyPr/>
          <a:lstStyle/>
          <a:p>
            <a:r>
              <a:rPr lang="en-US" dirty="0"/>
              <a:t>Sentimental Analysis</a:t>
            </a:r>
          </a:p>
        </p:txBody>
      </p:sp>
      <p:sp>
        <p:nvSpPr>
          <p:cNvPr id="3" name="Content Placeholder 2"/>
          <p:cNvSpPr>
            <a:spLocks noGrp="1"/>
          </p:cNvSpPr>
          <p:nvPr>
            <p:ph idx="1"/>
          </p:nvPr>
        </p:nvSpPr>
        <p:spPr>
          <a:xfrm>
            <a:off x="1371600" y="1469877"/>
            <a:ext cx="9601200" cy="4397523"/>
          </a:xfrm>
        </p:spPr>
        <p:txBody>
          <a:bodyPr/>
          <a:lstStyle/>
          <a:p>
            <a:r>
              <a:rPr lang="en-US" dirty="0"/>
              <a:t>Text Analysis is automated method process of translating large volumes of unstructured text into qualitative data to uncover insights ,  trends , patterns.</a:t>
            </a:r>
          </a:p>
          <a:p>
            <a:r>
              <a:rPr lang="en-US" dirty="0"/>
              <a:t>Sentimental analysis is spoken out of computational study of text analysis to find and extract the subjective study of big data</a:t>
            </a:r>
          </a:p>
          <a:p>
            <a:r>
              <a:rPr lang="en-US" dirty="0"/>
              <a:t>It is used to analyze the users review from social media</a:t>
            </a:r>
          </a:p>
          <a:p>
            <a:r>
              <a:rPr lang="en-US" dirty="0"/>
              <a:t>SENTIMENTAL ANALYSIS FOR SOCIAL MEDIA:</a:t>
            </a:r>
          </a:p>
          <a:p>
            <a:r>
              <a:rPr lang="en-US" dirty="0"/>
              <a:t>In this social media the role of sentimental analysis, identifying opinionative data </a:t>
            </a:r>
          </a:p>
          <a:p>
            <a:r>
              <a:rPr lang="en-US" dirty="0"/>
              <a:t>In web and classifying them according to their polarity SA is used.</a:t>
            </a:r>
          </a:p>
          <a:p>
            <a:r>
              <a:rPr lang="en-US" dirty="0"/>
              <a:t>It is a problem based on text analysis</a:t>
            </a:r>
          </a:p>
          <a:p>
            <a:r>
              <a:rPr lang="en-US" dirty="0"/>
              <a:t>It helps in hidden sentiments identification and poly </a:t>
            </a:r>
            <a:r>
              <a:rPr lang="en-US" dirty="0" err="1"/>
              <a:t>semy</a:t>
            </a:r>
            <a:endParaRPr lang="en-US" dirty="0"/>
          </a:p>
          <a:p>
            <a:endParaRPr lang="en-US" dirty="0"/>
          </a:p>
        </p:txBody>
      </p:sp>
    </p:spTree>
    <p:extLst>
      <p:ext uri="{BB962C8B-B14F-4D97-AF65-F5344CB8AC3E}">
        <p14:creationId xmlns:p14="http://schemas.microsoft.com/office/powerpoint/2010/main" val="14917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92622"/>
          </a:xfrm>
        </p:spPr>
        <p:txBody>
          <a:bodyPr/>
          <a:lstStyle/>
          <a:p>
            <a:r>
              <a:rPr lang="en-US" dirty="0"/>
              <a:t>Challenges of SA</a:t>
            </a:r>
          </a:p>
        </p:txBody>
      </p:sp>
      <p:sp>
        <p:nvSpPr>
          <p:cNvPr id="3" name="Content Placeholder 2"/>
          <p:cNvSpPr>
            <a:spLocks noGrp="1"/>
          </p:cNvSpPr>
          <p:nvPr>
            <p:ph idx="1"/>
          </p:nvPr>
        </p:nvSpPr>
        <p:spPr>
          <a:xfrm>
            <a:off x="1371600" y="1410055"/>
            <a:ext cx="9601200" cy="5221481"/>
          </a:xfrm>
        </p:spPr>
        <p:txBody>
          <a:bodyPr>
            <a:normAutofit fontScale="55000" lnSpcReduction="20000"/>
          </a:bodyPr>
          <a:lstStyle/>
          <a:p>
            <a:r>
              <a:rPr lang="en-US" sz="2500" dirty="0"/>
              <a:t>Incremental Approach :</a:t>
            </a:r>
          </a:p>
          <a:p>
            <a:pPr marL="0" indent="0">
              <a:buNone/>
            </a:pPr>
            <a:r>
              <a:rPr lang="en-US" sz="2500" dirty="0"/>
              <a:t> Analysis of real time data is not one time operation. Whenever data is added we need to do analysis then why should not we use the previous analysis result.</a:t>
            </a:r>
          </a:p>
          <a:p>
            <a:r>
              <a:rPr lang="en-US" sz="2500" dirty="0"/>
              <a:t>Parallel Computing For Massive Data :</a:t>
            </a:r>
          </a:p>
          <a:p>
            <a:pPr marL="0" indent="0">
              <a:buNone/>
            </a:pPr>
            <a:r>
              <a:rPr lang="en-US" sz="2500" dirty="0"/>
              <a:t>If we divide the computation into tasks or processes that can be executed simultaneously, then there can be an improvement in the speed through the use of parallelism.</a:t>
            </a:r>
          </a:p>
          <a:p>
            <a:r>
              <a:rPr lang="en-US" sz="2500" dirty="0"/>
              <a:t>Credibility/Behavior/</a:t>
            </a:r>
            <a:r>
              <a:rPr lang="en-US" sz="2500" dirty="0" err="1"/>
              <a:t>Homophily</a:t>
            </a:r>
            <a:r>
              <a:rPr lang="en-US" sz="2500" dirty="0"/>
              <a:t> Behaviors :</a:t>
            </a:r>
          </a:p>
          <a:p>
            <a:pPr marL="0" indent="0">
              <a:buNone/>
            </a:pPr>
            <a:r>
              <a:rPr lang="en-US" sz="2500" dirty="0"/>
              <a:t>In social media are only observed by the traces they leave in social media</a:t>
            </a:r>
            <a:r>
              <a:rPr lang="en-US" sz="2500" dirty="0" smtClean="0"/>
              <a:t>.</a:t>
            </a:r>
          </a:p>
          <a:p>
            <a:r>
              <a:rPr lang="en-US" sz="2500" dirty="0"/>
              <a:t>Sarcasm :</a:t>
            </a:r>
          </a:p>
          <a:p>
            <a:pPr marL="0" indent="0">
              <a:buNone/>
            </a:pPr>
            <a:r>
              <a:rPr lang="en-US" sz="2500" dirty="0"/>
              <a:t>can be used to hurt or offend or can be used for comic affect. It means false positives</a:t>
            </a:r>
          </a:p>
          <a:p>
            <a:r>
              <a:rPr lang="en-US" sz="2500" dirty="0"/>
              <a:t>Grammatically Incorrect Words:</a:t>
            </a:r>
          </a:p>
          <a:p>
            <a:pPr marL="0" indent="0">
              <a:buNone/>
            </a:pPr>
            <a:r>
              <a:rPr lang="en-US" sz="2500" dirty="0"/>
              <a:t> There are many approaches that analyze sentiments but hardly any work accomplished on grammatical errors.</a:t>
            </a:r>
          </a:p>
          <a:p>
            <a:r>
              <a:rPr lang="en-US" sz="2500" dirty="0"/>
              <a:t>Review Author Segmentation :</a:t>
            </a:r>
          </a:p>
          <a:p>
            <a:pPr marL="0" indent="0">
              <a:buNone/>
            </a:pPr>
            <a:r>
              <a:rPr lang="en-US" sz="2500" dirty="0"/>
              <a:t>Opinion towards a target may be specified by many people who can be called as review authors. Depending on the commenting style of these authors</a:t>
            </a:r>
          </a:p>
          <a:p>
            <a:r>
              <a:rPr lang="en-US" sz="2500" dirty="0"/>
              <a:t>Refinement Of existing Lexicons or Updating/Down:</a:t>
            </a:r>
          </a:p>
          <a:p>
            <a:pPr marL="0" indent="0">
              <a:buNone/>
            </a:pPr>
            <a:r>
              <a:rPr lang="en-US" sz="2500" dirty="0"/>
              <a:t>Dating Lexicons Many people comments, the Performance of sentiment analyzer depend on the correctness of the lexicon.</a:t>
            </a:r>
          </a:p>
          <a:p>
            <a:pPr marL="0" indent="0">
              <a:buNone/>
            </a:pPr>
            <a:endParaRPr lang="en-US" dirty="0"/>
          </a:p>
          <a:p>
            <a:endParaRPr lang="en-US" dirty="0"/>
          </a:p>
        </p:txBody>
      </p:sp>
    </p:spTree>
    <p:extLst>
      <p:ext uri="{BB962C8B-B14F-4D97-AF65-F5344CB8AC3E}">
        <p14:creationId xmlns:p14="http://schemas.microsoft.com/office/powerpoint/2010/main" val="361802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SA</a:t>
            </a:r>
            <a:endParaRPr lang="en-US" dirty="0"/>
          </a:p>
        </p:txBody>
      </p:sp>
      <p:sp>
        <p:nvSpPr>
          <p:cNvPr id="3" name="Content Placeholder 2"/>
          <p:cNvSpPr>
            <a:spLocks noGrp="1"/>
          </p:cNvSpPr>
          <p:nvPr>
            <p:ph idx="1"/>
          </p:nvPr>
        </p:nvSpPr>
        <p:spPr>
          <a:xfrm>
            <a:off x="1371600" y="2171700"/>
            <a:ext cx="9601200" cy="3695700"/>
          </a:xfrm>
        </p:spPr>
        <p:txBody>
          <a:bodyPr/>
          <a:lstStyle/>
          <a:p>
            <a:r>
              <a:rPr lang="en-US" dirty="0"/>
              <a:t>The main goal of this paper is to give an overview of latest updates in sentiment analysis and classification methods and it includes the brief discussion on the challenges of sentiment analysis for which the work needs to be done</a:t>
            </a:r>
            <a:r>
              <a:rPr lang="en-US" dirty="0" smtClean="0"/>
              <a:t>.</a:t>
            </a:r>
          </a:p>
          <a:p>
            <a:pPr marL="0" indent="0">
              <a:buNone/>
            </a:pPr>
            <a:endParaRPr lang="en-US" dirty="0"/>
          </a:p>
          <a:p>
            <a:r>
              <a:rPr lang="en-US" dirty="0"/>
              <a:t>Masses of users share their feelings on social media, making it a valuable platform for tracking and exploring public sentiment.</a:t>
            </a:r>
          </a:p>
          <a:p>
            <a:endParaRPr lang="en-US" dirty="0"/>
          </a:p>
        </p:txBody>
      </p:sp>
    </p:spTree>
    <p:extLst>
      <p:ext uri="{BB962C8B-B14F-4D97-AF65-F5344CB8AC3E}">
        <p14:creationId xmlns:p14="http://schemas.microsoft.com/office/powerpoint/2010/main" val="43961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92622"/>
          </a:xfrm>
        </p:spPr>
        <p:txBody>
          <a:bodyPr/>
          <a:lstStyle/>
          <a:p>
            <a:r>
              <a:rPr lang="en-US" dirty="0"/>
              <a:t>SARCASM ANALYSIS</a:t>
            </a:r>
          </a:p>
        </p:txBody>
      </p:sp>
      <p:sp>
        <p:nvSpPr>
          <p:cNvPr id="3" name="Content Placeholder 2"/>
          <p:cNvSpPr>
            <a:spLocks noGrp="1"/>
          </p:cNvSpPr>
          <p:nvPr>
            <p:ph idx="1"/>
          </p:nvPr>
        </p:nvSpPr>
        <p:spPr>
          <a:xfrm>
            <a:off x="1371600" y="1478422"/>
            <a:ext cx="9601200" cy="4388978"/>
          </a:xfrm>
        </p:spPr>
        <p:txBody>
          <a:bodyPr>
            <a:normAutofit fontScale="77500" lnSpcReduction="20000"/>
          </a:bodyPr>
          <a:lstStyle/>
          <a:p>
            <a:r>
              <a:rPr lang="en-US" dirty="0"/>
              <a:t>Sarcasm is a nuanced form of communication where the individual states opposite of what is implied.</a:t>
            </a:r>
          </a:p>
          <a:p>
            <a:r>
              <a:rPr lang="en-US" dirty="0"/>
              <a:t>major challenges of sarcasm detection is its ambiguous nature. There is no prescribed definition of sarcasm.</a:t>
            </a:r>
          </a:p>
          <a:p>
            <a:r>
              <a:rPr lang="en-US" dirty="0"/>
              <a:t>Every day hundreds of new slang words are being created and used on these sites.</a:t>
            </a:r>
          </a:p>
          <a:p>
            <a:r>
              <a:rPr lang="en-US" dirty="0"/>
              <a:t>Existing corpus of positive and negative sentiments may not prove to be accurate in detecting sarcasm.</a:t>
            </a:r>
          </a:p>
          <a:p>
            <a:r>
              <a:rPr lang="en-US" dirty="0"/>
              <a:t>Due to these difficulties and the inherently tricky nature of sarcasm it is generally ignored during social network analysis.</a:t>
            </a:r>
          </a:p>
          <a:p>
            <a:r>
              <a:rPr lang="en-US" dirty="0"/>
              <a:t>sarcasm detection poses to be one of the most critical problems which we need to overcome. </a:t>
            </a:r>
          </a:p>
          <a:p>
            <a:r>
              <a:rPr lang="en-US" dirty="0"/>
              <a:t>NLP based systems such as text summarization and sentiment </a:t>
            </a:r>
            <a:r>
              <a:rPr lang="en-US" dirty="0" smtClean="0"/>
              <a:t>analysis</a:t>
            </a:r>
          </a:p>
          <a:p>
            <a:r>
              <a:rPr lang="en-US" dirty="0"/>
              <a:t>the problem of sarcasm detection by leveraging the most common expression of sarcasm </a:t>
            </a:r>
          </a:p>
          <a:p>
            <a:pPr marL="0" indent="0">
              <a:buNone/>
            </a:pPr>
            <a:r>
              <a:rPr lang="en-US" sz="4800" dirty="0"/>
              <a:t>“positive sentiment attached to a negative situation</a:t>
            </a:r>
            <a:endParaRPr lang="en-US" dirty="0"/>
          </a:p>
          <a:p>
            <a:endParaRPr lang="en-US" dirty="0"/>
          </a:p>
        </p:txBody>
      </p:sp>
    </p:spTree>
    <p:extLst>
      <p:ext uri="{BB962C8B-B14F-4D97-AF65-F5344CB8AC3E}">
        <p14:creationId xmlns:p14="http://schemas.microsoft.com/office/powerpoint/2010/main" val="296729053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1019</TotalTime>
  <Words>1477</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Franklin Gothic Book</vt:lpstr>
      <vt:lpstr>Wingdings</vt:lpstr>
      <vt:lpstr>Crop</vt:lpstr>
      <vt:lpstr>Topic Modelling  and  sentimental analysis</vt:lpstr>
      <vt:lpstr>Contents</vt:lpstr>
      <vt:lpstr>INTRODUCTION  Topic Modelling</vt:lpstr>
      <vt:lpstr>Latent Dirichlet Allocation (LDA)  </vt:lpstr>
      <vt:lpstr>FLOW OF LDA</vt:lpstr>
      <vt:lpstr>Sentimental Analysis</vt:lpstr>
      <vt:lpstr>Challenges of SA</vt:lpstr>
      <vt:lpstr>Goal of SA</vt:lpstr>
      <vt:lpstr>SARCASM ANALYSIS</vt:lpstr>
      <vt:lpstr>ABSTRACT</vt:lpstr>
      <vt:lpstr>EXPERIMENTAL ANALYSIS  TOPIC MODELLING</vt:lpstr>
      <vt:lpstr>SENTIMENTAL ANALYSIS</vt:lpstr>
      <vt:lpstr>LDA REPRESENTATION</vt:lpstr>
      <vt:lpstr>SENTIMENTAL ANALYSIS REPRESENTATION</vt:lpstr>
      <vt:lpstr>DISCUSSION OF RESULTS</vt:lpstr>
      <vt:lpstr>MODULE 2 OUTPUT</vt:lpstr>
      <vt:lpstr>MODULE 3 OUTPUT</vt:lpstr>
      <vt:lpstr>OVERVIEW OF RESULTS  MODULE 1 CODE RESULT: The actual data set is json dataset which has different number of mails each email talks about different topics the main aim is to collect the data and preprocess the data by using different nltk libraries and then the ultimate result is that we get an interactive plot representing the first 20 email and the distribution frequency of each word in the email, form the plot we will be able to understand what is the email actually about just by looking at the output this is very interactive so that anyone can easily understand the result just by looking at the output. Data visualization usually plays very important role to understand the data.     MODULE 2 OUTPUT:  From module 2 Naive Bayes to predict Santander Customer transactions. Since we achieved an accurate score of 0.899 (which rivals other methods that capture interactions), this helps us to demonstrate that there is little or I think no interaction between the 100 variables. Besides in this kernel we observed some fascinating EDA which provide insights about the variables. There are different other insights to discover.     MODULE 3 OUTPUT: We have taken a dataset and performed the different sentimental analysis function to understand the data and tried focusing on what areas is the data actually focusing, being the movie data set we got to understand it is talking about the films and seeing the word cloud according to different queries we were able to identify the which is the result by observing the largest size of the word in the give word cloud.   </vt:lpstr>
      <vt:lpstr>CONCLUSION</vt:lpstr>
      <vt:lpstr>REFERENCES IEEE PAPERS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Modelling  and  sentimental analysis</dc:title>
  <dc:creator>Microsoft account</dc:creator>
  <cp:lastModifiedBy>Microsoft account</cp:lastModifiedBy>
  <cp:revision>24</cp:revision>
  <dcterms:created xsi:type="dcterms:W3CDTF">2021-09-15T13:40:16Z</dcterms:created>
  <dcterms:modified xsi:type="dcterms:W3CDTF">2021-11-24T04:33:22Z</dcterms:modified>
</cp:coreProperties>
</file>