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3817" autoAdjust="0"/>
  </p:normalViewPr>
  <p:slideViewPr>
    <p:cSldViewPr snapToGrid="0">
      <p:cViewPr varScale="1">
        <p:scale>
          <a:sx n="63" d="100"/>
          <a:sy n="63" d="100"/>
        </p:scale>
        <p:origin x="8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F3C7E-3B9D-4F9A-929C-E30E26EB5875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06064-0874-49D8-8C98-7B1607943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160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Facial recognition may be unpopular among customers as they do not know the benefits of this technology.</a:t>
            </a:r>
          </a:p>
          <a:p>
            <a:endParaRPr lang="en-GB" dirty="0"/>
          </a:p>
          <a:p>
            <a:r>
              <a:rPr lang="en-GB" dirty="0"/>
              <a:t>References: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K.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Delac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M.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Grgic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"A survey of biometric recognition methods," 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Proceedings. Elmar-2004. 46th International Symposium on Electronics in Marine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Zadar, Croatia, 2004, pp. 184-193.</a:t>
            </a:r>
          </a:p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06064-0874-49D8-8C98-7B1607943B0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1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References:</a:t>
            </a:r>
          </a:p>
          <a:p>
            <a:r>
              <a:rPr lang="en-GB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HSBC unveils facial-recognition banking for corporate customers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06064-0874-49D8-8C98-7B1607943B0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246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FDEB-A323-46CD-97A7-1D57B8FF3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A180A-243A-42F2-A316-EE1FC44EC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25E54-8B3D-494B-A238-61CC2563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C997-EA30-476E-83E3-89871ADE1FF6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5BE13-CD59-4605-9BFB-2C2DD01F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EC77A-B5E2-4BE7-92FF-DC5F9A23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1275-8EBD-4324-A570-04211E1E2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7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8106-735F-4135-90B3-36FAAA8A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DAE20-E6EF-47F4-8335-9F8503090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13537-0D31-4BDF-88A5-E85AF331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C997-EA30-476E-83E3-89871ADE1FF6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14301-FBCE-4872-A407-C4703823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FA0F8-F900-435F-8D06-82B2488B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1275-8EBD-4324-A570-04211E1E2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40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6007D5-6672-45DA-91EF-44E8EC475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67683-2F2C-42D7-A61D-1B6F9FDF3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AA041-6054-4359-BD53-34F53C70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C997-EA30-476E-83E3-89871ADE1FF6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B25A9-4B10-433D-AE37-20A177AF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623A0-4C98-447C-8096-0ED78E1A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1275-8EBD-4324-A570-04211E1E2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20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3DD-FD43-4ACD-B74E-C4F5C808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31177-5662-4CF6-80D0-DDD641782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81B8B-6BAF-429D-939C-70A0311A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C997-EA30-476E-83E3-89871ADE1FF6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AEC5E-E8B0-4CA7-936D-73EE866D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6F38-4E13-41FE-B6AC-7C317315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1275-8EBD-4324-A570-04211E1E2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87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C603-3C2C-4C86-8CE4-A73DB2706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FAAE0-042D-4AC0-876B-882CBA667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AABBB-093A-4891-9D92-F8F269B0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C997-EA30-476E-83E3-89871ADE1FF6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050D6-1B5C-47C1-9321-4D6EBAAF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A1694-8651-4D2A-BB95-76EF27B3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1275-8EBD-4324-A570-04211E1E2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01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86A3-B868-4E09-ADAC-6587F869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3EA20-FCBD-4426-953D-A066DB4CA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D742E-6C8A-4E11-8392-E830E6486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88087-7755-4A8A-BFEF-190654EF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C997-EA30-476E-83E3-89871ADE1FF6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50837-5C2E-43D0-9F9A-D6C2C4FF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3C314-CF1C-447D-8B40-FF1D61FC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1275-8EBD-4324-A570-04211E1E2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00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7608-AC6C-4D19-8686-E61F35F89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B368A-6971-4EDF-9567-D10012392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B9A4D-A731-47AD-9857-D91B3CCAB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E58CA-0D7E-431B-9F25-036A321FF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A6B55-D327-4599-9CB3-D5C5330F0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76C3B5-08AA-4E5D-A362-424D21EB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C997-EA30-476E-83E3-89871ADE1FF6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B7E55-0C80-494F-BB48-68C7DD70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ECCD9-7055-44DA-84AF-1630B079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1275-8EBD-4324-A570-04211E1E2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89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85AB-74AD-4769-8507-2FF62C43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16536-6375-4942-B725-5947F028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C997-EA30-476E-83E3-89871ADE1FF6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CEC14-C408-4803-AAAE-3870AA0F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CC5A5-28E6-42FC-BE0D-7C7B2C9C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1275-8EBD-4324-A570-04211E1E2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07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85EC5-CFFB-47AB-83D1-A1C19878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C997-EA30-476E-83E3-89871ADE1FF6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0A114-21DB-4059-A5DE-CCD7990D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6823E-2B8F-48CF-875B-7E2B4CD3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1275-8EBD-4324-A570-04211E1E2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13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676D-E146-48CE-B5C5-F867D68D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AC69-8EE1-4A73-851C-6207F9562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79249-565E-488D-A4A4-09FA88748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A6EF8-07E0-4DB1-9409-AB94D1AD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C997-EA30-476E-83E3-89871ADE1FF6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E157D-C11B-4F8F-A29B-E32F397D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CC446-05EB-4FD1-AECD-B791E210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1275-8EBD-4324-A570-04211E1E2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20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F405-DA02-4E51-9218-069C02D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566E3-EF03-4996-8382-674F336A9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4FBD9-32D7-4883-A11D-AD877C36A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AE4DE-8854-4072-A53A-F12273A5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C997-EA30-476E-83E3-89871ADE1FF6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D23E4-7B0C-46DE-8D89-61646BE0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A00E5-8745-4B08-8049-0BB9339C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1275-8EBD-4324-A570-04211E1E2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60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0B4D6-ADCF-40FB-B557-8FFA471D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82C51-BA0D-4381-9E7F-7FD8DC8A0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D7505-F9E5-428F-BE37-5C82551B2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1C997-EA30-476E-83E3-89871ADE1FF6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BE0D6-DFDB-44F3-95EA-59C0BDF4F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AFE91-94CA-4D77-BA86-F6E9E4E97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E1275-8EBD-4324-A570-04211E1E2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7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D970-C823-4FB8-A620-8CD05A484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u="sng" dirty="0"/>
              <a:t>Facial verification in customer banking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ADDEB-B27B-42CB-987A-C414292ED2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 this presentation I will be discussing a project about the development of facial verification in customer banking. Over the next few slides I will be  discussing the overall aim of this project and the risks associated with this technology. As well as, provide technical documentation and the stakeholders involved.</a:t>
            </a:r>
          </a:p>
        </p:txBody>
      </p:sp>
    </p:spTree>
    <p:extLst>
      <p:ext uri="{BB962C8B-B14F-4D97-AF65-F5344CB8AC3E}">
        <p14:creationId xmlns:p14="http://schemas.microsoft.com/office/powerpoint/2010/main" val="42381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B36C-1704-4EC0-A4B3-D00D1B7E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0560"/>
          </a:xfrm>
        </p:spPr>
        <p:txBody>
          <a:bodyPr>
            <a:normAutofit fontScale="90000"/>
          </a:bodyPr>
          <a:lstStyle/>
          <a:p>
            <a:pPr algn="ctr"/>
            <a:r>
              <a:rPr lang="en-GB" u="sng" dirty="0"/>
              <a:t>Overall aim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32A8291-F4A6-4B76-8806-DE0CBA138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617592"/>
              </p:ext>
            </p:extLst>
          </p:nvPr>
        </p:nvGraphicFramePr>
        <p:xfrm>
          <a:off x="0" y="2622164"/>
          <a:ext cx="12263120" cy="4235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31560">
                  <a:extLst>
                    <a:ext uri="{9D8B030D-6E8A-4147-A177-3AD203B41FA5}">
                      <a16:colId xmlns:a16="http://schemas.microsoft.com/office/drawing/2014/main" val="1042252028"/>
                    </a:ext>
                  </a:extLst>
                </a:gridCol>
                <a:gridCol w="6131560">
                  <a:extLst>
                    <a:ext uri="{9D8B030D-6E8A-4147-A177-3AD203B41FA5}">
                      <a16:colId xmlns:a16="http://schemas.microsoft.com/office/drawing/2014/main" val="2013909017"/>
                    </a:ext>
                  </a:extLst>
                </a:gridCol>
              </a:tblGrid>
              <a:tr h="376104">
                <a:tc>
                  <a:txBody>
                    <a:bodyPr/>
                    <a:lstStyle/>
                    <a:p>
                      <a:r>
                        <a:rPr lang="en-GB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010503"/>
                  </a:ext>
                </a:extLst>
              </a:tr>
              <a:tr h="863062">
                <a:tc>
                  <a:txBody>
                    <a:bodyPr/>
                    <a:lstStyle/>
                    <a:p>
                      <a:r>
                        <a:rPr lang="en-GB" dirty="0"/>
                        <a:t>More reliable than humans, as they do not need to recognise facial images. Making a false identity easier to recognise.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 form of technology is still advancing and becoming faster at processing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51973"/>
                  </a:ext>
                </a:extLst>
              </a:tr>
              <a:tr h="658182">
                <a:tc>
                  <a:txBody>
                    <a:bodyPr/>
                    <a:lstStyle/>
                    <a:p>
                      <a:r>
                        <a:rPr lang="en-GB" dirty="0"/>
                        <a:t>More reliable than behavioural systems.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Reduces privacy. ‘Everyone appears to be watching everyone else’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815097"/>
                  </a:ext>
                </a:extLst>
              </a:tr>
              <a:tr h="863062">
                <a:tc>
                  <a:txBody>
                    <a:bodyPr/>
                    <a:lstStyle/>
                    <a:p>
                      <a:r>
                        <a:rPr lang="en-GB" dirty="0"/>
                        <a:t>Provides 24 hour security and is used by most of the major banks.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Increases the risk of security breaches, as the technology is on in it’s first stages of development.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506036"/>
                  </a:ext>
                </a:extLst>
              </a:tr>
              <a:tr h="604143">
                <a:tc>
                  <a:txBody>
                    <a:bodyPr/>
                    <a:lstStyle/>
                    <a:p>
                      <a:r>
                        <a:rPr lang="en-GB" dirty="0"/>
                        <a:t>Uses facial features which are mapped.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diagram with an exact replica is in a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850921"/>
                  </a:ext>
                </a:extLst>
              </a:tr>
              <a:tr h="871283">
                <a:tc>
                  <a:txBody>
                    <a:bodyPr/>
                    <a:lstStyle/>
                    <a:p>
                      <a:r>
                        <a:rPr lang="en-GB" dirty="0"/>
                        <a:t>Uses a variety of facial features for identification and verification.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21453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DC0ED46-7D55-48E0-A073-8E9336CCB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574715"/>
              </p:ext>
            </p:extLst>
          </p:nvPr>
        </p:nvGraphicFramePr>
        <p:xfrm>
          <a:off x="35560" y="2215764"/>
          <a:ext cx="12120880" cy="406400"/>
        </p:xfrm>
        <a:graphic>
          <a:graphicData uri="http://schemas.openxmlformats.org/drawingml/2006/table">
            <a:tbl>
              <a:tblPr/>
              <a:tblGrid>
                <a:gridCol w="12120880">
                  <a:extLst>
                    <a:ext uri="{9D8B030D-6E8A-4147-A177-3AD203B41FA5}">
                      <a16:colId xmlns:a16="http://schemas.microsoft.com/office/drawing/2014/main" val="316827308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Advantages and disadvantages in terms of security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27942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54CCDDA-C453-4A09-89A3-5BA46257E852}"/>
              </a:ext>
            </a:extLst>
          </p:cNvPr>
          <p:cNvSpPr txBox="1"/>
          <p:nvPr/>
        </p:nvSpPr>
        <p:spPr>
          <a:xfrm>
            <a:off x="0" y="524886"/>
            <a:ext cx="12263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create a more user friendly and secure way to protect our bank accounts for everyone.</a:t>
            </a:r>
          </a:p>
          <a:p>
            <a:endParaRPr lang="en-GB" dirty="0"/>
          </a:p>
          <a:p>
            <a:r>
              <a:rPr lang="en-GB" dirty="0"/>
              <a:t>This technology reduces the need for extensive security technology to provide verification and authentication and instead, allows you to provide this evidence by looking into a camera.</a:t>
            </a:r>
          </a:p>
          <a:p>
            <a:endParaRPr lang="en-GB" dirty="0"/>
          </a:p>
          <a:p>
            <a:r>
              <a:rPr lang="en-GB" dirty="0"/>
              <a:t>Have you ever forgotten your passcode or ping? There is no need to worry anymore, a s I have got the solution.</a:t>
            </a:r>
          </a:p>
        </p:txBody>
      </p:sp>
    </p:spTree>
    <p:extLst>
      <p:ext uri="{BB962C8B-B14F-4D97-AF65-F5344CB8AC3E}">
        <p14:creationId xmlns:p14="http://schemas.microsoft.com/office/powerpoint/2010/main" val="142083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4357-B835-431F-8FF7-3E5CA440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71680" cy="896145"/>
          </a:xfrm>
        </p:spPr>
        <p:txBody>
          <a:bodyPr/>
          <a:lstStyle/>
          <a:p>
            <a:pPr algn="ctr"/>
            <a:r>
              <a:rPr lang="en-GB" u="sng" dirty="0"/>
              <a:t>Exciting user stories from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C8FB8-D8C1-44DC-A78B-761151ADF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914400"/>
            <a:ext cx="12070080" cy="592534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As a &lt;Customer&gt;, I want &lt;facial recognition software&gt; so that &lt;I do not have to keep forgetting my passcode&gt;</a:t>
            </a:r>
          </a:p>
          <a:p>
            <a:endParaRPr lang="en-GB" dirty="0"/>
          </a:p>
          <a:p>
            <a:r>
              <a:rPr lang="en-GB" dirty="0"/>
              <a:t>I want &lt;improve the security of mobile banking apps&gt; so that &lt;the company is not left behind by the latest technological advancements&gt;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As a &lt;Customer&gt; this new technology has allowed me to access my bank accounts quicker and easier than before.</a:t>
            </a:r>
          </a:p>
          <a:p>
            <a:endParaRPr lang="en-GB" dirty="0"/>
          </a:p>
          <a:p>
            <a:r>
              <a:rPr lang="en-GB" dirty="0"/>
              <a:t>As a &lt;Business customer&gt; I believe this is an exciting new change and would be willing to invest in this technology in the future, or merge my company with your company.</a:t>
            </a:r>
          </a:p>
          <a:p>
            <a:endParaRPr lang="en-GB" dirty="0"/>
          </a:p>
          <a:p>
            <a:r>
              <a:rPr lang="en-GB" dirty="0"/>
              <a:t>As both a &lt;Member of staff and a customer&gt; I am happy to have had the chance to assist with the development of this stimulating development and hope the company continues to do well.</a:t>
            </a:r>
          </a:p>
        </p:txBody>
      </p:sp>
    </p:spTree>
    <p:extLst>
      <p:ext uri="{BB962C8B-B14F-4D97-AF65-F5344CB8AC3E}">
        <p14:creationId xmlns:p14="http://schemas.microsoft.com/office/powerpoint/2010/main" val="273914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A088-5C21-4D74-9D7C-94875C58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86"/>
            <a:ext cx="12192000" cy="661352"/>
          </a:xfrm>
        </p:spPr>
        <p:txBody>
          <a:bodyPr>
            <a:normAutofit fontScale="90000"/>
          </a:bodyPr>
          <a:lstStyle/>
          <a:p>
            <a:pPr algn="ctr"/>
            <a:r>
              <a:rPr lang="en-GB" u="sng" dirty="0"/>
              <a:t>Project management plan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9A72F2-F7B8-4276-AC02-EDFCD3A67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248"/>
            <a:ext cx="12192000" cy="56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3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9AE2-19AB-4CC1-ABA0-ED58E1F4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005"/>
            <a:ext cx="6096000" cy="904875"/>
          </a:xfrm>
        </p:spPr>
        <p:txBody>
          <a:bodyPr/>
          <a:lstStyle/>
          <a:p>
            <a:r>
              <a:rPr lang="en-GB" u="sng" dirty="0"/>
              <a:t>Project management plan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03FD86-8342-47DA-9259-236AA7DF7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065" y="40005"/>
            <a:ext cx="4409069" cy="68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2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7681-496E-44B3-B350-7E62F999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User stories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FB59D8-A199-4F33-A90C-C1A079975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086391"/>
              </p:ext>
            </p:extLst>
          </p:nvPr>
        </p:nvGraphicFramePr>
        <p:xfrm>
          <a:off x="0" y="719666"/>
          <a:ext cx="12192000" cy="5391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9055198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937746377"/>
                    </a:ext>
                  </a:extLst>
                </a:gridCol>
              </a:tblGrid>
              <a:tr h="830564">
                <a:tc>
                  <a:txBody>
                    <a:bodyPr/>
                    <a:lstStyle/>
                    <a:p>
                      <a:r>
                        <a:rPr lang="en-GB" sz="1800" u="sng" dirty="0"/>
                        <a:t>User 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u="sng" dirty="0"/>
                        <a:t>Acceptance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507883"/>
                  </a:ext>
                </a:extLst>
              </a:tr>
              <a:tr h="830564">
                <a:tc>
                  <a:txBody>
                    <a:bodyPr/>
                    <a:lstStyle/>
                    <a:p>
                      <a:r>
                        <a:rPr lang="en-GB" dirty="0"/>
                        <a:t>As a &lt;customer&gt; I do not want to &lt;enter my passcode&gt; so that &lt;my time spent using the app is reduced&gt;.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10616"/>
                  </a:ext>
                </a:extLst>
              </a:tr>
              <a:tr h="830564">
                <a:tc>
                  <a:txBody>
                    <a:bodyPr/>
                    <a:lstStyle/>
                    <a:p>
                      <a:r>
                        <a:rPr lang="en-GB" dirty="0"/>
                        <a:t>As a &lt;customer&gt; I want &lt;a quicker way to verify my identity&gt; so that &lt;the sign in process is quicker&gt;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043064"/>
                  </a:ext>
                </a:extLst>
              </a:tr>
              <a:tr h="992756">
                <a:tc>
                  <a:txBody>
                    <a:bodyPr/>
                    <a:lstStyle/>
                    <a:p>
                      <a:r>
                        <a:rPr lang="en-GB" dirty="0"/>
                        <a:t>As a &lt;customer with a joint account&gt; I want to &lt;add my partner’s face to the sign in process&gt; so that &lt;they are able to sign in using their face&gt;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228418"/>
                  </a:ext>
                </a:extLst>
              </a:tr>
              <a:tr h="992756">
                <a:tc>
                  <a:txBody>
                    <a:bodyPr/>
                    <a:lstStyle/>
                    <a:p>
                      <a:r>
                        <a:rPr lang="en-GB" dirty="0"/>
                        <a:t>As a &lt;customer with a business account&gt; I want &lt;a quicker way to change the person who owns the account&gt; so that &lt;the account will have a different administrator&gt;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28543"/>
                  </a:ext>
                </a:extLst>
              </a:tr>
              <a:tr h="830564">
                <a:tc>
                  <a:txBody>
                    <a:bodyPr/>
                    <a:lstStyle/>
                    <a:p>
                      <a:r>
                        <a:rPr lang="en-GB" dirty="0"/>
                        <a:t>As a &lt;member of staff using mobile banking&gt; I want &lt;a more secure way to verify my identity&gt; so that &lt;my account remains as secure as possible&gt;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995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0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7CDB-5235-4D32-9828-C7D4040E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428784"/>
          </a:xfrm>
        </p:spPr>
        <p:txBody>
          <a:bodyPr>
            <a:normAutofit fontScale="90000"/>
          </a:bodyPr>
          <a:lstStyle/>
          <a:p>
            <a:pPr algn="ctr"/>
            <a:r>
              <a:rPr lang="en-GB" u="sng" dirty="0"/>
              <a:t>Communications plan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FF3064-0A8B-4F99-AA47-B8383F439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189932"/>
              </p:ext>
            </p:extLst>
          </p:nvPr>
        </p:nvGraphicFramePr>
        <p:xfrm>
          <a:off x="0" y="447040"/>
          <a:ext cx="12192005" cy="6410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1715">
                  <a:extLst>
                    <a:ext uri="{9D8B030D-6E8A-4147-A177-3AD203B41FA5}">
                      <a16:colId xmlns:a16="http://schemas.microsoft.com/office/drawing/2014/main" val="873864275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686949043"/>
                    </a:ext>
                  </a:extLst>
                </a:gridCol>
                <a:gridCol w="1281610">
                  <a:extLst>
                    <a:ext uri="{9D8B030D-6E8A-4147-A177-3AD203B41FA5}">
                      <a16:colId xmlns:a16="http://schemas.microsoft.com/office/drawing/2014/main" val="662122176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3374444648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48209325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4065378011"/>
                    </a:ext>
                  </a:extLst>
                </a:gridCol>
                <a:gridCol w="1910085">
                  <a:extLst>
                    <a:ext uri="{9D8B030D-6E8A-4147-A177-3AD203B41FA5}">
                      <a16:colId xmlns:a16="http://schemas.microsoft.com/office/drawing/2014/main" val="1063206260"/>
                    </a:ext>
                  </a:extLst>
                </a:gridCol>
              </a:tblGrid>
              <a:tr h="824089">
                <a:tc>
                  <a:txBody>
                    <a:bodyPr/>
                    <a:lstStyle/>
                    <a:p>
                      <a:r>
                        <a:rPr lang="en-GB" dirty="0"/>
                        <a:t>Communication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Deliverables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383546"/>
                  </a:ext>
                </a:extLst>
              </a:tr>
              <a:tr h="1929729">
                <a:tc>
                  <a:txBody>
                    <a:bodyPr/>
                    <a:lstStyle/>
                    <a:p>
                      <a:r>
                        <a:rPr lang="en-GB" dirty="0"/>
                        <a:t>Weekly status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Inform staff about tasks that have been completed and still need finishing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Weekly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Project sponsor</a:t>
                      </a:r>
                    </a:p>
                    <a:p>
                      <a:r>
                        <a:rPr lang="en-GB" dirty="0"/>
                        <a:t>Team</a:t>
                      </a:r>
                    </a:p>
                    <a:p>
                      <a:r>
                        <a:rPr lang="en-GB" dirty="0"/>
                        <a:t>Stakeholders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Status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Project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26536"/>
                  </a:ext>
                </a:extLst>
              </a:tr>
              <a:tr h="1297729">
                <a:tc>
                  <a:txBody>
                    <a:bodyPr/>
                    <a:lstStyle/>
                    <a:p>
                      <a:r>
                        <a:rPr lang="en-GB" dirty="0"/>
                        <a:t>Project monthly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Review status and actions required.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Weekly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Team working on project</a:t>
                      </a:r>
                    </a:p>
                    <a:p>
                      <a:r>
                        <a:rPr lang="en-GB" dirty="0"/>
                        <a:t>Stakeholders</a:t>
                      </a:r>
                    </a:p>
                    <a:p>
                      <a:r>
                        <a:rPr lang="en-GB" dirty="0"/>
                        <a:t>Project sponsor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Presentation with status and percentage of tasks completed.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Project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561912"/>
                  </a:ext>
                </a:extLst>
              </a:tr>
              <a:tr h="824089">
                <a:tc>
                  <a:txBody>
                    <a:bodyPr/>
                    <a:lstStyle/>
                    <a:p>
                      <a:r>
                        <a:rPr lang="en-GB" dirty="0"/>
                        <a:t>Weekly team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Review action plan and status.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Weekly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Project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Upload action log.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Project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3679"/>
                  </a:ext>
                </a:extLst>
              </a:tr>
              <a:tr h="1535323">
                <a:tc>
                  <a:txBody>
                    <a:bodyPr/>
                    <a:lstStyle/>
                    <a:p>
                      <a:r>
                        <a:rPr lang="en-GB" dirty="0"/>
                        <a:t>Sprint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Present the phases in the 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When necessary.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Beginning and end of every 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Project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Technical design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Technology 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041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33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5B3A-496D-4B8A-99A9-C5E6D690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GB" u="sng" dirty="0"/>
              <a:t>Communications plan continued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F410CE-E680-4F6D-A74B-5B3AF46ED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735369"/>
              </p:ext>
            </p:extLst>
          </p:nvPr>
        </p:nvGraphicFramePr>
        <p:xfrm>
          <a:off x="0" y="894080"/>
          <a:ext cx="12192005" cy="4087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1715">
                  <a:extLst>
                    <a:ext uri="{9D8B030D-6E8A-4147-A177-3AD203B41FA5}">
                      <a16:colId xmlns:a16="http://schemas.microsoft.com/office/drawing/2014/main" val="873864275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686949043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662122176"/>
                    </a:ext>
                  </a:extLst>
                </a:gridCol>
                <a:gridCol w="921655">
                  <a:extLst>
                    <a:ext uri="{9D8B030D-6E8A-4147-A177-3AD203B41FA5}">
                      <a16:colId xmlns:a16="http://schemas.microsoft.com/office/drawing/2014/main" val="337444464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482093250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4065378011"/>
                    </a:ext>
                  </a:extLst>
                </a:gridCol>
                <a:gridCol w="3068325">
                  <a:extLst>
                    <a:ext uri="{9D8B030D-6E8A-4147-A177-3AD203B41FA5}">
                      <a16:colId xmlns:a16="http://schemas.microsoft.com/office/drawing/2014/main" val="1063206260"/>
                    </a:ext>
                  </a:extLst>
                </a:gridCol>
              </a:tblGrid>
              <a:tr h="785291">
                <a:tc>
                  <a:txBody>
                    <a:bodyPr/>
                    <a:lstStyle/>
                    <a:p>
                      <a:r>
                        <a:rPr lang="en-GB" dirty="0"/>
                        <a:t>Communication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Deliverables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383546"/>
                  </a:ext>
                </a:extLst>
              </a:tr>
              <a:tr h="1838877">
                <a:tc>
                  <a:txBody>
                    <a:bodyPr/>
                    <a:lstStyle/>
                    <a:p>
                      <a:r>
                        <a:rPr lang="en-GB" dirty="0"/>
                        <a:t>Technical design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Review of technical designs and work associated with the project.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When necessary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 person/video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Project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Technical design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Technology 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26536"/>
                  </a:ext>
                </a:extLst>
              </a:tr>
              <a:tr h="1236632">
                <a:tc>
                  <a:txBody>
                    <a:bodyPr/>
                    <a:lstStyle/>
                    <a:p>
                      <a:r>
                        <a:rPr lang="en-GB" dirty="0"/>
                        <a:t>Scrum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Review of work done day before, work to do today and any problems.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 person/video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Project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Scrum task board</a:t>
                      </a:r>
                    </a:p>
                    <a:p>
                      <a:r>
                        <a:rPr lang="en-GB" dirty="0"/>
                        <a:t>Burndown chart</a:t>
                      </a:r>
                    </a:p>
                    <a:p>
                      <a:r>
                        <a:rPr lang="en-GB" dirty="0"/>
                        <a:t>Gantt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Project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561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1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827</Words>
  <Application>Microsoft Office PowerPoint</Application>
  <PresentationFormat>Widescreen</PresentationFormat>
  <Paragraphs>113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Facial verification in customer banking</vt:lpstr>
      <vt:lpstr>Overall aim</vt:lpstr>
      <vt:lpstr>Exciting user stories from customers</vt:lpstr>
      <vt:lpstr>Project management plan</vt:lpstr>
      <vt:lpstr>Project management plan</vt:lpstr>
      <vt:lpstr>User stories</vt:lpstr>
      <vt:lpstr>Communications plan</vt:lpstr>
      <vt:lpstr>Communications plan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verification in customer banking</dc:title>
  <dc:creator>Rasai C Stewart</dc:creator>
  <cp:lastModifiedBy>Rasai C Stewart</cp:lastModifiedBy>
  <cp:revision>21</cp:revision>
  <dcterms:created xsi:type="dcterms:W3CDTF">2020-07-01T16:11:33Z</dcterms:created>
  <dcterms:modified xsi:type="dcterms:W3CDTF">2020-07-02T11:49:26Z</dcterms:modified>
</cp:coreProperties>
</file>