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F9031-4688-4F5A-8ABC-A8BE89AC6A43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BA0859-8108-4EB9-ABAD-5F686A6C7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02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A5D45-5EA7-43B0-B529-E6E21A0887E8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AF2A-A023-4EEE-A041-E04A810A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5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7326E-9C47-4A40-B3B6-7675B70A1FD2}" type="datetime1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AF2A-A023-4EEE-A041-E04A810A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4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7F86D-CC93-4EB0-8D7C-00C4CC9EDF31}" type="datetime1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AF2A-A023-4EEE-A041-E04A810A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87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3FE1-1851-4E72-A385-83EFB1FC9AE4}" type="datetime1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AF2A-A023-4EEE-A041-E04A810A792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3895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5DA3B-E8BC-455C-A26C-14A1BDA6016A}" type="datetime1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AF2A-A023-4EEE-A041-E04A810A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10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82ABB-74A9-4095-91F3-460D0677F830}" type="datetime1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AF2A-A023-4EEE-A041-E04A810A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13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C79D6-7280-41A1-86C3-92BCD41C2C9F}" type="datetime1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AF2A-A023-4EEE-A041-E04A810A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95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A5D57-C0D2-42EA-AB92-C414A08C5CC1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AF2A-A023-4EEE-A041-E04A810A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74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B2DAE-08E3-42EA-A8C5-1FD4246F0011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AF2A-A023-4EEE-A041-E04A810A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4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5A8F-749F-466D-8943-68CFBB13C0B7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AF2A-A023-4EEE-A041-E04A810A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6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C096A-29F0-4E2D-B473-6A12F51C58B7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AF2A-A023-4EEE-A041-E04A810A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741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B7BB7-2480-455D-BAD4-742783F2200A}" type="datetime1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AF2A-A023-4EEE-A041-E04A810A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9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F3AFF-5726-409F-B3F0-299C8713D7A3}" type="datetime1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AF2A-A023-4EEE-A041-E04A810A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3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189AA-95D2-4E3F-92F3-1F91E535E64B}" type="datetime1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AF2A-A023-4EEE-A041-E04A810A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5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90E0A-A1B9-431F-A658-58755625DE69}" type="datetime1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AF2A-A023-4EEE-A041-E04A810A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A14E3-EB9E-4FCA-A922-3C7231FE0C68}" type="datetime1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AF2A-A023-4EEE-A041-E04A810A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2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1EC57-E660-4B18-B1C3-E1E3BB9D86AD}" type="datetime1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AF2A-A023-4EEE-A041-E04A810A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41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B7B73B2-8695-4CFF-BC5B-D2FFA450E652}" type="datetime1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2A8AF2A-A023-4EEE-A041-E04A810A7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65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68C4D-BD5C-5DFB-AB48-99A085DF4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1404087"/>
          </a:xfrm>
        </p:spPr>
        <p:txBody>
          <a:bodyPr>
            <a:noAutofit/>
          </a:bodyPr>
          <a:lstStyle/>
          <a:p>
            <a:r>
              <a:rPr lang="en-US" sz="3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Critically evaluate the information security policy and management practices of a software solution provider.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FA9A7A-BCFD-528D-ACA1-4153050FCA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526950"/>
              </p:ext>
            </p:extLst>
          </p:nvPr>
        </p:nvGraphicFramePr>
        <p:xfrm>
          <a:off x="2032000" y="282528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6248562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153030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951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IT19212364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Mohammed </a:t>
                      </a:r>
                      <a:r>
                        <a:rPr lang="en-US" dirty="0" err="1"/>
                        <a:t>Saabith</a:t>
                      </a:r>
                      <a:r>
                        <a:rPr lang="en-US" dirty="0"/>
                        <a:t> M.J.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872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IT21278976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Perera U.L.S.A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88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IT21162596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Gunasekara</a:t>
                      </a:r>
                      <a:r>
                        <a:rPr lang="en-US" dirty="0"/>
                        <a:t> M.V.G.R.S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163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IT21195402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Gunathilaka</a:t>
                      </a:r>
                      <a:r>
                        <a:rPr lang="en-US" dirty="0"/>
                        <a:t> D.J.V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576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IT21188572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Fernando S.D.K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589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98FF9A8-BE0C-2429-E63D-2638C1041274}"/>
              </a:ext>
            </a:extLst>
          </p:cNvPr>
          <p:cNvSpPr txBox="1"/>
          <p:nvPr/>
        </p:nvSpPr>
        <p:spPr>
          <a:xfrm>
            <a:off x="-20084" y="5816600"/>
            <a:ext cx="4104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Group Number – IE3072_23_28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9A4A4-F2E7-E892-7074-E2049D3B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AF2A-A023-4EEE-A041-E04A810A792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861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06A360E-8A41-52A6-052F-764BAC92E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2743200"/>
            <a:ext cx="8689976" cy="1371599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6BFA3-DDC1-C661-F29A-0312A04F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AF2A-A023-4EEE-A041-E04A810A79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1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3672-FB29-E8A7-B7D0-44BF149FD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8351"/>
            <a:ext cx="10515600" cy="692460"/>
          </a:xfrm>
        </p:spPr>
        <p:txBody>
          <a:bodyPr>
            <a:noAutofit/>
          </a:bodyPr>
          <a:lstStyle/>
          <a:p>
            <a:r>
              <a:rPr lang="en-US" sz="3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39981-8623-1273-2702-CAB63BB42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080438"/>
            <a:ext cx="10515600" cy="1500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3AB27-928B-E4DE-4C0C-7A031F81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AF2A-A023-4EEE-A041-E04A810A79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88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2CA8F-334D-D52F-DF3C-1BDA5940A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678484"/>
          </a:xfrm>
        </p:spPr>
        <p:txBody>
          <a:bodyPr>
            <a:noAutofit/>
          </a:bodyPr>
          <a:lstStyle/>
          <a:p>
            <a:pPr algn="ctr"/>
            <a:r>
              <a:rPr lang="en-US" sz="2400" b="1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overall information security philosophy (enterprise infosec program) of the organization.</a:t>
            </a:r>
            <a:br>
              <a:rPr lang="en-US" sz="24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400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0D09B-4459-05F9-A2C2-DC81C49FB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928813"/>
            <a:ext cx="10515600" cy="1500187"/>
          </a:xfrm>
        </p:spPr>
        <p:txBody>
          <a:bodyPr>
            <a:normAutofit/>
          </a:bodyPr>
          <a:lstStyle/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EF505-22A0-F6E8-6186-AD976CCC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AF2A-A023-4EEE-A041-E04A810A79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5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702E-1E14-6375-3B3A-9A097A10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5451"/>
            <a:ext cx="10515600" cy="92502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kern="100" cap="none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3200" b="1" kern="1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mplementation of security software engineering at the organization</a:t>
            </a:r>
            <a:br>
              <a:rPr lang="en-US" sz="3200" kern="1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200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9AD76-329D-6926-BD8E-92D1D9C07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48548"/>
            <a:ext cx="10515600" cy="4107978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b="0" i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software development lifecycle (SDLC) protects against data loss attacks in </a:t>
            </a:r>
            <a:r>
              <a:rPr lang="en-US" sz="1400" b="0" i="0" cap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1400" b="0" i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era, ensuring compliance with CIA requirements and vulnerability detection.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security is crucial for customers to protect against cyberattacks and internet threats, and developers must prioritize it in new system design for faster and cheaper remediation.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40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enhance and maintain the security of your program, use these 6 tactics.</a:t>
            </a:r>
          </a:p>
          <a:p>
            <a:pPr algn="l"/>
            <a:r>
              <a:rPr lang="en-US" sz="11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4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1). </a:t>
            </a:r>
            <a:r>
              <a:rPr lang="en-US" sz="1400" kern="10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Design security considerations for your decisions.</a:t>
            </a:r>
          </a:p>
          <a:p>
            <a:pPr algn="l"/>
            <a:r>
              <a:rPr lang="en-US" sz="1400" kern="100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2). </a:t>
            </a:r>
            <a:r>
              <a:rPr lang="en-US" sz="1400" kern="10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Spend investment on team education and training.</a:t>
            </a:r>
            <a:endParaRPr lang="en-US" sz="18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US" sz="1400" kern="100" cap="non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3). </a:t>
            </a:r>
            <a:r>
              <a:rPr lang="en-US" sz="1400" kern="10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Establish in place policies and procedures.</a:t>
            </a:r>
          </a:p>
          <a:p>
            <a:pPr algn="l"/>
            <a:r>
              <a:rPr lang="en-US" sz="1400" kern="100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4). </a:t>
            </a:r>
            <a:r>
              <a:rPr lang="en-US" sz="1400" kern="10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Integrate software security across your SDLC.</a:t>
            </a:r>
          </a:p>
          <a:p>
            <a:pPr algn="l"/>
            <a:r>
              <a:rPr lang="en-US" sz="1400" kern="100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5). </a:t>
            </a:r>
            <a:r>
              <a:rPr lang="en-US" sz="1400" kern="10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Thorough risk assessment and rigorous testing</a:t>
            </a:r>
          </a:p>
          <a:p>
            <a:pPr algn="l"/>
            <a:r>
              <a:rPr lang="en-US" sz="1400" kern="100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6). </a:t>
            </a:r>
            <a:r>
              <a:rPr lang="en-US" sz="1400" kern="10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Least privilege access should be used.</a:t>
            </a:r>
            <a:endParaRPr lang="en-US" sz="14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kern="10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applications often lack security safeguards, making them vulnerable to attacks like third-party libraries, injection attacks, </a:t>
            </a:r>
            <a:r>
              <a:rPr lang="en-US" sz="1400" kern="100" cap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xss</a:t>
            </a:r>
            <a:r>
              <a:rPr lang="en-US" sz="1400" kern="10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insecure authentication. Prioritizing security is crucial for organizations to protect their software and maintain a secure environment.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10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group of people standing in front of a computer&#10;&#10;Description automatically generated">
            <a:extLst>
              <a:ext uri="{FF2B5EF4-FFF2-40B4-BE49-F238E27FC236}">
                <a16:creationId xmlns:a16="http://schemas.microsoft.com/office/drawing/2014/main" id="{C344F6F9-0A72-00E8-9564-B2E3A5A5B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003" y="2407533"/>
            <a:ext cx="3715099" cy="232193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171FC-0885-4B19-EDB7-AC7F641B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AF2A-A023-4EEE-A041-E04A810A79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3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C923-610C-B73C-D2B3-7D75C6D6C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338"/>
            <a:ext cx="10515600" cy="6889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kern="100" cap="none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Roles and responsibilities of the ensuring secure software engineering</a:t>
            </a:r>
            <a:br>
              <a:rPr lang="en-US" sz="2400" kern="1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E38D-7A9C-BE7B-5C41-CBE3E9F4F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709798"/>
            <a:ext cx="10515600" cy="5765430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US" sz="1200" b="1" kern="10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Business analyst  </a:t>
            </a:r>
            <a:endParaRPr lang="en-US" sz="12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Here are some of the key roles and responsibilities of a business analyst:</a:t>
            </a:r>
            <a:endParaRPr lang="en-US" sz="12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200" b="1" kern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Identify and understand business needs.</a:t>
            </a:r>
            <a:endParaRPr lang="en-US" sz="12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200" b="1" kern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Gather and document business requirements. </a:t>
            </a:r>
            <a:endParaRPr lang="en-US" sz="12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200" b="1" kern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Develop and maintain use cases and user stories.</a:t>
            </a:r>
            <a:endParaRPr lang="en-US" sz="12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5715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Business analysts (bas) play a vital role in ensuring secure software engineering practices: </a:t>
            </a:r>
            <a:endParaRPr lang="en-US" sz="12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200" b="1" kern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Gathering and analyzing security requirements </a:t>
            </a:r>
            <a:endParaRPr lang="en-US" sz="12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200" b="1" kern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Translating security requirements into technical requirements </a:t>
            </a:r>
            <a:endParaRPr lang="en-US" sz="12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200" b="1" kern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Working with the development team to implement security controls. </a:t>
            </a:r>
            <a:endParaRPr lang="en-US" sz="12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endParaRPr lang="en-US" sz="105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US" sz="1200" b="1" kern="10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Product owner </a:t>
            </a:r>
            <a:endParaRPr lang="en-US" sz="11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Here are some of the key roles and responsibilities of a product owner:</a:t>
            </a:r>
            <a:endParaRPr lang="en-US" sz="11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200" b="1" kern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Create and assign a priority to the product backlog. </a:t>
            </a:r>
            <a:endParaRPr lang="en-US" sz="11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200" b="1" kern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Communicate the product vision to the team.</a:t>
            </a:r>
            <a:endParaRPr lang="en-US" sz="11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742950" marR="0" lvl="1" indent="-28575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200" b="1" kern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Accept or reject work completed by the development team </a:t>
            </a:r>
            <a:endParaRPr lang="en-US" sz="11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5715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Here are some specific ways that the po can ensure secure software engineering practices: </a:t>
            </a:r>
            <a:endParaRPr lang="en-US" sz="11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1143000" marR="0" lvl="2" indent="-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200" b="1" kern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Include security in the product vision and roadmap. </a:t>
            </a:r>
            <a:endParaRPr lang="en-US" sz="11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1143000" marR="0" lvl="2" indent="-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200" b="1" kern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Prioritize security requirements.</a:t>
            </a:r>
            <a:endParaRPr lang="en-US" sz="11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1143000" marR="0" lvl="2" indent="-228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200" b="1" kern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Communicate security risks to stakeholders. </a:t>
            </a:r>
            <a:endParaRPr lang="en-US" sz="11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endParaRPr lang="en-US" sz="1050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erson sitting at a desk with several computer screens&#10;&#10;Description automatically generated">
            <a:extLst>
              <a:ext uri="{FF2B5EF4-FFF2-40B4-BE49-F238E27FC236}">
                <a16:creationId xmlns:a16="http://schemas.microsoft.com/office/drawing/2014/main" id="{0061FBE4-56E6-C856-4BBE-678FBC392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694" y="2186620"/>
            <a:ext cx="4969518" cy="248475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35557-82BD-9358-1819-B6BC8707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AF2A-A023-4EEE-A041-E04A810A79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57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680DD-377F-6B48-E896-8F97AEF874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53398"/>
            <a:ext cx="10515600" cy="6053728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US" sz="1200" b="1" kern="10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Project manager </a:t>
            </a:r>
            <a:endParaRPr lang="en-US" sz="12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Here are some of the key roles and responsibilities of a project manager:</a:t>
            </a:r>
            <a:endParaRPr lang="en-US" sz="12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200" b="1" kern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Planning and developing the project idea.</a:t>
            </a:r>
            <a:endParaRPr lang="en-US" sz="12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200" b="1" kern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Monitoring project progress and setting deadlines.</a:t>
            </a:r>
            <a:endParaRPr lang="en-US" sz="12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200" b="1" kern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Managing the money. </a:t>
            </a:r>
            <a:endParaRPr lang="en-US" sz="12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Here are some of the keyways that project managers can help to ensure secure software engineering: </a:t>
            </a:r>
            <a:endParaRPr lang="en-US" sz="12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200" b="1" kern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Define and incorporate security requirements into the project plan.</a:t>
            </a:r>
            <a:endParaRPr lang="en-US" sz="12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200" b="1" kern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Monitor and report on security-related activities</a:t>
            </a:r>
            <a:endParaRPr lang="en-US" sz="12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200" b="1" kern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Provide guidance and support to other stakeholders.</a:t>
            </a:r>
            <a:endParaRPr lang="en-US" sz="12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</a:pPr>
            <a:r>
              <a:rPr lang="en-US" sz="1200" b="1" kern="10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UX/ UI designer </a:t>
            </a:r>
            <a:endParaRPr lang="en-US" sz="12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4572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Roles and responsibilities of UX/UI designers:</a:t>
            </a:r>
            <a:endParaRPr lang="en-US" sz="12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200" b="1" kern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Conduct user research</a:t>
            </a:r>
            <a:endParaRPr lang="en-US" sz="12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200" b="1" kern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Create user personas and user stories.</a:t>
            </a:r>
            <a:endParaRPr lang="en-US" sz="12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200" b="1" kern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Test the user experience.</a:t>
            </a:r>
            <a:endParaRPr lang="en-US" sz="12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UX/UI designers can play a vital role in ensuring secure software engineering practices by following these tips: </a:t>
            </a:r>
            <a:endParaRPr lang="en-US" sz="12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200" b="1" kern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Authentication and authorization</a:t>
            </a:r>
            <a:endParaRPr lang="en-US" sz="12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200" b="1" kern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Data protection</a:t>
            </a:r>
            <a:endParaRPr lang="en-US" sz="12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"/>
            </a:pPr>
            <a:r>
              <a:rPr lang="en-US" sz="1200" b="1" kern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Vulnerability prevention</a:t>
            </a:r>
            <a:endParaRPr lang="en-US" sz="12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endParaRPr lang="en-US" sz="1200" cap="none" dirty="0">
              <a:solidFill>
                <a:schemeClr val="tx1"/>
              </a:solidFill>
            </a:endParaRPr>
          </a:p>
        </p:txBody>
      </p:sp>
      <p:pic>
        <p:nvPicPr>
          <p:cNvPr id="5" name="Picture 4" descr="A group of people sitting at a table with laptops and computers&#10;&#10;Description automatically generated">
            <a:extLst>
              <a:ext uri="{FF2B5EF4-FFF2-40B4-BE49-F238E27FC236}">
                <a16:creationId xmlns:a16="http://schemas.microsoft.com/office/drawing/2014/main" id="{50BF5587-F81A-A51F-2C71-F2658A43F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772" y="1545401"/>
            <a:ext cx="4608974" cy="259254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2BAFE-C1C6-C266-1BBB-36819B72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AF2A-A023-4EEE-A041-E04A810A79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14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D6DBD-AA7C-20BC-D9D0-95EBE869B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29609"/>
            <a:ext cx="10515600" cy="5760041"/>
          </a:xfrm>
        </p:spPr>
        <p:txBody>
          <a:bodyPr>
            <a:norm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Blip>
                <a:blip r:embed="rId2"/>
              </a:buBlip>
              <a:tabLst>
                <a:tab pos="514350" algn="l"/>
              </a:tabLst>
            </a:pPr>
            <a:r>
              <a:rPr lang="en-US" sz="1200" b="1" kern="10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Software architect </a:t>
            </a:r>
            <a:endParaRPr lang="en-US" sz="1200" kern="100" cap="none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2286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514350" algn="l"/>
              </a:tabLst>
            </a:pPr>
            <a:r>
              <a:rPr lang="en-US" sz="1200" kern="10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Here are some specific ways that software architects can help to ensure secure software engineering practices:  </a:t>
            </a:r>
            <a:endParaRPr lang="en-US" sz="1200" kern="100" cap="none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514350" algn="l"/>
              </a:tabLst>
            </a:pPr>
            <a:r>
              <a:rPr lang="en-US" sz="1200" b="1" kern="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Incorporate security into the software development lifecycle (SDLC)</a:t>
            </a:r>
            <a:endParaRPr lang="en-US" sz="1200" kern="100" cap="none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514350" algn="l"/>
              </a:tabLst>
            </a:pPr>
            <a:r>
              <a:rPr lang="en-US" sz="1200" b="1" kern="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Use a threat modeling approach. </a:t>
            </a:r>
            <a:endParaRPr lang="en-US" sz="1200" kern="100" cap="none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514350" algn="l"/>
              </a:tabLst>
            </a:pPr>
            <a:r>
              <a:rPr lang="en-US" sz="1200" b="1" kern="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Apply security design principles.</a:t>
            </a:r>
            <a:endParaRPr lang="en-US" sz="1200" kern="100" cap="none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2286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>
                <a:tab pos="514350" algn="l"/>
              </a:tabLst>
            </a:pPr>
            <a:r>
              <a:rPr lang="en-US" sz="1200" b="1" kern="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 </a:t>
            </a:r>
            <a:endParaRPr lang="en-US" sz="1200" kern="100" cap="none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10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Here are some additional tips for software architects to ensure secure software engineering practices: </a:t>
            </a:r>
            <a:endParaRPr lang="en-US" sz="1200" kern="100" cap="none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200" b="1" kern="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Stay up to date on the latest security threats and vulnerabilities.</a:t>
            </a:r>
            <a:endParaRPr lang="en-US" sz="1200" kern="100" cap="none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200" b="1" kern="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Use secure development tools and frameworks.</a:t>
            </a:r>
            <a:endParaRPr lang="en-US" sz="1200" kern="100" cap="none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en-US" sz="1200" b="1" kern="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atha" panose="020B0604020202020204" pitchFamily="34" charset="0"/>
              </a:rPr>
              <a:t>Work with security professionals</a:t>
            </a:r>
            <a:endParaRPr lang="en-US" sz="1200" kern="100" cap="none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endParaRPr lang="en-US" sz="1200" cap="none" dirty="0">
              <a:solidFill>
                <a:schemeClr val="tx1"/>
              </a:solidFill>
            </a:endParaRPr>
          </a:p>
        </p:txBody>
      </p:sp>
      <p:pic>
        <p:nvPicPr>
          <p:cNvPr id="5" name="Picture 4" descr="A person sitting at a desk&#10;&#10;Description automatically generated">
            <a:extLst>
              <a:ext uri="{FF2B5EF4-FFF2-40B4-BE49-F238E27FC236}">
                <a16:creationId xmlns:a16="http://schemas.microsoft.com/office/drawing/2014/main" id="{61F65AB1-E6F4-A3FE-B669-F57F9ADF5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321" y="2865438"/>
            <a:ext cx="4839343" cy="322421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3BD1-F44E-0138-7FB3-F57B4499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AF2A-A023-4EEE-A041-E04A810A79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8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9E3E-FEA8-7A6E-CC12-19188048C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06056"/>
            <a:ext cx="10515600" cy="882503"/>
          </a:xfrm>
        </p:spPr>
        <p:txBody>
          <a:bodyPr>
            <a:normAutofit/>
          </a:bodyPr>
          <a:lstStyle/>
          <a:p>
            <a:pPr algn="ctr"/>
            <a:r>
              <a:rPr lang="en-US" sz="2400" b="1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effectiveness of the current implementation of secure software engineering</a:t>
            </a:r>
            <a:br>
              <a:rPr lang="en-US" sz="2400" cap="non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sz="2400" cap="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B1A20-5C57-DDA2-0D73-BC586FDD0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488559"/>
            <a:ext cx="10515600" cy="4601090"/>
          </a:xfrm>
        </p:spPr>
        <p:txBody>
          <a:bodyPr>
            <a:normAutofit/>
          </a:bodyPr>
          <a:lstStyle/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Current implementation effectiveness</a:t>
            </a:r>
            <a:r>
              <a:rPr lang="en-US" sz="1200" b="1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				</a:t>
            </a:r>
            <a:endParaRPr lang="en-US" sz="12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b="1" u="sng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Secure coding best practices</a:t>
            </a:r>
            <a:endParaRPr lang="en-US" sz="12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Using coding standards</a:t>
            </a:r>
            <a:endParaRPr lang="en-US" sz="12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Directly not using copied code segments</a:t>
            </a:r>
            <a:endParaRPr lang="en-US" sz="12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Using coding functions </a:t>
            </a:r>
            <a:endParaRPr lang="en-US" sz="12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Store codes in secure environments</a:t>
            </a:r>
          </a:p>
          <a:p>
            <a:pPr marR="0"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200" cap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R="0"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kern="0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     </a:t>
            </a:r>
            <a:r>
              <a:rPr lang="en-US" sz="1400" b="1" u="sng" kern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Standard frameworks</a:t>
            </a:r>
            <a:endParaRPr lang="en-US" sz="1400" u="sng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kern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Adoption for security practices for developers</a:t>
            </a:r>
            <a:endParaRPr lang="en-US" sz="12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kern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Aligning procedures with a recognized framework (SSDF)</a:t>
            </a:r>
          </a:p>
          <a:p>
            <a:pPr marR="0"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2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0"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kern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     </a:t>
            </a:r>
            <a:r>
              <a:rPr lang="en-US" sz="1400" b="1" u="sng" kern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Physical environment</a:t>
            </a:r>
            <a:endParaRPr lang="en-US" sz="1400" u="sng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kern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Disaster recovery plan</a:t>
            </a:r>
            <a:endParaRPr lang="en-US" sz="12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kern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Business continuity plan</a:t>
            </a:r>
            <a:endParaRPr lang="en-US" sz="12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200" kern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Limit access to areas</a:t>
            </a:r>
            <a:endParaRPr lang="en-US" sz="12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200" cap="none" dirty="0">
              <a:solidFill>
                <a:schemeClr val="tx1"/>
              </a:solidFill>
            </a:endParaRPr>
          </a:p>
        </p:txBody>
      </p:sp>
      <p:pic>
        <p:nvPicPr>
          <p:cNvPr id="5" name="Picture 4" descr="A person and person working at a computer&#10;&#10;Description automatically generated">
            <a:extLst>
              <a:ext uri="{FF2B5EF4-FFF2-40B4-BE49-F238E27FC236}">
                <a16:creationId xmlns:a16="http://schemas.microsoft.com/office/drawing/2014/main" id="{847AF8B1-7391-4AD9-9E03-48B7E3BB0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6479" y="1889082"/>
            <a:ext cx="4622283" cy="307983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E58B0-6389-553F-8688-D55B1004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AF2A-A023-4EEE-A041-E04A810A79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8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37DCF-158F-9ED3-57E0-C61F5605B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35935"/>
            <a:ext cx="10515600" cy="5653715"/>
          </a:xfrm>
        </p:spPr>
        <p:txBody>
          <a:bodyPr>
            <a:normAutofit/>
          </a:bodyPr>
          <a:lstStyle/>
          <a:p>
            <a:pPr marL="0" marR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kern="10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 for improvements</a:t>
            </a:r>
            <a:endParaRPr lang="en-US" sz="18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kern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kern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 development team with threat model experts </a:t>
            </a:r>
            <a:endParaRPr lang="en-US" sz="14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kern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 coding secure software practices </a:t>
            </a:r>
            <a:endParaRPr lang="en-US" sz="14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kern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Teams follow the organization’s policies or guidelines for code review </a:t>
            </a:r>
            <a:endParaRPr lang="en-US" sz="14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kern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Secure configuration management </a:t>
            </a:r>
            <a:endParaRPr lang="en-US" sz="14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kern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Recurrent patches and updates </a:t>
            </a:r>
            <a:endParaRPr lang="en-US" sz="14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kern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 training </a:t>
            </a:r>
            <a:endParaRPr lang="en-US" sz="14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kern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Reaction to incidents </a:t>
            </a:r>
            <a:endParaRPr lang="en-US" sz="14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kern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4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400" kern="0" cap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Constant watching </a:t>
            </a:r>
            <a:endParaRPr lang="en-US" sz="1400" kern="100" cap="none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endParaRPr lang="en-US" sz="1200" cap="none" dirty="0">
              <a:solidFill>
                <a:schemeClr val="tx1"/>
              </a:solidFill>
            </a:endParaRPr>
          </a:p>
        </p:txBody>
      </p:sp>
      <p:pic>
        <p:nvPicPr>
          <p:cNvPr id="5" name="Picture 4" descr="A group of people holding a computer&#10;&#10;Description automatically generated">
            <a:extLst>
              <a:ext uri="{FF2B5EF4-FFF2-40B4-BE49-F238E27FC236}">
                <a16:creationId xmlns:a16="http://schemas.microsoft.com/office/drawing/2014/main" id="{9DD293A7-42CA-AF5A-A7B3-36E0A9D4A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789" y="435935"/>
            <a:ext cx="3330072" cy="3150484"/>
          </a:xfrm>
          <a:prstGeom prst="rect">
            <a:avLst/>
          </a:prstGeom>
        </p:spPr>
      </p:pic>
      <p:pic>
        <p:nvPicPr>
          <p:cNvPr id="7" name="Picture 6" descr="A person and person looking at a magnifying glass&#10;&#10;Description automatically generated">
            <a:extLst>
              <a:ext uri="{FF2B5EF4-FFF2-40B4-BE49-F238E27FC236}">
                <a16:creationId xmlns:a16="http://schemas.microsoft.com/office/drawing/2014/main" id="{5A79CACB-11D3-7D6B-E9C1-3D7AC860F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742" y="3826398"/>
            <a:ext cx="2823258" cy="282325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423A06F-7647-8180-1907-6280C459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8AF2A-A023-4EEE-A041-E04A810A79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735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88</TotalTime>
  <Words>759</Words>
  <Application>Microsoft Office PowerPoint</Application>
  <PresentationFormat>Widescreen</PresentationFormat>
  <Paragraphs>119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Symbol</vt:lpstr>
      <vt:lpstr>Times New Roman</vt:lpstr>
      <vt:lpstr>Tw Cen MT</vt:lpstr>
      <vt:lpstr>Wingdings</vt:lpstr>
      <vt:lpstr>Droplet</vt:lpstr>
      <vt:lpstr>Critically evaluate the information security policy and management practices of a software solution provider.</vt:lpstr>
      <vt:lpstr>Introduction</vt:lpstr>
      <vt:lpstr>The overall information security philosophy (enterprise infosec program) of the organization. </vt:lpstr>
      <vt:lpstr>Implementation of security software engineering at the organization </vt:lpstr>
      <vt:lpstr>Roles and responsibilities of the ensuring secure software engineering </vt:lpstr>
      <vt:lpstr>PowerPoint Presentation</vt:lpstr>
      <vt:lpstr>PowerPoint Presentation</vt:lpstr>
      <vt:lpstr>The effectiveness of the current implementation of secure software engineering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Critically evaluate the information security policy and management practices of a software solution provider.</dc:title>
  <dc:creator>Janindu Dulnath</dc:creator>
  <cp:lastModifiedBy>Janindu Dulnath</cp:lastModifiedBy>
  <cp:revision>4</cp:revision>
  <dcterms:created xsi:type="dcterms:W3CDTF">2023-10-06T11:47:06Z</dcterms:created>
  <dcterms:modified xsi:type="dcterms:W3CDTF">2023-10-06T13:15:08Z</dcterms:modified>
</cp:coreProperties>
</file>