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3" r:id="rId9"/>
    <p:sldId id="262" r:id="rId10"/>
    <p:sldId id="282" r:id="rId11"/>
    <p:sldId id="281" r:id="rId12"/>
    <p:sldId id="263" r:id="rId13"/>
    <p:sldId id="264" r:id="rId14"/>
    <p:sldId id="266" r:id="rId15"/>
    <p:sldId id="265" r:id="rId16"/>
    <p:sldId id="267" r:id="rId17"/>
    <p:sldId id="268" r:id="rId18"/>
    <p:sldId id="269" r:id="rId19"/>
    <p:sldId id="270" r:id="rId20"/>
    <p:sldId id="271" r:id="rId21"/>
    <p:sldId id="272" r:id="rId22"/>
    <p:sldId id="273" r:id="rId23"/>
    <p:sldId id="274" r:id="rId24"/>
    <p:sldId id="275" r:id="rId25"/>
    <p:sldId id="278" r:id="rId26"/>
    <p:sldId id="304" r:id="rId27"/>
    <p:sldId id="307" r:id="rId28"/>
    <p:sldId id="308" r:id="rId29"/>
    <p:sldId id="309" r:id="rId30"/>
    <p:sldId id="310" r:id="rId31"/>
    <p:sldId id="280" r:id="rId32"/>
  </p:sldIdLst>
  <p:sldSz cx="9144000" cy="6858000" type="screen4x3"/>
  <p:notesSz cx="6858000" cy="9144000"/>
  <p:custDataLst>
    <p:tags r:id="rId3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i"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48"/>
        <p:guide pos="285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31T09:38:30.049" idx="1">
    <p:pos x="10" y="10"/>
    <p:text/>
  </p:cm>
</p:cmLst>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5523.5 2316,'0'-12,"0"0,0 0,0 0,0 0,0 0,-12 12,12-12,-12 12,12-12,-12 12,0 0,12-12,-12 12,12-12,-24 12,24-12,-12 12,0 0,0-12,0 12,0 0,12-12,-24 12,12 0,0-12,0 12,0 0,12-12,-24 12,12 0,0 0,0-12,-12 12,12 0,0 0,0 0,-12 0,24-12,-12 12,0 0,0 0,0 0,0 0,0 0,0 0,0 0,-12 0,12 0,0 0,-12 0,12 0,0 0,0 0,0 0,0 0,0 0,-12 0,12 0,0 12,0-12,-12 0,12 0,0 0,12 12,-24-12,12 0,12 12,-12-12,-12 0,12 0,0 12,-12-12,12 12,0-12,0 12,0 0,0-12,0 12,0-12,0 12,0-12,0 24,0-12,0-12,0 12,12 0,-12 0,0-12,12 12,-12-12,12 12,-12 0,0-12,12 12,0 0,-12 0,0 0,0 12,12-12,-12 0,0 12,0-12,0 12,12 0,-12-12,12 0,-12 12,0-12,0 12,12 0,-12-24,12 36,-12-24,12 12,-12-12,12 0,-12 0,12 12,0-12,0 0,0 0,0 0,-12 0,12 0,0 0,0 0,0 0,0 12,0-12,0 0,0 0,0 0,0 0,0 0,0 0,0 0,0 0,0 0,0 0,0 12,0-12,12 0,-12 0,12 0,-12 0,0 0,12-12,-12 12,0 12,12-24,-12 12,24 0,-24 12,12-24,-12 12,12 0,12 12,-12-24,24 24,-24-12,24 0,-12 12,12-12,0 0,-12 0,12 0,12 12,-36-24,36 12,-12 0,-24-12,24 12,-24-12,0 0,0 0,24 12,12 0,-12-12,0 12,0-12,0 0,-12 12,-12-12,12 0,12 0,-24 0,0 0,12 12,12-12,-24 0,0 0,12 0,-12 0,12 0,0 0,-12 0,0 0,12 0,0 0,0 0,-12 0,12 0,0 0,0 0,-12 0,12 0,12 0,12 0,-24 0,12 0,0-12,-12 12,-12 0,12-12,0 12,12 0,-12-12,12 0,-12 12,0-12,0 12,-24-12,12 12,0 0,-12-12,12 0,0 0,0 0,-12 0,12 0,-12 0,12 12,-12-12,12 12,-12-12,0 0,12 0,0-24,0 24,0-12,-12 12,12 0,-12-12,12 12,-12 0,0 0,0-24,12 36,-12-12,12-12,-12 0,0 12,0 0,0-12,0 12,0 0,0-12,0 12,0-12,0 12,0-12,0 0,0 12,-12 0,12 0,0-12,0 12,-12-12,12 12,0-12,-12 12,0-12,0 24,0-36,0 24,0 0,12 0,-24 0,12 0,-12-12,24 12,-24 0,0 0,24 0,-24 0,0 0,12-12,0 24,0-12,0 12,0 0,0-12,0-12,0 24,12-12,-12 12,12-12,-12 12,12-12,-12 12,12-12,-12 12,0-12,0 0,0 12,12-12,-12 12,0 0,0-12,12 0,-12 12,0-12,0 12,0 0,12-12,-12 12,-12 0,12-12,0 0,0 12,-12-12,0 12,0-12,0 12,0-24,0 24,0 0,0-12,12 12,-12 0,24-12,-12 12,-12 0,12 0,0 0,12-12,-12 12,0 0,12-12,-12 12,0 0,0 0,0 0,0 0,12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5595.5 3660,'0'12,"0"0,0 0,-12-12,0 12,12 12,-12-24,0 24,0 0,0-12,-12 12,12-12,12 0,-24 0,24 0,-24 12,24-12,-24 12,12-24,12 12,-12 0,0-12,-12 36,0-12,-12 0,0 12,0-12,12 0,0-12,24 0,-36 12,24-24,0 12,-12 12,0 0,12-24,0 12,-12 0,24 0,-12-12,0 12,0-12,12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4923.5 3792,'12'0,"-12"12,12-12,0 12,0-12,-12 12,12 0,12 0,-24 0,12 0,12 12,-12-24,0 12,0 0,12 0,0 12,0-12,0 12,-12-24,12 24,-12-12,36 12,-24 0,0-24,12 48,12-36,-12 12,24 12,-24-12,12 0,-12 0,-24-24,12 12,0 12,12-12,-24 0,0-12,12 12,0 0,-12-12,-12 12,12-12,-12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1275.5 7632,'12'0,"0"0,0 0,0 0,0 0,0 0,-12-12,12 12,-12-12,12 12,0 0,0 0,0 0,0 0,0 0,0 0,-12-12,12 12,0 0,0 0,0 0,0 0,-12-12,12 12,0 0,0 0,0 0,0 0,-12-12,12 12,0 0,0 0,0-12,0 12,0 0,0 0,0 0,0-12,12 12,-12 0,0 0,0 0,0 0,0-12,0 12,12 0,-12 0,0-12,12 12,-12-12,24 12,-24-12,12 12,0 0,-24-12,12 12,0 0,12-12,0 12,0-12,12 0,0 0,-24 12,24-12,-24 0,12 12,12-12,-12 12,-12-12,24 12,0-12,0 0,0 0,-24 0,36 12,-24-12,-12 12,36 0,-24-12,0 0,12 12,-24 0,24-12,-12 12,0-12,0 12,0-12,0 12,-12 0,24-12,-24 0,24 0,-12 0,-12 12,0 0,0-12,-12 0,24 0,-12 0,0 12,-12-12,12 12,-12-12,12 12,0-12,0 0,12 0,-12 0,0 0,0 0,12 0,-24 0,24 0,0 0,-12-12,0 24,0-12,0 12,-12-12,12 12,-12-24,12 24,-12-12,24 12,-12-24,0 12,0 12,0-24,0 24,-12-12,12 12,-12-24,12 24,-12-12,12 12,-12-12,12 0,-12 0,12 0,-12 0,0 0,0 0,12 0,-12 0,0 0,0 0,0 0,0 0,0 0,0 0,0 0,0 0,0 0,0 0,0 0,-12 0,12 0,0 0,-12 0,0 0,12 0,-12 12,12-24,-12 24,12-12,-12 0,0 0,12 0,-12 12,0-24,0 0,-12 12,12-12,0 12,0 0,0 0,0 12,12-12,-12 0,-12 0,12 12,0-12,0 12,0 0,0-12,0 0,0 12,0 0,-12 0,0-12,0 12,12 0,-12 0,0-12,0 12,-12 0,24 0,-24 0,12 0,12 0,-24 0,24 0,-24 0,12 0,-24 0,12 0,-12 0,36 0,-24 0,-12 0,36 0,-48 0,48 0,-36 12,-12 0,0-12,0 12,48-12,-48 12,12-12,36 0,-36 12,0-12,36 0,-48 12,24 0,-24-12,24 12,24-12,-12 12,-24-12,36 12,-24-12,24 0,-24 12,36 0,-36-12,0 12,12 0,12-12,-24 12,36 0,-36-12,24 12,0-12,0 0,0 12,0-12,0 12,0-12,-12 24,0-24,0 12,12 0,12 0,-12-12,0 0,0 12,-12 0,12 0,12 0,-12-12,0 24,-12-24,12 24,0-12,-12 12,12 0,0-24,0 12,0 12,0-24,0 24,-12-12,12 12,0-24,-12 24,12 12,0-24,0 0,0 12,0-12,0 24,0-36,0 24,12-12,-12 0,0 24,0-24,12 0,-12 12,12-12,-12 12,12 0,0-12,-12-12,12 12,0 0,0 0,0 0,0 12,0-12,0 0,0 0,0 0,0 0,0 0,12 0,0 12,0-24,-12 12,12 0,0-12,0 24,0-24,12 12,0 0,-12-12,36 24,0-24,-48 12,60-12,-12 12,-12-12,24 12,-24-12,12 0,0 0,-36 0,36 12,12-12,-48 0,36 0,-12 0,-24 0,36 0,-36 0,24 0,0 0,0 0,0 0,-24-12,24 12,-12-12,0 0,12 0,0 12,-12-12,-12 12,-12-12,36 0,12 0,-36 12,12-12,-12 12,36-12,-12 0,12 0,-12 0,-12 12,12 0,0 0,-12 0,12-12,-12 12,0 0,-24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2823.5 7620,'0'12,"12"0,0-12,0 12,0-12,-12 12,12-12,0 12,0 0,12 0,-12-12,0 0,0 12,12 0,-24 0,12-12,0 12,12-12,-24 12,24-12,-24 12,12-12,0 0,0 12,12 0,-12 0,0-12,0 0,-12 12,24-12,-24 12,12-12,-12 12,12-12,0 0,0 0,0 0,0 0,-12-12,12 12,-12-12,12 0,0 12,-12-12,12-12,0 12,0 0,-12 0,24-12,0 0,-24 12,0 0,12 12,12-36,0 0,0 0,0 12,-24 12,24-24,-12 24,12-12,12-24,-24 36,36-36,-36 36,36-36,36-12,-36 12,-36 36,48-36,24-12,-12 12,-12 0,-36 36,0-12,12 0,-24 0,12 24,-24-12,12 12,-12-12,12 12,-12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12411.5 6144,'0'-12,"0"0,-12 12,0-12,12 0,-12 12,0-12,0 0,0 0,-12 12,24-12,-12 0,0 12,0-12,0 12,0-12,-24-12,24 24,-12-12,12 12,-12-12,0 0,12 0,-12 12,12-12,0 12,-24-12,0 0,0 12,0-12,24 12,-24 0,0 0,12 0,-12-12,-12 12,12-12,0 12,0 0,-12 0,-12 0,36 0,-12 0,-24 0,12 0,36 0,0 0,-48 0,-24 0,24 12,-24-12,24 12,36-12,-36 24,36-24,-48 12,48 0,-48-12,-24 36,72-36,-60 24,-12 0,84-24,-12 12,-48 12,12-12,36 0,-60 12,24 0,48-24,-48 24,48-24,-36 24,-12 0,48-24,-24 24,24-24,-36 12,12 12,12-12,12-12,-24 24,12-12,12-12,-24 24,0 0,12-12,0 12,0-12,0 12,12-24,0 12,0 0,0-12,12 24,-12-24,12 12,-12 0,-12 0,24 12,-12-12,12 0,0 12,0-12,0 0,0 0,0 0,0 0,0 0,0 12,0-12,12-12,0 36,0-12,0-24,0 24,24 12,-12-12,-12-12,24 12,0 12,0-12,-12 0,60 24,-24-12,36 0,-12 12,24 0,-12 0,-12 0,-60-36,96 24,-96-12,60 0,-48 0,48 0,-36-12,108 36,-120-36,168 36,-36-24,-24 0,-48-24,-60 0,96 24,-12-24,0 0,0 0,12 0,-96 0,36-12,-48 12,0 0,72-36,-12 12,-60 24,72-36,-48 12,-36 24,60-24,0-12,-24 0,-48 24,36-24,0 12,0 0,-24-12,0 36,12-24,-12 0,0-12,12 12,-24 12,24-24,-12 12,0-12,0 36,0-36,0 12,0 0,0-12,0 12,0 12,-12-12,0 12,12 0,-12 0,12-12,-12 12,0 0,0 0,0 0,0 0,0 0,0 0,0 0,0 0,0 0,0 0,0 0,-12 0,12-12,-12 24,12-12,-12 0,12 0,-24-24,12 12,0 0,-12-12,-12 0,36 24,-24-12,0 0,12 12,-12-24,0 12,12 12,-12-12,12 12,-24-24,12 12,12 12,-24 0,36-12,-48 0,12 0,12 12,-24-12,24 12,-12-12,24 24,-60-36,12 12,0-12,-24 24,72 0,0 0,-60 0,-24-12,36 24,36 0,-48-12,-12 0,24 12,48 0,-60 0,60 0,-36 0,-12 0,48 0,-72 12,60-12,-36 12,0 0,12 12,36-24,-24 12,24-12,-36 12,36 0,-12-12,-24 24,36-24,-24 0,12 12,0-12,12 12,0 0,0-12,0 12,12-12</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13467.5 5784,'-12'0,"12"12,-12-12,12 12,0 0,-12 0,-12-12,24 12,-12-12,12 12,0 0,-12-12,12 12,-24 0,12 12,0-12,-12 12,0 0,12-12,12 0,-12-12,0 0,-12 36,-24 0,36-24,-12 0,12 0,-12 12,12-12,-12 0,12-12,-36 36,12-12,36-12,-24 0,0 12,12-12,0-12,-12 12,12 12,-12-12,12 0,0 0,12 0,-12-12,12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1T15:27:36"/>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12855.5 5628,'0'12,"0"0,0 0,0 0,0 0,12 0,0 12,0 0,0-12,0 12,12 0,-12-12,0 12,12 0,-12-12,-12 0,24 12,12 0,-36-12,24 12,-12-12,12 12,-12-12,12 0,-12 0,12 12,0 12,-12-36,12 24,12 0,-12 0,0-12,-24 0,24 0,-12-12,0 12,12 12,-12-12,0-12,-12 12,12-12,0 12,0 0,-12 0,0 0,12-12,-12 12,0 0,0-12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9" Type="http://schemas.openxmlformats.org/officeDocument/2006/relationships/customXml" Target="../ink/ink3.xml"/><Relationship Id="rId8" Type="http://schemas.openxmlformats.org/officeDocument/2006/relationships/image" Target="../media/image34.png"/><Relationship Id="rId7" Type="http://schemas.openxmlformats.org/officeDocument/2006/relationships/customXml" Target="../ink/ink2.xml"/><Relationship Id="rId6" Type="http://schemas.openxmlformats.org/officeDocument/2006/relationships/image" Target="../media/image33.png"/><Relationship Id="rId5" Type="http://schemas.openxmlformats.org/officeDocument/2006/relationships/customXml" Target="../ink/ink1.xml"/><Relationship Id="rId4" Type="http://schemas.openxmlformats.org/officeDocument/2006/relationships/image" Target="../media/image32.png"/><Relationship Id="rId3" Type="http://schemas.openxmlformats.org/officeDocument/2006/relationships/image" Target="../media/image31.png"/><Relationship Id="rId22" Type="http://schemas.openxmlformats.org/officeDocument/2006/relationships/comments" Target="../comments/comment1.xml"/><Relationship Id="rId21" Type="http://schemas.openxmlformats.org/officeDocument/2006/relationships/slideLayout" Target="../slideLayouts/slideLayout1.xml"/><Relationship Id="rId20" Type="http://schemas.openxmlformats.org/officeDocument/2006/relationships/image" Target="../media/image40.png"/><Relationship Id="rId2" Type="http://schemas.openxmlformats.org/officeDocument/2006/relationships/image" Target="../media/image2.png"/><Relationship Id="rId19" Type="http://schemas.openxmlformats.org/officeDocument/2006/relationships/customXml" Target="../ink/ink8.xml"/><Relationship Id="rId18" Type="http://schemas.openxmlformats.org/officeDocument/2006/relationships/image" Target="../media/image39.png"/><Relationship Id="rId17" Type="http://schemas.openxmlformats.org/officeDocument/2006/relationships/customXml" Target="../ink/ink7.xml"/><Relationship Id="rId16" Type="http://schemas.openxmlformats.org/officeDocument/2006/relationships/image" Target="../media/image38.png"/><Relationship Id="rId15" Type="http://schemas.openxmlformats.org/officeDocument/2006/relationships/customXml" Target="../ink/ink6.xml"/><Relationship Id="rId14" Type="http://schemas.openxmlformats.org/officeDocument/2006/relationships/image" Target="../media/image37.png"/><Relationship Id="rId13" Type="http://schemas.openxmlformats.org/officeDocument/2006/relationships/customXml" Target="../ink/ink5.xml"/><Relationship Id="rId12" Type="http://schemas.openxmlformats.org/officeDocument/2006/relationships/image" Target="../media/image36.png"/><Relationship Id="rId11" Type="http://schemas.openxmlformats.org/officeDocument/2006/relationships/customXml" Target="../ink/ink4.xml"/><Relationship Id="rId10" Type="http://schemas.openxmlformats.org/officeDocument/2006/relationships/image" Target="../media/image35.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tags" Target="../tags/tag11.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slideLayout" Target="../slideLayouts/slideLayout2.xml"/><Relationship Id="rId11" Type="http://schemas.openxmlformats.org/officeDocument/2006/relationships/image" Target="../media/image48.png"/><Relationship Id="rId10" Type="http://schemas.openxmlformats.org/officeDocument/2006/relationships/image" Target="../media/image47.png"/><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标题 3073"/>
          <p:cNvSpPr>
            <a:spLocks noGrp="1"/>
          </p:cNvSpPr>
          <p:nvPr>
            <p:ph type="ctrTitle"/>
          </p:nvPr>
        </p:nvSpPr>
        <p:spPr>
          <a:xfrm>
            <a:off x="293688" y="836613"/>
            <a:ext cx="8666162" cy="1470025"/>
          </a:xfrm>
        </p:spPr>
        <p:txBody>
          <a:bodyPr anchor="ctr" anchorCtr="0"/>
          <a:p>
            <a:pPr defTabSz="914400">
              <a:buClrTx/>
              <a:buSzTx/>
              <a:buFontTx/>
              <a:buNone/>
            </a:pPr>
            <a:r>
              <a:rPr lang="zh-CN" altLang="zh-CN" sz="4400" kern="1200" baseline="0">
                <a:latin typeface="+mj-lt"/>
                <a:ea typeface="+mj-ea"/>
                <a:cs typeface="+mj-cs"/>
              </a:rPr>
              <a:t>Unsupervised Semantic Image Synthesis</a:t>
            </a:r>
            <a:r>
              <a:rPr lang="en-US" altLang="zh-CN" sz="4400" kern="1200" baseline="0">
                <a:latin typeface="+mj-lt"/>
                <a:ea typeface="+mj-ea"/>
                <a:cs typeface="+mj-cs"/>
              </a:rPr>
              <a:t> in autonomous driving datasets</a:t>
            </a:r>
            <a:endParaRPr lang="en-US" altLang="zh-CN" sz="4400" kern="1200" baseline="0">
              <a:latin typeface="+mj-lt"/>
              <a:ea typeface="+mj-ea"/>
              <a:cs typeface="+mj-cs"/>
            </a:endParaRPr>
          </a:p>
        </p:txBody>
      </p:sp>
      <p:sp>
        <p:nvSpPr>
          <p:cNvPr id="2050" name="副标题 3074"/>
          <p:cNvSpPr>
            <a:spLocks noGrp="1"/>
          </p:cNvSpPr>
          <p:nvPr>
            <p:ph type="subTitle" idx="1"/>
          </p:nvPr>
        </p:nvSpPr>
        <p:spPr>
          <a:xfrm>
            <a:off x="1296988" y="3860800"/>
            <a:ext cx="6400800" cy="1752600"/>
          </a:xfrm>
        </p:spPr>
        <p:txBody>
          <a:bodyPr anchor="t" anchorCtr="0"/>
          <a:p>
            <a:pPr defTabSz="914400">
              <a:buClrTx/>
              <a:buSzTx/>
              <a:buFontTx/>
            </a:pPr>
            <a:r>
              <a:rPr lang="en-US" altLang="zh-CN" sz="3200" kern="1200" baseline="0">
                <a:latin typeface="+mn-lt"/>
                <a:ea typeface="+mn-ea"/>
                <a:cs typeface="+mn-cs"/>
              </a:rPr>
              <a:t>Diandian Guo</a:t>
            </a:r>
            <a:endParaRPr lang="en-US" altLang="zh-CN" sz="3200" kern="1200" baseline="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79705" y="188595"/>
            <a:ext cx="4617720" cy="1971675"/>
          </a:xfrm>
          <a:prstGeom prst="rect">
            <a:avLst/>
          </a:prstGeom>
        </p:spPr>
      </p:pic>
      <p:sp>
        <p:nvSpPr>
          <p:cNvPr id="5" name="文本框 4"/>
          <p:cNvSpPr txBox="1"/>
          <p:nvPr/>
        </p:nvSpPr>
        <p:spPr>
          <a:xfrm>
            <a:off x="4797425" y="404495"/>
            <a:ext cx="4257040" cy="1753235"/>
          </a:xfrm>
          <a:prstGeom prst="rect">
            <a:avLst/>
          </a:prstGeom>
          <a:noFill/>
        </p:spPr>
        <p:txBody>
          <a:bodyPr wrap="square" rtlCol="0">
            <a:spAutoFit/>
          </a:bodyPr>
          <a:p>
            <a:r>
              <a:rPr lang="en-US" altLang="zh-CN"/>
              <a:t>Input: Concatenation of the 3D noise and the Label map. (</a:t>
            </a:r>
            <a:r>
              <a:rPr lang="en-US" altLang="zh-CN">
                <a:sym typeface="+mn-ea"/>
              </a:rPr>
              <a:t>This idea is from OASIS</a:t>
            </a:r>
            <a:r>
              <a:rPr lang="en-US" altLang="zh-CN">
                <a:solidFill>
                  <a:srgbClr val="00B0F0"/>
                </a:solidFill>
                <a:sym typeface="+mn-ea"/>
              </a:rPr>
              <a:t>[9]</a:t>
            </a:r>
            <a:r>
              <a:rPr lang="en-US" altLang="zh-CN">
                <a:solidFill>
                  <a:schemeClr val="tx1"/>
                </a:solidFill>
                <a:sym typeface="+mn-ea"/>
              </a:rPr>
              <a:t>)</a:t>
            </a:r>
            <a:endParaRPr lang="en-US" altLang="zh-CN"/>
          </a:p>
          <a:p>
            <a:endParaRPr lang="en-US" altLang="zh-CN"/>
          </a:p>
          <a:p>
            <a:r>
              <a:rPr lang="en-US" altLang="zh-CN"/>
              <a:t>We also use it to modulate the Instance normalization layers.</a:t>
            </a:r>
            <a:endParaRPr lang="en-US" altLang="zh-CN"/>
          </a:p>
        </p:txBody>
      </p:sp>
      <p:sp>
        <p:nvSpPr>
          <p:cNvPr id="7" name="任意多边形 6"/>
          <p:cNvSpPr/>
          <p:nvPr/>
        </p:nvSpPr>
        <p:spPr>
          <a:xfrm>
            <a:off x="612140" y="2132965"/>
            <a:ext cx="612140" cy="826135"/>
          </a:xfrm>
          <a:custGeom>
            <a:avLst/>
            <a:gdLst>
              <a:gd name="connisteX0" fmla="*/ 36223 w 612168"/>
              <a:gd name="connsiteY0" fmla="*/ 0 h 826428"/>
              <a:gd name="connisteX1" fmla="*/ 19078 w 612168"/>
              <a:gd name="connsiteY1" fmla="*/ 68580 h 826428"/>
              <a:gd name="connisteX2" fmla="*/ 1933 w 612168"/>
              <a:gd name="connsiteY2" fmla="*/ 137160 h 826428"/>
              <a:gd name="connisteX3" fmla="*/ 1933 w 612168"/>
              <a:gd name="connsiteY3" fmla="*/ 205740 h 826428"/>
              <a:gd name="connisteX4" fmla="*/ 10823 w 612168"/>
              <a:gd name="connsiteY4" fmla="*/ 274955 h 826428"/>
              <a:gd name="connisteX5" fmla="*/ 36223 w 612168"/>
              <a:gd name="connsiteY5" fmla="*/ 343535 h 826428"/>
              <a:gd name="connisteX6" fmla="*/ 70513 w 612168"/>
              <a:gd name="connsiteY6" fmla="*/ 412115 h 826428"/>
              <a:gd name="connisteX7" fmla="*/ 104803 w 612168"/>
              <a:gd name="connsiteY7" fmla="*/ 480695 h 826428"/>
              <a:gd name="connisteX8" fmla="*/ 156873 w 612168"/>
              <a:gd name="connsiteY8" fmla="*/ 549910 h 826428"/>
              <a:gd name="connisteX9" fmla="*/ 199418 w 612168"/>
              <a:gd name="connsiteY9" fmla="*/ 618490 h 826428"/>
              <a:gd name="connisteX10" fmla="*/ 268633 w 612168"/>
              <a:gd name="connsiteY10" fmla="*/ 678815 h 826428"/>
              <a:gd name="connisteX11" fmla="*/ 337213 w 612168"/>
              <a:gd name="connsiteY11" fmla="*/ 730250 h 826428"/>
              <a:gd name="connisteX12" fmla="*/ 405793 w 612168"/>
              <a:gd name="connsiteY12" fmla="*/ 773430 h 826428"/>
              <a:gd name="connisteX13" fmla="*/ 474373 w 612168"/>
              <a:gd name="connsiteY13" fmla="*/ 807720 h 826428"/>
              <a:gd name="connisteX14" fmla="*/ 543588 w 612168"/>
              <a:gd name="connsiteY14" fmla="*/ 824865 h 826428"/>
              <a:gd name="connisteX15" fmla="*/ 612168 w 612168"/>
              <a:gd name="connsiteY15" fmla="*/ 824865 h 82642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Lst>
            <a:rect l="l" t="t" r="r" b="b"/>
            <a:pathLst>
              <a:path w="612169" h="826428">
                <a:moveTo>
                  <a:pt x="36224" y="0"/>
                </a:moveTo>
                <a:cubicBezTo>
                  <a:pt x="33049" y="12065"/>
                  <a:pt x="26064" y="41275"/>
                  <a:pt x="19079" y="68580"/>
                </a:cubicBezTo>
                <a:cubicBezTo>
                  <a:pt x="12094" y="95885"/>
                  <a:pt x="5109" y="109855"/>
                  <a:pt x="1934" y="137160"/>
                </a:cubicBezTo>
                <a:cubicBezTo>
                  <a:pt x="-1241" y="164465"/>
                  <a:pt x="29" y="178435"/>
                  <a:pt x="1934" y="205740"/>
                </a:cubicBezTo>
                <a:cubicBezTo>
                  <a:pt x="3839" y="233045"/>
                  <a:pt x="3839" y="247650"/>
                  <a:pt x="10824" y="274955"/>
                </a:cubicBezTo>
                <a:cubicBezTo>
                  <a:pt x="17809" y="302260"/>
                  <a:pt x="24159" y="316230"/>
                  <a:pt x="36224" y="343535"/>
                </a:cubicBezTo>
                <a:cubicBezTo>
                  <a:pt x="48289" y="370840"/>
                  <a:pt x="56544" y="384810"/>
                  <a:pt x="70514" y="412115"/>
                </a:cubicBezTo>
                <a:cubicBezTo>
                  <a:pt x="84484" y="439420"/>
                  <a:pt x="87659" y="453390"/>
                  <a:pt x="104804" y="480695"/>
                </a:cubicBezTo>
                <a:cubicBezTo>
                  <a:pt x="121949" y="508000"/>
                  <a:pt x="137824" y="522605"/>
                  <a:pt x="156874" y="549910"/>
                </a:cubicBezTo>
                <a:cubicBezTo>
                  <a:pt x="175924" y="577215"/>
                  <a:pt x="177194" y="592455"/>
                  <a:pt x="199419" y="618490"/>
                </a:cubicBezTo>
                <a:cubicBezTo>
                  <a:pt x="221644" y="644525"/>
                  <a:pt x="241329" y="656590"/>
                  <a:pt x="268634" y="678815"/>
                </a:cubicBezTo>
                <a:cubicBezTo>
                  <a:pt x="295939" y="701040"/>
                  <a:pt x="309909" y="711200"/>
                  <a:pt x="337214" y="730250"/>
                </a:cubicBezTo>
                <a:cubicBezTo>
                  <a:pt x="364519" y="749300"/>
                  <a:pt x="378489" y="758190"/>
                  <a:pt x="405794" y="773430"/>
                </a:cubicBezTo>
                <a:cubicBezTo>
                  <a:pt x="433099" y="788670"/>
                  <a:pt x="447069" y="797560"/>
                  <a:pt x="474374" y="807720"/>
                </a:cubicBezTo>
                <a:cubicBezTo>
                  <a:pt x="501679" y="817880"/>
                  <a:pt x="516284" y="821690"/>
                  <a:pt x="543589" y="824865"/>
                </a:cubicBezTo>
                <a:cubicBezTo>
                  <a:pt x="570894" y="828040"/>
                  <a:pt x="600104" y="825500"/>
                  <a:pt x="612169" y="824865"/>
                </a:cubicBezTo>
              </a:path>
            </a:pathLst>
          </a:cu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8" name="任意多边形 7"/>
          <p:cNvSpPr/>
          <p:nvPr/>
        </p:nvSpPr>
        <p:spPr>
          <a:xfrm>
            <a:off x="1037590" y="2766695"/>
            <a:ext cx="206375" cy="309245"/>
          </a:xfrm>
          <a:custGeom>
            <a:avLst/>
            <a:gdLst>
              <a:gd name="connisteX0" fmla="*/ 42545 w 206335"/>
              <a:gd name="connsiteY0" fmla="*/ 0 h 309245"/>
              <a:gd name="connisteX1" fmla="*/ 111760 w 206335"/>
              <a:gd name="connsiteY1" fmla="*/ 43180 h 309245"/>
              <a:gd name="connisteX2" fmla="*/ 163195 w 206335"/>
              <a:gd name="connsiteY2" fmla="*/ 111760 h 309245"/>
              <a:gd name="connisteX3" fmla="*/ 205740 w 206335"/>
              <a:gd name="connsiteY3" fmla="*/ 180340 h 309245"/>
              <a:gd name="connisteX4" fmla="*/ 137160 w 206335"/>
              <a:gd name="connsiteY4" fmla="*/ 240665 h 309245"/>
              <a:gd name="connisteX5" fmla="*/ 68580 w 206335"/>
              <a:gd name="connsiteY5" fmla="*/ 274955 h 309245"/>
              <a:gd name="connisteX6" fmla="*/ 0 w 206335"/>
              <a:gd name="connsiteY6" fmla="*/ 309245 h 30924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06335" h="309245">
                <a:moveTo>
                  <a:pt x="42545" y="0"/>
                </a:moveTo>
                <a:cubicBezTo>
                  <a:pt x="55245" y="6985"/>
                  <a:pt x="87630" y="20955"/>
                  <a:pt x="111760" y="43180"/>
                </a:cubicBezTo>
                <a:cubicBezTo>
                  <a:pt x="135890" y="65405"/>
                  <a:pt x="144145" y="84455"/>
                  <a:pt x="163195" y="111760"/>
                </a:cubicBezTo>
                <a:cubicBezTo>
                  <a:pt x="182245" y="139065"/>
                  <a:pt x="210820" y="154305"/>
                  <a:pt x="205740" y="180340"/>
                </a:cubicBezTo>
                <a:cubicBezTo>
                  <a:pt x="200660" y="206375"/>
                  <a:pt x="164465" y="221615"/>
                  <a:pt x="137160" y="240665"/>
                </a:cubicBezTo>
                <a:cubicBezTo>
                  <a:pt x="109855" y="259715"/>
                  <a:pt x="95885" y="260985"/>
                  <a:pt x="68580" y="274955"/>
                </a:cubicBezTo>
                <a:cubicBezTo>
                  <a:pt x="41275" y="288925"/>
                  <a:pt x="12065" y="302895"/>
                  <a:pt x="0" y="309245"/>
                </a:cubicBezTo>
              </a:path>
            </a:pathLst>
          </a:cu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pic>
        <p:nvPicPr>
          <p:cNvPr id="9" name="图片 8"/>
          <p:cNvPicPr>
            <a:picLocks noChangeAspect="1"/>
          </p:cNvPicPr>
          <p:nvPr/>
        </p:nvPicPr>
        <p:blipFill>
          <a:blip r:embed="rId2"/>
          <a:stretch>
            <a:fillRect/>
          </a:stretch>
        </p:blipFill>
        <p:spPr>
          <a:xfrm>
            <a:off x="1548130" y="2636520"/>
            <a:ext cx="7415530" cy="2658110"/>
          </a:xfrm>
          <a:prstGeom prst="rect">
            <a:avLst/>
          </a:prstGeom>
        </p:spPr>
      </p:pic>
      <p:sp>
        <p:nvSpPr>
          <p:cNvPr id="2" name="文本框 1"/>
          <p:cNvSpPr txBox="1"/>
          <p:nvPr/>
        </p:nvSpPr>
        <p:spPr>
          <a:xfrm>
            <a:off x="3204210" y="4436745"/>
            <a:ext cx="620395" cy="321945"/>
          </a:xfrm>
          <a:prstGeom prst="rect">
            <a:avLst/>
          </a:prstGeom>
          <a:solidFill>
            <a:schemeClr val="bg1"/>
          </a:solidFill>
        </p:spPr>
        <p:txBody>
          <a:bodyPr wrap="square" rtlCol="0">
            <a:spAutoFit/>
          </a:bodyPr>
          <a:p>
            <a:r>
              <a:rPr lang="en-US" altLang="zh-CN" sz="1500"/>
              <a:t>Res</a:t>
            </a:r>
            <a:endParaRPr lang="en-US" altLang="zh-CN" sz="1500"/>
          </a:p>
        </p:txBody>
      </p:sp>
      <p:sp>
        <p:nvSpPr>
          <p:cNvPr id="3" name="文本框 2"/>
          <p:cNvSpPr txBox="1"/>
          <p:nvPr/>
        </p:nvSpPr>
        <p:spPr>
          <a:xfrm>
            <a:off x="4500245" y="4436745"/>
            <a:ext cx="762000" cy="321945"/>
          </a:xfrm>
          <a:prstGeom prst="rect">
            <a:avLst/>
          </a:prstGeom>
          <a:solidFill>
            <a:schemeClr val="bg1"/>
          </a:solidFill>
        </p:spPr>
        <p:txBody>
          <a:bodyPr wrap="square" rtlCol="0">
            <a:spAutoFit/>
          </a:bodyPr>
          <a:p>
            <a:r>
              <a:rPr lang="en-US" altLang="zh-CN" sz="1500">
                <a:sym typeface="+mn-ea"/>
              </a:rPr>
              <a:t>Res</a:t>
            </a:r>
            <a:endParaRPr lang="en-US" altLang="zh-CN" sz="1500"/>
          </a:p>
        </p:txBody>
      </p:sp>
      <p:sp>
        <p:nvSpPr>
          <p:cNvPr id="6" name="文本框 5"/>
          <p:cNvSpPr txBox="1"/>
          <p:nvPr/>
        </p:nvSpPr>
        <p:spPr>
          <a:xfrm>
            <a:off x="6300470" y="4436745"/>
            <a:ext cx="762000" cy="321945"/>
          </a:xfrm>
          <a:prstGeom prst="rect">
            <a:avLst/>
          </a:prstGeom>
          <a:solidFill>
            <a:schemeClr val="bg1"/>
          </a:solidFill>
        </p:spPr>
        <p:txBody>
          <a:bodyPr wrap="square" rtlCol="0">
            <a:spAutoFit/>
          </a:bodyPr>
          <a:p>
            <a:r>
              <a:rPr lang="en-US" altLang="zh-CN" sz="1500">
                <a:sym typeface="+mn-ea"/>
              </a:rPr>
              <a:t>Res</a:t>
            </a:r>
            <a:endParaRPr lang="en-US" altLang="zh-CN" sz="1500"/>
          </a:p>
        </p:txBody>
      </p:sp>
      <p:sp>
        <p:nvSpPr>
          <p:cNvPr id="10" name="文本框 9"/>
          <p:cNvSpPr txBox="1"/>
          <p:nvPr/>
        </p:nvSpPr>
        <p:spPr>
          <a:xfrm>
            <a:off x="7524750" y="4436745"/>
            <a:ext cx="762000" cy="321945"/>
          </a:xfrm>
          <a:prstGeom prst="rect">
            <a:avLst/>
          </a:prstGeom>
          <a:solidFill>
            <a:schemeClr val="bg1"/>
          </a:solidFill>
        </p:spPr>
        <p:txBody>
          <a:bodyPr wrap="square" rtlCol="0">
            <a:spAutoFit/>
          </a:bodyPr>
          <a:p>
            <a:r>
              <a:rPr lang="en-US" altLang="zh-CN" sz="1500">
                <a:sym typeface="+mn-ea"/>
              </a:rPr>
              <a:t>Res</a:t>
            </a:r>
            <a:endParaRPr lang="en-US" altLang="zh-CN" sz="1500"/>
          </a:p>
        </p:txBody>
      </p:sp>
      <p:pic>
        <p:nvPicPr>
          <p:cNvPr id="11" name="图片 10"/>
          <p:cNvPicPr>
            <a:picLocks noChangeAspect="1"/>
          </p:cNvPicPr>
          <p:nvPr/>
        </p:nvPicPr>
        <p:blipFill>
          <a:blip r:embed="rId3"/>
          <a:stretch>
            <a:fillRect/>
          </a:stretch>
        </p:blipFill>
        <p:spPr>
          <a:xfrm>
            <a:off x="1115695" y="4004945"/>
            <a:ext cx="1254760" cy="1109345"/>
          </a:xfrm>
          <a:prstGeom prst="rect">
            <a:avLst/>
          </a:prstGeom>
        </p:spPr>
      </p:pic>
      <p:pic>
        <p:nvPicPr>
          <p:cNvPr id="12" name="图片 11"/>
          <p:cNvPicPr>
            <a:picLocks noChangeAspect="1"/>
          </p:cNvPicPr>
          <p:nvPr/>
        </p:nvPicPr>
        <p:blipFill>
          <a:blip r:embed="rId3"/>
          <a:stretch>
            <a:fillRect/>
          </a:stretch>
        </p:blipFill>
        <p:spPr>
          <a:xfrm>
            <a:off x="3060065" y="3284855"/>
            <a:ext cx="1010920" cy="894080"/>
          </a:xfrm>
          <a:prstGeom prst="rect">
            <a:avLst/>
          </a:prstGeom>
        </p:spPr>
      </p:pic>
      <p:pic>
        <p:nvPicPr>
          <p:cNvPr id="14" name="图片 13"/>
          <p:cNvPicPr>
            <a:picLocks noChangeAspect="1"/>
          </p:cNvPicPr>
          <p:nvPr/>
        </p:nvPicPr>
        <p:blipFill>
          <a:blip r:embed="rId3"/>
          <a:stretch>
            <a:fillRect/>
          </a:stretch>
        </p:blipFill>
        <p:spPr>
          <a:xfrm>
            <a:off x="4428490" y="3140710"/>
            <a:ext cx="1010920" cy="894080"/>
          </a:xfrm>
          <a:prstGeom prst="rect">
            <a:avLst/>
          </a:prstGeom>
        </p:spPr>
      </p:pic>
      <p:pic>
        <p:nvPicPr>
          <p:cNvPr id="15" name="图片 14"/>
          <p:cNvPicPr>
            <a:picLocks noChangeAspect="1"/>
          </p:cNvPicPr>
          <p:nvPr/>
        </p:nvPicPr>
        <p:blipFill>
          <a:blip r:embed="rId3"/>
          <a:stretch>
            <a:fillRect/>
          </a:stretch>
        </p:blipFill>
        <p:spPr>
          <a:xfrm>
            <a:off x="6042025" y="2766695"/>
            <a:ext cx="1050290" cy="929005"/>
          </a:xfrm>
          <a:prstGeom prst="rect">
            <a:avLst/>
          </a:prstGeom>
        </p:spPr>
      </p:pic>
      <p:pic>
        <p:nvPicPr>
          <p:cNvPr id="16" name="图片 15"/>
          <p:cNvPicPr>
            <a:picLocks noChangeAspect="1"/>
          </p:cNvPicPr>
          <p:nvPr/>
        </p:nvPicPr>
        <p:blipFill>
          <a:blip r:embed="rId3"/>
          <a:stretch>
            <a:fillRect/>
          </a:stretch>
        </p:blipFill>
        <p:spPr>
          <a:xfrm>
            <a:off x="7164705" y="2420620"/>
            <a:ext cx="1257300" cy="1112520"/>
          </a:xfrm>
          <a:prstGeom prst="rect">
            <a:avLst/>
          </a:prstGeom>
        </p:spPr>
      </p:pic>
      <p:sp>
        <p:nvSpPr>
          <p:cNvPr id="17" name="矩形 16"/>
          <p:cNvSpPr/>
          <p:nvPr/>
        </p:nvSpPr>
        <p:spPr>
          <a:xfrm>
            <a:off x="1332230" y="188595"/>
            <a:ext cx="740410" cy="873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5560" y="116205"/>
            <a:ext cx="5170805" cy="2220595"/>
          </a:xfrm>
          <a:prstGeom prst="rect">
            <a:avLst/>
          </a:prstGeom>
        </p:spPr>
      </p:pic>
      <p:sp>
        <p:nvSpPr>
          <p:cNvPr id="5" name="文本框 4"/>
          <p:cNvSpPr txBox="1"/>
          <p:nvPr/>
        </p:nvSpPr>
        <p:spPr>
          <a:xfrm>
            <a:off x="35560" y="2420620"/>
            <a:ext cx="9015730" cy="3969385"/>
          </a:xfrm>
          <a:prstGeom prst="rect">
            <a:avLst/>
          </a:prstGeom>
          <a:noFill/>
        </p:spPr>
        <p:txBody>
          <a:bodyPr wrap="square" rtlCol="0">
            <a:spAutoFit/>
          </a:bodyPr>
          <a:p>
            <a:r>
              <a:rPr lang="en-US" altLang="zh-CN"/>
              <a:t>Generator Output : fake images</a:t>
            </a:r>
            <a:endParaRPr lang="en-US" altLang="zh-CN"/>
          </a:p>
          <a:p>
            <a:r>
              <a:rPr lang="en-US" altLang="zh-CN"/>
              <a:t>Segmentation Discriminator output: Semantic maps again!</a:t>
            </a:r>
            <a:endParaRPr lang="en-US" altLang="zh-CN"/>
          </a:p>
          <a:p>
            <a:endParaRPr lang="en-US" altLang="zh-CN"/>
          </a:p>
          <a:p>
            <a:r>
              <a:rPr lang="en-US" altLang="zh-CN"/>
              <a:t>What’s happening in the </a:t>
            </a:r>
            <a:r>
              <a:rPr lang="en-US" altLang="zh-CN">
                <a:sym typeface="+mn-ea"/>
              </a:rPr>
              <a:t>Segmentation Discriminator?</a:t>
            </a:r>
            <a:endParaRPr lang="en-US" altLang="zh-CN"/>
          </a:p>
          <a:p>
            <a:endParaRPr lang="en-US" altLang="zh-CN"/>
          </a:p>
          <a:p>
            <a:r>
              <a:rPr lang="en-US" altLang="zh-CN"/>
              <a:t>In the Segmentation based discriminator we </a:t>
            </a:r>
            <a:r>
              <a:rPr lang="en-US" altLang="zh-CN">
                <a:sym typeface="+mn-ea"/>
              </a:rPr>
              <a:t>use a U-net to </a:t>
            </a:r>
            <a:r>
              <a:rPr lang="en-US" altLang="zh-CN"/>
              <a:t>do the image segmentation to the fake images. We use U-net because it helps</a:t>
            </a:r>
            <a:r>
              <a:rPr lang="en-US" altLang="zh-CN">
                <a:sym typeface="+mn-ea"/>
              </a:rPr>
              <a:t> preserve the low level features(corners, edges...).</a:t>
            </a:r>
            <a:endParaRPr lang="en-US" altLang="zh-CN">
              <a:sym typeface="+mn-ea"/>
            </a:endParaRPr>
          </a:p>
          <a:p>
            <a:endParaRPr lang="en-US" altLang="zh-CN">
              <a:sym typeface="+mn-ea"/>
            </a:endParaRPr>
          </a:p>
          <a:p>
            <a:r>
              <a:rPr lang="en-US" altLang="zh-CN">
                <a:sym typeface="+mn-ea"/>
              </a:rPr>
              <a:t>Output shape:34 classes→(B,35,H,W)  Why?</a:t>
            </a:r>
            <a:endParaRPr lang="en-US" altLang="zh-CN">
              <a:sym typeface="+mn-ea"/>
            </a:endParaRPr>
          </a:p>
          <a:p>
            <a:endParaRPr lang="en-US" altLang="zh-CN"/>
          </a:p>
          <a:p>
            <a:r>
              <a:rPr lang="en-US" altLang="zh-CN">
                <a:sym typeface="+mn-ea"/>
              </a:rPr>
              <a:t>classification problem→</a:t>
            </a:r>
            <a:r>
              <a:rPr lang="en-US" altLang="zh-CN">
                <a:sym typeface="+mn-ea"/>
              </a:rPr>
              <a:t>crossentropy loss </a:t>
            </a:r>
            <a:endParaRPr lang="en-US" altLang="zh-CN">
              <a:sym typeface="+mn-ea"/>
            </a:endParaRPr>
          </a:p>
          <a:p>
            <a:endParaRPr lang="en-US" altLang="zh-CN">
              <a:sym typeface="+mn-ea"/>
            </a:endParaRPr>
          </a:p>
          <a:p>
            <a:r>
              <a:rPr lang="en-US" altLang="zh-CN"/>
              <a:t>In this way , we do the </a:t>
            </a:r>
            <a:r>
              <a:rPr lang="en-US" altLang="zh-CN">
                <a:sym typeface="+mn-ea"/>
              </a:rPr>
              <a:t>Semantic alignment.</a:t>
            </a:r>
            <a:endParaRPr lang="en-US" altLang="zh-CN"/>
          </a:p>
        </p:txBody>
      </p:sp>
      <p:sp>
        <p:nvSpPr>
          <p:cNvPr id="17" name="矩形 16"/>
          <p:cNvSpPr/>
          <p:nvPr/>
        </p:nvSpPr>
        <p:spPr>
          <a:xfrm>
            <a:off x="1355090" y="116205"/>
            <a:ext cx="819150" cy="963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pic>
        <p:nvPicPr>
          <p:cNvPr id="7173" name="图片 7"/>
          <p:cNvPicPr>
            <a:picLocks noChangeAspect="1"/>
          </p:cNvPicPr>
          <p:nvPr/>
        </p:nvPicPr>
        <p:blipFill>
          <a:blip r:embed="rId1"/>
          <a:stretch>
            <a:fillRect/>
          </a:stretch>
        </p:blipFill>
        <p:spPr>
          <a:xfrm>
            <a:off x="107950" y="116205"/>
            <a:ext cx="3785870" cy="1722120"/>
          </a:xfrm>
          <a:prstGeom prst="rect">
            <a:avLst/>
          </a:prstGeom>
          <a:noFill/>
          <a:ln w="9525">
            <a:noFill/>
          </a:ln>
        </p:spPr>
      </p:pic>
      <p:pic>
        <p:nvPicPr>
          <p:cNvPr id="4" name="图片 3"/>
          <p:cNvPicPr>
            <a:picLocks noChangeAspect="1"/>
          </p:cNvPicPr>
          <p:nvPr/>
        </p:nvPicPr>
        <p:blipFill>
          <a:blip r:embed="rId2"/>
          <a:stretch>
            <a:fillRect/>
          </a:stretch>
        </p:blipFill>
        <p:spPr>
          <a:xfrm>
            <a:off x="4860290" y="188595"/>
            <a:ext cx="3646170" cy="1856740"/>
          </a:xfrm>
          <a:prstGeom prst="rect">
            <a:avLst/>
          </a:prstGeom>
        </p:spPr>
      </p:pic>
      <p:sp>
        <p:nvSpPr>
          <p:cNvPr id="5" name="文本框 4"/>
          <p:cNvSpPr txBox="1"/>
          <p:nvPr/>
        </p:nvSpPr>
        <p:spPr>
          <a:xfrm>
            <a:off x="323850" y="2155825"/>
            <a:ext cx="8705215" cy="2122805"/>
          </a:xfrm>
          <a:prstGeom prst="rect">
            <a:avLst/>
          </a:prstGeom>
          <a:noFill/>
        </p:spPr>
        <p:txBody>
          <a:bodyPr wrap="square" rtlCol="0">
            <a:spAutoFit/>
          </a:bodyPr>
          <a:p>
            <a:r>
              <a:rPr lang="en-US" altLang="zh-CN"/>
              <a:t>	</a:t>
            </a:r>
            <a:r>
              <a:rPr lang="en-US" altLang="zh-CN" sz="2400">
                <a:solidFill>
                  <a:schemeClr val="tx1"/>
                </a:solidFill>
                <a:effectLst>
                  <a:outerShdw blurRad="38100" dist="19050" dir="2700000" algn="tl" rotWithShape="0">
                    <a:schemeClr val="dk1">
                      <a:alpha val="40000"/>
                    </a:schemeClr>
                  </a:outerShdw>
                </a:effectLst>
              </a:rPr>
              <a:t>Discriminator D→Wavelet discriminator.</a:t>
            </a:r>
            <a:endParaRPr lang="en-US" altLang="zh-CN">
              <a:solidFill>
                <a:schemeClr val="tx1"/>
              </a:solidFill>
              <a:effectLst>
                <a:outerShdw blurRad="38100" dist="19050" dir="2700000" algn="tl" rotWithShape="0">
                  <a:schemeClr val="dk1">
                    <a:alpha val="40000"/>
                  </a:schemeClr>
                </a:outerShdw>
              </a:effectLst>
            </a:endParaRPr>
          </a:p>
          <a:p>
            <a:r>
              <a:rPr lang="en-US" altLang="zh-CN"/>
              <a:t> We do the wavelet decomposition to the rows and columns respectively and </a:t>
            </a:r>
            <a:r>
              <a:rPr lang="en-US" altLang="zh-CN">
                <a:solidFill>
                  <a:srgbClr val="FF0000"/>
                </a:solidFill>
              </a:rPr>
              <a:t>downsample</a:t>
            </a:r>
            <a:r>
              <a:rPr lang="en-US" altLang="zh-CN"/>
              <a:t>. So we get 4 combinations:HL,LH,HH,LL.</a:t>
            </a:r>
            <a:r>
              <a:rPr lang="en-US" altLang="zh-CN">
                <a:solidFill>
                  <a:srgbClr val="00B0F0"/>
                </a:solidFill>
                <a:sym typeface="+mn-ea"/>
              </a:rPr>
              <a:t>[10][11]</a:t>
            </a:r>
            <a:r>
              <a:rPr lang="en-US" altLang="zh-CN"/>
              <a:t>(the first H/L indicates the rows, the second indicates the columns). Then we concatenate these four parts, and get a 12(4*3) channel wavelet tensor.(the DWT step)</a:t>
            </a:r>
            <a:endParaRPr lang="en-US" altLang="zh-CN"/>
          </a:p>
          <a:p>
            <a:endParaRPr lang="en-US" altLang="zh-CN"/>
          </a:p>
          <a:p>
            <a:r>
              <a:rPr lang="en-US" altLang="zh-CN"/>
              <a:t>	Shape After DWT: (B,12,H/2,W/2)</a:t>
            </a:r>
            <a:endParaRPr lang="zh-CN" altLang="en-US"/>
          </a:p>
        </p:txBody>
      </p:sp>
      <p:pic>
        <p:nvPicPr>
          <p:cNvPr id="7" name="图片 6"/>
          <p:cNvPicPr>
            <a:picLocks noChangeAspect="1"/>
          </p:cNvPicPr>
          <p:nvPr/>
        </p:nvPicPr>
        <p:blipFill>
          <a:blip r:embed="rId3"/>
          <a:stretch>
            <a:fillRect/>
          </a:stretch>
        </p:blipFill>
        <p:spPr>
          <a:xfrm>
            <a:off x="107950" y="5146675"/>
            <a:ext cx="3872865" cy="1570355"/>
          </a:xfrm>
          <a:prstGeom prst="rect">
            <a:avLst/>
          </a:prstGeom>
        </p:spPr>
      </p:pic>
      <p:pic>
        <p:nvPicPr>
          <p:cNvPr id="8" name="图片 7"/>
          <p:cNvPicPr>
            <a:picLocks noChangeAspect="1"/>
          </p:cNvPicPr>
          <p:nvPr/>
        </p:nvPicPr>
        <p:blipFill>
          <a:blip r:embed="rId4"/>
          <a:stretch>
            <a:fillRect/>
          </a:stretch>
        </p:blipFill>
        <p:spPr>
          <a:xfrm>
            <a:off x="5836285" y="4523105"/>
            <a:ext cx="2105660" cy="2073910"/>
          </a:xfrm>
          <a:prstGeom prst="rect">
            <a:avLst/>
          </a:prstGeom>
        </p:spPr>
      </p:pic>
      <p:sp>
        <p:nvSpPr>
          <p:cNvPr id="10" name="文本框 9"/>
          <p:cNvSpPr txBox="1"/>
          <p:nvPr/>
        </p:nvSpPr>
        <p:spPr>
          <a:xfrm>
            <a:off x="5148580" y="4293235"/>
            <a:ext cx="601345" cy="368300"/>
          </a:xfrm>
          <a:prstGeom prst="rect">
            <a:avLst/>
          </a:prstGeom>
          <a:noFill/>
        </p:spPr>
        <p:txBody>
          <a:bodyPr wrap="square" rtlCol="0">
            <a:spAutoFit/>
          </a:bodyPr>
          <a:p>
            <a:r>
              <a:rPr lang="en-US" altLang="zh-CN"/>
              <a:t>LL</a:t>
            </a:r>
            <a:endParaRPr lang="en-US" altLang="zh-CN"/>
          </a:p>
        </p:txBody>
      </p:sp>
      <p:sp>
        <p:nvSpPr>
          <p:cNvPr id="11" name="文本框 10"/>
          <p:cNvSpPr txBox="1"/>
          <p:nvPr/>
        </p:nvSpPr>
        <p:spPr>
          <a:xfrm>
            <a:off x="5076190" y="6236970"/>
            <a:ext cx="601345" cy="368300"/>
          </a:xfrm>
          <a:prstGeom prst="rect">
            <a:avLst/>
          </a:prstGeom>
          <a:noFill/>
        </p:spPr>
        <p:txBody>
          <a:bodyPr wrap="square" rtlCol="0">
            <a:spAutoFit/>
          </a:bodyPr>
          <a:p>
            <a:r>
              <a:rPr lang="en-US" altLang="zh-CN"/>
              <a:t>HL</a:t>
            </a:r>
            <a:endParaRPr lang="en-US" altLang="zh-CN"/>
          </a:p>
        </p:txBody>
      </p:sp>
      <p:sp>
        <p:nvSpPr>
          <p:cNvPr id="12" name="文本框 11"/>
          <p:cNvSpPr txBox="1"/>
          <p:nvPr/>
        </p:nvSpPr>
        <p:spPr>
          <a:xfrm>
            <a:off x="8028940" y="4293235"/>
            <a:ext cx="601345" cy="368300"/>
          </a:xfrm>
          <a:prstGeom prst="rect">
            <a:avLst/>
          </a:prstGeom>
          <a:noFill/>
        </p:spPr>
        <p:txBody>
          <a:bodyPr wrap="square" rtlCol="0">
            <a:spAutoFit/>
          </a:bodyPr>
          <a:p>
            <a:r>
              <a:rPr lang="en-US" altLang="zh-CN"/>
              <a:t>LH</a:t>
            </a:r>
            <a:endParaRPr lang="en-US" altLang="zh-CN"/>
          </a:p>
        </p:txBody>
      </p:sp>
      <p:sp>
        <p:nvSpPr>
          <p:cNvPr id="13" name="文本框 12"/>
          <p:cNvSpPr txBox="1"/>
          <p:nvPr/>
        </p:nvSpPr>
        <p:spPr>
          <a:xfrm>
            <a:off x="8244840" y="6348730"/>
            <a:ext cx="601345" cy="368300"/>
          </a:xfrm>
          <a:prstGeom prst="rect">
            <a:avLst/>
          </a:prstGeom>
          <a:noFill/>
        </p:spPr>
        <p:txBody>
          <a:bodyPr wrap="square" rtlCol="0">
            <a:spAutoFit/>
          </a:bodyPr>
          <a:p>
            <a:r>
              <a:rPr lang="en-US" altLang="zh-CN"/>
              <a:t>HH</a:t>
            </a:r>
            <a:endParaRPr lang="en-US" altLang="zh-CN"/>
          </a:p>
        </p:txBody>
      </p:sp>
      <p:cxnSp>
        <p:nvCxnSpPr>
          <p:cNvPr id="14" name="直接箭头连接符 13"/>
          <p:cNvCxnSpPr/>
          <p:nvPr/>
        </p:nvCxnSpPr>
        <p:spPr>
          <a:xfrm>
            <a:off x="5519420" y="4459605"/>
            <a:ext cx="421005" cy="3371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V="1">
            <a:off x="5508625" y="6033770"/>
            <a:ext cx="431800" cy="3473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H="1">
            <a:off x="7812405" y="4436745"/>
            <a:ext cx="216535" cy="2882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7668895" y="6381115"/>
            <a:ext cx="431800" cy="2159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8" name="任意多边形 17"/>
          <p:cNvSpPr/>
          <p:nvPr/>
        </p:nvSpPr>
        <p:spPr>
          <a:xfrm>
            <a:off x="4769485" y="637540"/>
            <a:ext cx="824230" cy="650240"/>
          </a:xfrm>
          <a:custGeom>
            <a:avLst/>
            <a:gdLst>
              <a:gd name="connisteX0" fmla="*/ 526074 w 824368"/>
              <a:gd name="connsiteY0" fmla="*/ 48471 h 650240"/>
              <a:gd name="connisteX1" fmla="*/ 459399 w 824368"/>
              <a:gd name="connsiteY1" fmla="*/ 29421 h 650240"/>
              <a:gd name="connisteX2" fmla="*/ 392724 w 824368"/>
              <a:gd name="connsiteY2" fmla="*/ 29421 h 650240"/>
              <a:gd name="connisteX3" fmla="*/ 326049 w 824368"/>
              <a:gd name="connsiteY3" fmla="*/ 29421 h 650240"/>
              <a:gd name="connisteX4" fmla="*/ 259374 w 824368"/>
              <a:gd name="connsiteY4" fmla="*/ 38946 h 650240"/>
              <a:gd name="connisteX5" fmla="*/ 192699 w 824368"/>
              <a:gd name="connsiteY5" fmla="*/ 48471 h 650240"/>
              <a:gd name="connisteX6" fmla="*/ 145074 w 824368"/>
              <a:gd name="connsiteY6" fmla="*/ 115146 h 650240"/>
              <a:gd name="connisteX7" fmla="*/ 106974 w 824368"/>
              <a:gd name="connsiteY7" fmla="*/ 181821 h 650240"/>
              <a:gd name="connisteX8" fmla="*/ 59349 w 824368"/>
              <a:gd name="connsiteY8" fmla="*/ 248496 h 650240"/>
              <a:gd name="connisteX9" fmla="*/ 21249 w 824368"/>
              <a:gd name="connsiteY9" fmla="*/ 315171 h 650240"/>
              <a:gd name="connisteX10" fmla="*/ 2199 w 824368"/>
              <a:gd name="connsiteY10" fmla="*/ 381846 h 650240"/>
              <a:gd name="connisteX11" fmla="*/ 2199 w 824368"/>
              <a:gd name="connsiteY11" fmla="*/ 448521 h 650240"/>
              <a:gd name="connisteX12" fmla="*/ 11724 w 824368"/>
              <a:gd name="connsiteY12" fmla="*/ 515196 h 650240"/>
              <a:gd name="connisteX13" fmla="*/ 78399 w 824368"/>
              <a:gd name="connsiteY13" fmla="*/ 572346 h 650240"/>
              <a:gd name="connisteX14" fmla="*/ 145074 w 824368"/>
              <a:gd name="connsiteY14" fmla="*/ 600921 h 650240"/>
              <a:gd name="connisteX15" fmla="*/ 211749 w 824368"/>
              <a:gd name="connsiteY15" fmla="*/ 619971 h 650240"/>
              <a:gd name="connisteX16" fmla="*/ 287949 w 824368"/>
              <a:gd name="connsiteY16" fmla="*/ 629496 h 650240"/>
              <a:gd name="connisteX17" fmla="*/ 354624 w 824368"/>
              <a:gd name="connsiteY17" fmla="*/ 648546 h 650240"/>
              <a:gd name="connisteX18" fmla="*/ 421299 w 824368"/>
              <a:gd name="connsiteY18" fmla="*/ 648546 h 650240"/>
              <a:gd name="connisteX19" fmla="*/ 497499 w 824368"/>
              <a:gd name="connsiteY19" fmla="*/ 648546 h 650240"/>
              <a:gd name="connisteX20" fmla="*/ 564174 w 824368"/>
              <a:gd name="connsiteY20" fmla="*/ 648546 h 650240"/>
              <a:gd name="connisteX21" fmla="*/ 630849 w 824368"/>
              <a:gd name="connsiteY21" fmla="*/ 639021 h 650240"/>
              <a:gd name="connisteX22" fmla="*/ 697524 w 824368"/>
              <a:gd name="connsiteY22" fmla="*/ 581871 h 650240"/>
              <a:gd name="connisteX23" fmla="*/ 745149 w 824368"/>
              <a:gd name="connsiteY23" fmla="*/ 515196 h 650240"/>
              <a:gd name="connisteX24" fmla="*/ 783249 w 824368"/>
              <a:gd name="connsiteY24" fmla="*/ 448521 h 650240"/>
              <a:gd name="connisteX25" fmla="*/ 811824 w 824368"/>
              <a:gd name="connsiteY25" fmla="*/ 381846 h 650240"/>
              <a:gd name="connisteX26" fmla="*/ 821349 w 824368"/>
              <a:gd name="connsiteY26" fmla="*/ 315171 h 650240"/>
              <a:gd name="connisteX27" fmla="*/ 821349 w 824368"/>
              <a:gd name="connsiteY27" fmla="*/ 248496 h 650240"/>
              <a:gd name="connisteX28" fmla="*/ 792774 w 824368"/>
              <a:gd name="connsiteY28" fmla="*/ 181821 h 650240"/>
              <a:gd name="connisteX29" fmla="*/ 754674 w 824368"/>
              <a:gd name="connsiteY29" fmla="*/ 115146 h 650240"/>
              <a:gd name="connisteX30" fmla="*/ 707049 w 824368"/>
              <a:gd name="connsiteY30" fmla="*/ 48471 h 650240"/>
              <a:gd name="connisteX31" fmla="*/ 640374 w 824368"/>
              <a:gd name="connsiteY31" fmla="*/ 10371 h 650240"/>
              <a:gd name="connisteX32" fmla="*/ 573699 w 824368"/>
              <a:gd name="connsiteY32" fmla="*/ 846 h 650240"/>
              <a:gd name="connisteX33" fmla="*/ 507024 w 824368"/>
              <a:gd name="connsiteY33" fmla="*/ 846 h 650240"/>
              <a:gd name="connisteX34" fmla="*/ 440349 w 824368"/>
              <a:gd name="connsiteY34" fmla="*/ 846 h 650240"/>
              <a:gd name="connisteX35" fmla="*/ 373674 w 824368"/>
              <a:gd name="connsiteY35" fmla="*/ 846 h 6502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Lst>
            <a:rect l="l" t="t" r="r" b="b"/>
            <a:pathLst>
              <a:path w="824368" h="650240">
                <a:moveTo>
                  <a:pt x="526075" y="48472"/>
                </a:moveTo>
                <a:cubicBezTo>
                  <a:pt x="514010" y="44662"/>
                  <a:pt x="486070" y="33232"/>
                  <a:pt x="459400" y="29422"/>
                </a:cubicBezTo>
                <a:cubicBezTo>
                  <a:pt x="432730" y="25612"/>
                  <a:pt x="419395" y="29422"/>
                  <a:pt x="392725" y="29422"/>
                </a:cubicBezTo>
                <a:cubicBezTo>
                  <a:pt x="366055" y="29422"/>
                  <a:pt x="352720" y="27517"/>
                  <a:pt x="326050" y="29422"/>
                </a:cubicBezTo>
                <a:cubicBezTo>
                  <a:pt x="299380" y="31327"/>
                  <a:pt x="286045" y="35137"/>
                  <a:pt x="259375" y="38947"/>
                </a:cubicBezTo>
                <a:cubicBezTo>
                  <a:pt x="232705" y="42757"/>
                  <a:pt x="215560" y="33232"/>
                  <a:pt x="192700" y="48472"/>
                </a:cubicBezTo>
                <a:cubicBezTo>
                  <a:pt x="169840" y="63712"/>
                  <a:pt x="162220" y="88477"/>
                  <a:pt x="145075" y="115147"/>
                </a:cubicBezTo>
                <a:cubicBezTo>
                  <a:pt x="127930" y="141817"/>
                  <a:pt x="124120" y="155152"/>
                  <a:pt x="106975" y="181822"/>
                </a:cubicBezTo>
                <a:cubicBezTo>
                  <a:pt x="89830" y="208492"/>
                  <a:pt x="76495" y="221827"/>
                  <a:pt x="59350" y="248497"/>
                </a:cubicBezTo>
                <a:cubicBezTo>
                  <a:pt x="42205" y="275167"/>
                  <a:pt x="32680" y="288502"/>
                  <a:pt x="21250" y="315172"/>
                </a:cubicBezTo>
                <a:cubicBezTo>
                  <a:pt x="9820" y="341842"/>
                  <a:pt x="6010" y="355177"/>
                  <a:pt x="2200" y="381847"/>
                </a:cubicBezTo>
                <a:cubicBezTo>
                  <a:pt x="-1610" y="408517"/>
                  <a:pt x="295" y="421852"/>
                  <a:pt x="2200" y="448522"/>
                </a:cubicBezTo>
                <a:cubicBezTo>
                  <a:pt x="4105" y="475192"/>
                  <a:pt x="-3515" y="490432"/>
                  <a:pt x="11725" y="515197"/>
                </a:cubicBezTo>
                <a:cubicBezTo>
                  <a:pt x="26965" y="539962"/>
                  <a:pt x="51730" y="555202"/>
                  <a:pt x="78400" y="572347"/>
                </a:cubicBezTo>
                <a:cubicBezTo>
                  <a:pt x="105070" y="589492"/>
                  <a:pt x="118405" y="591397"/>
                  <a:pt x="145075" y="600922"/>
                </a:cubicBezTo>
                <a:cubicBezTo>
                  <a:pt x="171745" y="610447"/>
                  <a:pt x="183175" y="614257"/>
                  <a:pt x="211750" y="619972"/>
                </a:cubicBezTo>
                <a:cubicBezTo>
                  <a:pt x="240325" y="625687"/>
                  <a:pt x="259375" y="623782"/>
                  <a:pt x="287950" y="629497"/>
                </a:cubicBezTo>
                <a:cubicBezTo>
                  <a:pt x="316525" y="635212"/>
                  <a:pt x="327955" y="644737"/>
                  <a:pt x="354625" y="648547"/>
                </a:cubicBezTo>
                <a:cubicBezTo>
                  <a:pt x="381295" y="652357"/>
                  <a:pt x="392725" y="648547"/>
                  <a:pt x="421300" y="648547"/>
                </a:cubicBezTo>
                <a:cubicBezTo>
                  <a:pt x="449875" y="648547"/>
                  <a:pt x="468925" y="648547"/>
                  <a:pt x="497500" y="648547"/>
                </a:cubicBezTo>
                <a:cubicBezTo>
                  <a:pt x="526075" y="648547"/>
                  <a:pt x="537505" y="650452"/>
                  <a:pt x="564175" y="648547"/>
                </a:cubicBezTo>
                <a:cubicBezTo>
                  <a:pt x="590845" y="646642"/>
                  <a:pt x="604180" y="652357"/>
                  <a:pt x="630850" y="639022"/>
                </a:cubicBezTo>
                <a:cubicBezTo>
                  <a:pt x="657520" y="625687"/>
                  <a:pt x="674665" y="606637"/>
                  <a:pt x="697525" y="581872"/>
                </a:cubicBezTo>
                <a:cubicBezTo>
                  <a:pt x="720385" y="557107"/>
                  <a:pt x="728005" y="541867"/>
                  <a:pt x="745150" y="515197"/>
                </a:cubicBezTo>
                <a:cubicBezTo>
                  <a:pt x="762295" y="488527"/>
                  <a:pt x="769915" y="475192"/>
                  <a:pt x="783250" y="448522"/>
                </a:cubicBezTo>
                <a:cubicBezTo>
                  <a:pt x="796585" y="421852"/>
                  <a:pt x="804205" y="408517"/>
                  <a:pt x="811825" y="381847"/>
                </a:cubicBezTo>
                <a:cubicBezTo>
                  <a:pt x="819445" y="355177"/>
                  <a:pt x="819445" y="341842"/>
                  <a:pt x="821350" y="315172"/>
                </a:cubicBezTo>
                <a:cubicBezTo>
                  <a:pt x="823255" y="288502"/>
                  <a:pt x="827065" y="275167"/>
                  <a:pt x="821350" y="248497"/>
                </a:cubicBezTo>
                <a:cubicBezTo>
                  <a:pt x="815635" y="221827"/>
                  <a:pt x="806110" y="208492"/>
                  <a:pt x="792775" y="181822"/>
                </a:cubicBezTo>
                <a:cubicBezTo>
                  <a:pt x="779440" y="155152"/>
                  <a:pt x="771820" y="141817"/>
                  <a:pt x="754675" y="115147"/>
                </a:cubicBezTo>
                <a:cubicBezTo>
                  <a:pt x="737530" y="88477"/>
                  <a:pt x="729910" y="69427"/>
                  <a:pt x="707050" y="48472"/>
                </a:cubicBezTo>
                <a:cubicBezTo>
                  <a:pt x="684190" y="27517"/>
                  <a:pt x="667045" y="19897"/>
                  <a:pt x="640375" y="10372"/>
                </a:cubicBezTo>
                <a:cubicBezTo>
                  <a:pt x="613705" y="847"/>
                  <a:pt x="600370" y="2752"/>
                  <a:pt x="573700" y="847"/>
                </a:cubicBezTo>
                <a:cubicBezTo>
                  <a:pt x="547030" y="-1058"/>
                  <a:pt x="533695" y="847"/>
                  <a:pt x="507025" y="847"/>
                </a:cubicBezTo>
                <a:cubicBezTo>
                  <a:pt x="480355" y="847"/>
                  <a:pt x="467020" y="847"/>
                  <a:pt x="440350" y="847"/>
                </a:cubicBezTo>
                <a:cubicBezTo>
                  <a:pt x="413680" y="847"/>
                  <a:pt x="385740" y="847"/>
                  <a:pt x="373675" y="847"/>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cxnSp>
        <p:nvCxnSpPr>
          <p:cNvPr id="19" name="直接箭头连接符 18"/>
          <p:cNvCxnSpPr>
            <a:stCxn id="18" idx="16"/>
          </p:cNvCxnSpPr>
          <p:nvPr/>
        </p:nvCxnSpPr>
        <p:spPr>
          <a:xfrm flipH="1">
            <a:off x="3060065" y="1266825"/>
            <a:ext cx="1997075" cy="38906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3999865" y="4869180"/>
            <a:ext cx="1076325" cy="1123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5560" y="175895"/>
            <a:ext cx="4426585" cy="2254250"/>
          </a:xfrm>
          <a:prstGeom prst="rect">
            <a:avLst/>
          </a:prstGeom>
        </p:spPr>
      </p:pic>
      <p:sp>
        <p:nvSpPr>
          <p:cNvPr id="5" name="文本框 4"/>
          <p:cNvSpPr txBox="1"/>
          <p:nvPr/>
        </p:nvSpPr>
        <p:spPr>
          <a:xfrm>
            <a:off x="4154170" y="332740"/>
            <a:ext cx="4811395" cy="2306955"/>
          </a:xfrm>
          <a:prstGeom prst="rect">
            <a:avLst/>
          </a:prstGeom>
          <a:noFill/>
        </p:spPr>
        <p:txBody>
          <a:bodyPr wrap="square" rtlCol="0">
            <a:spAutoFit/>
          </a:bodyPr>
          <a:p>
            <a:r>
              <a:rPr lang="en-US" altLang="zh-CN"/>
              <a:t>After the DWT step, we get wavelet tensor</a:t>
            </a:r>
            <a:r>
              <a:rPr lang="en-US" altLang="zh-CN">
                <a:sym typeface="+mn-ea"/>
              </a:rPr>
              <a:t> (B,12,H/2,W/2)</a:t>
            </a:r>
            <a:r>
              <a:rPr lang="en-US" altLang="zh-CN"/>
              <a:t>.</a:t>
            </a:r>
            <a:endParaRPr lang="en-US" altLang="zh-CN"/>
          </a:p>
          <a:p>
            <a:endParaRPr lang="en-US" altLang="zh-CN"/>
          </a:p>
          <a:p>
            <a:r>
              <a:rPr lang="en-US" altLang="zh-CN"/>
              <a:t> Feed it into discriminator?</a:t>
            </a:r>
            <a:endParaRPr lang="en-US" altLang="zh-CN"/>
          </a:p>
          <a:p>
            <a:r>
              <a:rPr lang="en-US" altLang="zh-CN"/>
              <a:t>Bad results: learning capacity not enough</a:t>
            </a:r>
            <a:endParaRPr lang="en-US" altLang="zh-CN"/>
          </a:p>
          <a:p>
            <a:endParaRPr lang="en-US" altLang="zh-CN"/>
          </a:p>
          <a:p>
            <a:r>
              <a:rPr lang="en-US" altLang="zh-CN"/>
              <a:t>Add the fWavelet parts: to transfer from the wavelet domain to the feature domain.</a:t>
            </a:r>
            <a:endParaRPr lang="en-US" altLang="zh-CN"/>
          </a:p>
        </p:txBody>
      </p:sp>
      <p:sp>
        <p:nvSpPr>
          <p:cNvPr id="6" name="文本框 5"/>
          <p:cNvSpPr txBox="1"/>
          <p:nvPr/>
        </p:nvSpPr>
        <p:spPr>
          <a:xfrm>
            <a:off x="35560" y="2853055"/>
            <a:ext cx="8815070" cy="3969385"/>
          </a:xfrm>
          <a:prstGeom prst="rect">
            <a:avLst/>
          </a:prstGeom>
          <a:noFill/>
        </p:spPr>
        <p:txBody>
          <a:bodyPr wrap="square" rtlCol="0">
            <a:spAutoFit/>
          </a:bodyPr>
          <a:p>
            <a:r>
              <a:rPr lang="en-US" altLang="zh-CN"/>
              <a:t>fWavelet(from wavelet) layers: stacks of convolutional layers. </a:t>
            </a:r>
            <a:endParaRPr lang="en-US" altLang="zh-CN"/>
          </a:p>
          <a:p>
            <a:endParaRPr lang="en-US" altLang="zh-CN"/>
          </a:p>
          <a:p>
            <a:r>
              <a:rPr lang="en-US" altLang="zh-CN"/>
              <a:t>12 channel wavelet tensor:Wavelet domain</a:t>
            </a:r>
            <a:endParaRPr lang="en-US" altLang="zh-CN"/>
          </a:p>
          <a:p>
            <a:r>
              <a:rPr lang="en-US" altLang="zh-CN"/>
              <a:t>After </a:t>
            </a:r>
            <a:r>
              <a:rPr lang="en-US" altLang="zh-CN">
                <a:sym typeface="+mn-ea"/>
              </a:rPr>
              <a:t>fWavelet: feature domain</a:t>
            </a:r>
            <a:endParaRPr lang="en-US" altLang="zh-CN">
              <a:sym typeface="+mn-ea"/>
            </a:endParaRPr>
          </a:p>
          <a:p>
            <a:endParaRPr lang="en-US" altLang="zh-CN">
              <a:sym typeface="+mn-ea"/>
            </a:endParaRPr>
          </a:p>
          <a:p>
            <a:r>
              <a:rPr lang="en-US" altLang="zh-CN">
                <a:solidFill>
                  <a:srgbClr val="FF0000"/>
                </a:solidFill>
                <a:sym typeface="+mn-ea"/>
              </a:rPr>
              <a:t>downsample</a:t>
            </a:r>
            <a:r>
              <a:rPr lang="en-US" altLang="zh-CN">
                <a:sym typeface="+mn-ea"/>
              </a:rPr>
              <a:t>: get</a:t>
            </a:r>
            <a:r>
              <a:rPr lang="en-US" altLang="zh-CN">
                <a:sym typeface="+mn-ea"/>
              </a:rPr>
              <a:t> 6 features of different scales in the feature domain. </a:t>
            </a:r>
            <a:endParaRPr lang="en-US" altLang="zh-CN">
              <a:sym typeface="+mn-ea"/>
            </a:endParaRPr>
          </a:p>
          <a:p>
            <a:endParaRPr lang="en-US" altLang="zh-CN">
              <a:sym typeface="+mn-ea"/>
            </a:endParaRPr>
          </a:p>
          <a:p>
            <a:r>
              <a:rPr lang="en-US" altLang="zh-CN">
                <a:sym typeface="+mn-ea"/>
              </a:rPr>
              <a:t>We do the downsample with our </a:t>
            </a:r>
            <a:r>
              <a:rPr lang="en-US" altLang="zh-CN">
                <a:solidFill>
                  <a:srgbClr val="FF0000"/>
                </a:solidFill>
                <a:sym typeface="+mn-ea"/>
              </a:rPr>
              <a:t>Down block</a:t>
            </a:r>
            <a:r>
              <a:rPr lang="en-US" altLang="zh-CN">
                <a:sym typeface="+mn-ea"/>
              </a:rPr>
              <a:t>, which is made of a IWT, a bilinear downsampling and a DWT. We do this because we think it maybe not good to downsample the wavelet bands directly in the wavelet domain, so we use IWT to go to pixel domain and then downsample and then use another DWT to go back to wavelet domain.</a:t>
            </a:r>
            <a:endParaRPr lang="en-US" altLang="zh-CN">
              <a:sym typeface="+mn-ea"/>
            </a:endParaRPr>
          </a:p>
          <a:p>
            <a:endParaRPr lang="en-US" altLang="zh-CN"/>
          </a:p>
          <a:p>
            <a:endParaRPr lang="en-US" altLang="zh-CN"/>
          </a:p>
        </p:txBody>
      </p:sp>
      <p:sp>
        <p:nvSpPr>
          <p:cNvPr id="7" name="任意多边形 6"/>
          <p:cNvSpPr/>
          <p:nvPr/>
        </p:nvSpPr>
        <p:spPr>
          <a:xfrm>
            <a:off x="425450" y="1828165"/>
            <a:ext cx="2940050" cy="659130"/>
          </a:xfrm>
          <a:custGeom>
            <a:avLst/>
            <a:gdLst>
              <a:gd name="connisteX0" fmla="*/ 1008756 w 2940216"/>
              <a:gd name="connsiteY0" fmla="*/ 19896 h 658918"/>
              <a:gd name="connisteX1" fmla="*/ 942081 w 2940216"/>
              <a:gd name="connsiteY1" fmla="*/ 19896 h 658918"/>
              <a:gd name="connisteX2" fmla="*/ 875406 w 2940216"/>
              <a:gd name="connsiteY2" fmla="*/ 10371 h 658918"/>
              <a:gd name="connisteX3" fmla="*/ 808731 w 2940216"/>
              <a:gd name="connsiteY3" fmla="*/ 846 h 658918"/>
              <a:gd name="connisteX4" fmla="*/ 732531 w 2940216"/>
              <a:gd name="connsiteY4" fmla="*/ 846 h 658918"/>
              <a:gd name="connisteX5" fmla="*/ 665856 w 2940216"/>
              <a:gd name="connsiteY5" fmla="*/ 846 h 658918"/>
              <a:gd name="connisteX6" fmla="*/ 599181 w 2940216"/>
              <a:gd name="connsiteY6" fmla="*/ 846 h 658918"/>
              <a:gd name="connisteX7" fmla="*/ 532506 w 2940216"/>
              <a:gd name="connsiteY7" fmla="*/ 10371 h 658918"/>
              <a:gd name="connisteX8" fmla="*/ 456306 w 2940216"/>
              <a:gd name="connsiteY8" fmla="*/ 29421 h 658918"/>
              <a:gd name="connisteX9" fmla="*/ 389631 w 2940216"/>
              <a:gd name="connsiteY9" fmla="*/ 48471 h 658918"/>
              <a:gd name="connisteX10" fmla="*/ 322956 w 2940216"/>
              <a:gd name="connsiteY10" fmla="*/ 67521 h 658918"/>
              <a:gd name="connisteX11" fmla="*/ 256281 w 2940216"/>
              <a:gd name="connsiteY11" fmla="*/ 86571 h 658918"/>
              <a:gd name="connisteX12" fmla="*/ 189606 w 2940216"/>
              <a:gd name="connsiteY12" fmla="*/ 115146 h 658918"/>
              <a:gd name="connisteX13" fmla="*/ 122931 w 2940216"/>
              <a:gd name="connsiteY13" fmla="*/ 143721 h 658918"/>
              <a:gd name="connisteX14" fmla="*/ 56256 w 2940216"/>
              <a:gd name="connsiteY14" fmla="*/ 191346 h 658918"/>
              <a:gd name="connisteX15" fmla="*/ 8631 w 2940216"/>
              <a:gd name="connsiteY15" fmla="*/ 258021 h 658918"/>
              <a:gd name="connisteX16" fmla="*/ 8631 w 2940216"/>
              <a:gd name="connsiteY16" fmla="*/ 324696 h 658918"/>
              <a:gd name="connisteX17" fmla="*/ 75306 w 2940216"/>
              <a:gd name="connsiteY17" fmla="*/ 391371 h 658918"/>
              <a:gd name="connisteX18" fmla="*/ 151506 w 2940216"/>
              <a:gd name="connsiteY18" fmla="*/ 448521 h 658918"/>
              <a:gd name="connisteX19" fmla="*/ 237231 w 2940216"/>
              <a:gd name="connsiteY19" fmla="*/ 486621 h 658918"/>
              <a:gd name="connisteX20" fmla="*/ 322956 w 2940216"/>
              <a:gd name="connsiteY20" fmla="*/ 505671 h 658918"/>
              <a:gd name="connisteX21" fmla="*/ 408681 w 2940216"/>
              <a:gd name="connsiteY21" fmla="*/ 524721 h 658918"/>
              <a:gd name="connisteX22" fmla="*/ 484881 w 2940216"/>
              <a:gd name="connsiteY22" fmla="*/ 534246 h 658918"/>
              <a:gd name="connisteX23" fmla="*/ 570606 w 2940216"/>
              <a:gd name="connsiteY23" fmla="*/ 543771 h 658918"/>
              <a:gd name="connisteX24" fmla="*/ 637281 w 2940216"/>
              <a:gd name="connsiteY24" fmla="*/ 553296 h 658918"/>
              <a:gd name="connisteX25" fmla="*/ 703956 w 2940216"/>
              <a:gd name="connsiteY25" fmla="*/ 572346 h 658918"/>
              <a:gd name="connisteX26" fmla="*/ 770631 w 2940216"/>
              <a:gd name="connsiteY26" fmla="*/ 581871 h 658918"/>
              <a:gd name="connisteX27" fmla="*/ 846831 w 2940216"/>
              <a:gd name="connsiteY27" fmla="*/ 591396 h 658918"/>
              <a:gd name="connisteX28" fmla="*/ 923031 w 2940216"/>
              <a:gd name="connsiteY28" fmla="*/ 600921 h 658918"/>
              <a:gd name="connisteX29" fmla="*/ 989706 w 2940216"/>
              <a:gd name="connsiteY29" fmla="*/ 610446 h 658918"/>
              <a:gd name="connisteX30" fmla="*/ 1065906 w 2940216"/>
              <a:gd name="connsiteY30" fmla="*/ 619971 h 658918"/>
              <a:gd name="connisteX31" fmla="*/ 1132581 w 2940216"/>
              <a:gd name="connsiteY31" fmla="*/ 629496 h 658918"/>
              <a:gd name="connisteX32" fmla="*/ 1199256 w 2940216"/>
              <a:gd name="connsiteY32" fmla="*/ 639021 h 658918"/>
              <a:gd name="connisteX33" fmla="*/ 1265931 w 2940216"/>
              <a:gd name="connsiteY33" fmla="*/ 648546 h 658918"/>
              <a:gd name="connisteX34" fmla="*/ 1332606 w 2940216"/>
              <a:gd name="connsiteY34" fmla="*/ 648546 h 658918"/>
              <a:gd name="connisteX35" fmla="*/ 1399281 w 2940216"/>
              <a:gd name="connsiteY35" fmla="*/ 658071 h 658918"/>
              <a:gd name="connisteX36" fmla="*/ 1465956 w 2940216"/>
              <a:gd name="connsiteY36" fmla="*/ 658071 h 658918"/>
              <a:gd name="connisteX37" fmla="*/ 1532631 w 2940216"/>
              <a:gd name="connsiteY37" fmla="*/ 658071 h 658918"/>
              <a:gd name="connisteX38" fmla="*/ 1599306 w 2940216"/>
              <a:gd name="connsiteY38" fmla="*/ 658071 h 658918"/>
              <a:gd name="connisteX39" fmla="*/ 1665981 w 2940216"/>
              <a:gd name="connsiteY39" fmla="*/ 658071 h 658918"/>
              <a:gd name="connisteX40" fmla="*/ 1751706 w 2940216"/>
              <a:gd name="connsiteY40" fmla="*/ 658071 h 658918"/>
              <a:gd name="connisteX41" fmla="*/ 1827906 w 2940216"/>
              <a:gd name="connsiteY41" fmla="*/ 658071 h 658918"/>
              <a:gd name="connisteX42" fmla="*/ 1894581 w 2940216"/>
              <a:gd name="connsiteY42" fmla="*/ 648546 h 658918"/>
              <a:gd name="connisteX43" fmla="*/ 1961256 w 2940216"/>
              <a:gd name="connsiteY43" fmla="*/ 648546 h 658918"/>
              <a:gd name="connisteX44" fmla="*/ 2027931 w 2940216"/>
              <a:gd name="connsiteY44" fmla="*/ 639021 h 658918"/>
              <a:gd name="connisteX45" fmla="*/ 2094606 w 2940216"/>
              <a:gd name="connsiteY45" fmla="*/ 639021 h 658918"/>
              <a:gd name="connisteX46" fmla="*/ 2161281 w 2940216"/>
              <a:gd name="connsiteY46" fmla="*/ 629496 h 658918"/>
              <a:gd name="connisteX47" fmla="*/ 2227956 w 2940216"/>
              <a:gd name="connsiteY47" fmla="*/ 629496 h 658918"/>
              <a:gd name="connisteX48" fmla="*/ 2304156 w 2940216"/>
              <a:gd name="connsiteY48" fmla="*/ 619971 h 658918"/>
              <a:gd name="connisteX49" fmla="*/ 2370831 w 2940216"/>
              <a:gd name="connsiteY49" fmla="*/ 610446 h 658918"/>
              <a:gd name="connisteX50" fmla="*/ 2437506 w 2940216"/>
              <a:gd name="connsiteY50" fmla="*/ 600921 h 658918"/>
              <a:gd name="connisteX51" fmla="*/ 2504181 w 2940216"/>
              <a:gd name="connsiteY51" fmla="*/ 600921 h 658918"/>
              <a:gd name="connisteX52" fmla="*/ 2570856 w 2940216"/>
              <a:gd name="connsiteY52" fmla="*/ 591396 h 658918"/>
              <a:gd name="connisteX53" fmla="*/ 2637531 w 2940216"/>
              <a:gd name="connsiteY53" fmla="*/ 572346 h 658918"/>
              <a:gd name="connisteX54" fmla="*/ 2704206 w 2940216"/>
              <a:gd name="connsiteY54" fmla="*/ 534246 h 658918"/>
              <a:gd name="connisteX55" fmla="*/ 2770881 w 2940216"/>
              <a:gd name="connsiteY55" fmla="*/ 496146 h 658918"/>
              <a:gd name="connisteX56" fmla="*/ 2837556 w 2940216"/>
              <a:gd name="connsiteY56" fmla="*/ 458046 h 658918"/>
              <a:gd name="connisteX57" fmla="*/ 2904231 w 2940216"/>
              <a:gd name="connsiteY57" fmla="*/ 419946 h 658918"/>
              <a:gd name="connisteX58" fmla="*/ 2932806 w 2940216"/>
              <a:gd name="connsiteY58" fmla="*/ 353271 h 658918"/>
              <a:gd name="connisteX59" fmla="*/ 2932806 w 2940216"/>
              <a:gd name="connsiteY59" fmla="*/ 286596 h 658918"/>
              <a:gd name="connisteX60" fmla="*/ 2866131 w 2940216"/>
              <a:gd name="connsiteY60" fmla="*/ 248496 h 658918"/>
              <a:gd name="connisteX61" fmla="*/ 2799456 w 2940216"/>
              <a:gd name="connsiteY61" fmla="*/ 238971 h 658918"/>
              <a:gd name="connisteX62" fmla="*/ 2723256 w 2940216"/>
              <a:gd name="connsiteY62" fmla="*/ 238971 h 658918"/>
              <a:gd name="connisteX63" fmla="*/ 2656581 w 2940216"/>
              <a:gd name="connsiteY63" fmla="*/ 229446 h 658918"/>
              <a:gd name="connisteX64" fmla="*/ 2580381 w 2940216"/>
              <a:gd name="connsiteY64" fmla="*/ 219921 h 658918"/>
              <a:gd name="connisteX65" fmla="*/ 2513706 w 2940216"/>
              <a:gd name="connsiteY65" fmla="*/ 219921 h 658918"/>
              <a:gd name="connisteX66" fmla="*/ 2447031 w 2940216"/>
              <a:gd name="connsiteY66" fmla="*/ 210396 h 658918"/>
              <a:gd name="connisteX67" fmla="*/ 2380356 w 2940216"/>
              <a:gd name="connsiteY67" fmla="*/ 210396 h 658918"/>
              <a:gd name="connisteX68" fmla="*/ 2313681 w 2940216"/>
              <a:gd name="connsiteY68" fmla="*/ 200871 h 658918"/>
              <a:gd name="connisteX69" fmla="*/ 2247006 w 2940216"/>
              <a:gd name="connsiteY69" fmla="*/ 181821 h 658918"/>
              <a:gd name="connisteX70" fmla="*/ 2180331 w 2940216"/>
              <a:gd name="connsiteY70" fmla="*/ 181821 h 658918"/>
              <a:gd name="connisteX71" fmla="*/ 2113656 w 2940216"/>
              <a:gd name="connsiteY71" fmla="*/ 181821 h 658918"/>
              <a:gd name="connisteX72" fmla="*/ 2046981 w 2940216"/>
              <a:gd name="connsiteY72" fmla="*/ 181821 h 658918"/>
              <a:gd name="connisteX73" fmla="*/ 1980306 w 2940216"/>
              <a:gd name="connsiteY73" fmla="*/ 172296 h 658918"/>
              <a:gd name="connisteX74" fmla="*/ 1913631 w 2940216"/>
              <a:gd name="connsiteY74" fmla="*/ 172296 h 658918"/>
              <a:gd name="connisteX75" fmla="*/ 1837431 w 2940216"/>
              <a:gd name="connsiteY75" fmla="*/ 162771 h 658918"/>
              <a:gd name="connisteX76" fmla="*/ 1770756 w 2940216"/>
              <a:gd name="connsiteY76" fmla="*/ 153246 h 658918"/>
              <a:gd name="connisteX77" fmla="*/ 1704081 w 2940216"/>
              <a:gd name="connsiteY77" fmla="*/ 143721 h 658918"/>
              <a:gd name="connisteX78" fmla="*/ 1637406 w 2940216"/>
              <a:gd name="connsiteY78" fmla="*/ 134196 h 658918"/>
              <a:gd name="connisteX79" fmla="*/ 1551681 w 2940216"/>
              <a:gd name="connsiteY79" fmla="*/ 105621 h 658918"/>
              <a:gd name="connisteX80" fmla="*/ 1485006 w 2940216"/>
              <a:gd name="connsiteY80" fmla="*/ 96096 h 658918"/>
              <a:gd name="connisteX81" fmla="*/ 1399281 w 2940216"/>
              <a:gd name="connsiteY81" fmla="*/ 77046 h 658918"/>
              <a:gd name="connisteX82" fmla="*/ 1323081 w 2940216"/>
              <a:gd name="connsiteY82" fmla="*/ 57996 h 658918"/>
              <a:gd name="connisteX83" fmla="*/ 1256406 w 2940216"/>
              <a:gd name="connsiteY83" fmla="*/ 38946 h 658918"/>
              <a:gd name="connisteX84" fmla="*/ 1189731 w 2940216"/>
              <a:gd name="connsiteY84" fmla="*/ 38946 h 658918"/>
              <a:gd name="connisteX85" fmla="*/ 1123056 w 2940216"/>
              <a:gd name="connsiteY85" fmla="*/ 38946 h 658918"/>
              <a:gd name="connisteX86" fmla="*/ 1056381 w 2940216"/>
              <a:gd name="connsiteY86" fmla="*/ 38946 h 658918"/>
              <a:gd name="connisteX87" fmla="*/ 989706 w 2940216"/>
              <a:gd name="connsiteY87" fmla="*/ 38946 h 658918"/>
              <a:gd name="connisteX88" fmla="*/ 923031 w 2940216"/>
              <a:gd name="connsiteY88" fmla="*/ 48471 h 658918"/>
              <a:gd name="connisteX89" fmla="*/ 856356 w 2940216"/>
              <a:gd name="connsiteY89" fmla="*/ 57996 h 658918"/>
              <a:gd name="connisteX90" fmla="*/ 789681 w 2940216"/>
              <a:gd name="connsiteY90" fmla="*/ 57996 h 65891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Lst>
            <a:rect l="l" t="t" r="r" b="b"/>
            <a:pathLst>
              <a:path w="2940216" h="658918">
                <a:moveTo>
                  <a:pt x="1008756" y="19897"/>
                </a:moveTo>
                <a:cubicBezTo>
                  <a:pt x="996691" y="19897"/>
                  <a:pt x="968751" y="21802"/>
                  <a:pt x="942081" y="19897"/>
                </a:cubicBezTo>
                <a:cubicBezTo>
                  <a:pt x="915411" y="17992"/>
                  <a:pt x="902076" y="14182"/>
                  <a:pt x="875406" y="10372"/>
                </a:cubicBezTo>
                <a:cubicBezTo>
                  <a:pt x="848736" y="6562"/>
                  <a:pt x="837306" y="2752"/>
                  <a:pt x="808731" y="847"/>
                </a:cubicBezTo>
                <a:cubicBezTo>
                  <a:pt x="780156" y="-1058"/>
                  <a:pt x="761106" y="847"/>
                  <a:pt x="732531" y="847"/>
                </a:cubicBezTo>
                <a:cubicBezTo>
                  <a:pt x="703956" y="847"/>
                  <a:pt x="692526" y="847"/>
                  <a:pt x="665856" y="847"/>
                </a:cubicBezTo>
                <a:cubicBezTo>
                  <a:pt x="639186" y="847"/>
                  <a:pt x="625851" y="-1058"/>
                  <a:pt x="599181" y="847"/>
                </a:cubicBezTo>
                <a:cubicBezTo>
                  <a:pt x="572511" y="2752"/>
                  <a:pt x="561081" y="4657"/>
                  <a:pt x="532506" y="10372"/>
                </a:cubicBezTo>
                <a:cubicBezTo>
                  <a:pt x="503931" y="16087"/>
                  <a:pt x="484881" y="21802"/>
                  <a:pt x="456306" y="29422"/>
                </a:cubicBezTo>
                <a:cubicBezTo>
                  <a:pt x="427731" y="37042"/>
                  <a:pt x="416301" y="40852"/>
                  <a:pt x="389631" y="48472"/>
                </a:cubicBezTo>
                <a:cubicBezTo>
                  <a:pt x="362961" y="56092"/>
                  <a:pt x="349626" y="59902"/>
                  <a:pt x="322956" y="67522"/>
                </a:cubicBezTo>
                <a:cubicBezTo>
                  <a:pt x="296286" y="75142"/>
                  <a:pt x="282951" y="77047"/>
                  <a:pt x="256281" y="86572"/>
                </a:cubicBezTo>
                <a:cubicBezTo>
                  <a:pt x="229611" y="96097"/>
                  <a:pt x="216276" y="103717"/>
                  <a:pt x="189606" y="115147"/>
                </a:cubicBezTo>
                <a:cubicBezTo>
                  <a:pt x="162936" y="126577"/>
                  <a:pt x="149601" y="128482"/>
                  <a:pt x="122931" y="143722"/>
                </a:cubicBezTo>
                <a:cubicBezTo>
                  <a:pt x="96261" y="158962"/>
                  <a:pt x="79116" y="168487"/>
                  <a:pt x="56256" y="191347"/>
                </a:cubicBezTo>
                <a:cubicBezTo>
                  <a:pt x="33396" y="214207"/>
                  <a:pt x="18156" y="231352"/>
                  <a:pt x="8631" y="258022"/>
                </a:cubicBezTo>
                <a:cubicBezTo>
                  <a:pt x="-894" y="284692"/>
                  <a:pt x="-4704" y="298027"/>
                  <a:pt x="8631" y="324697"/>
                </a:cubicBezTo>
                <a:cubicBezTo>
                  <a:pt x="21966" y="351367"/>
                  <a:pt x="46731" y="366607"/>
                  <a:pt x="75306" y="391372"/>
                </a:cubicBezTo>
                <a:cubicBezTo>
                  <a:pt x="103881" y="416137"/>
                  <a:pt x="119121" y="429472"/>
                  <a:pt x="151506" y="448522"/>
                </a:cubicBezTo>
                <a:cubicBezTo>
                  <a:pt x="183891" y="467572"/>
                  <a:pt x="202941" y="475192"/>
                  <a:pt x="237231" y="486622"/>
                </a:cubicBezTo>
                <a:cubicBezTo>
                  <a:pt x="271521" y="498052"/>
                  <a:pt x="288666" y="498052"/>
                  <a:pt x="322956" y="505672"/>
                </a:cubicBezTo>
                <a:cubicBezTo>
                  <a:pt x="357246" y="513292"/>
                  <a:pt x="376296" y="519007"/>
                  <a:pt x="408681" y="524722"/>
                </a:cubicBezTo>
                <a:cubicBezTo>
                  <a:pt x="441066" y="530437"/>
                  <a:pt x="452496" y="530437"/>
                  <a:pt x="484881" y="534247"/>
                </a:cubicBezTo>
                <a:cubicBezTo>
                  <a:pt x="517266" y="538057"/>
                  <a:pt x="540126" y="539962"/>
                  <a:pt x="570606" y="543772"/>
                </a:cubicBezTo>
                <a:cubicBezTo>
                  <a:pt x="601086" y="547582"/>
                  <a:pt x="610611" y="547582"/>
                  <a:pt x="637281" y="553297"/>
                </a:cubicBezTo>
                <a:cubicBezTo>
                  <a:pt x="663951" y="559012"/>
                  <a:pt x="677286" y="566632"/>
                  <a:pt x="703956" y="572347"/>
                </a:cubicBezTo>
                <a:cubicBezTo>
                  <a:pt x="730626" y="578062"/>
                  <a:pt x="742056" y="578062"/>
                  <a:pt x="770631" y="581872"/>
                </a:cubicBezTo>
                <a:cubicBezTo>
                  <a:pt x="799206" y="585682"/>
                  <a:pt x="816351" y="587587"/>
                  <a:pt x="846831" y="591397"/>
                </a:cubicBezTo>
                <a:cubicBezTo>
                  <a:pt x="877311" y="595207"/>
                  <a:pt x="894456" y="597112"/>
                  <a:pt x="923031" y="600922"/>
                </a:cubicBezTo>
                <a:cubicBezTo>
                  <a:pt x="951606" y="604732"/>
                  <a:pt x="961131" y="606637"/>
                  <a:pt x="989706" y="610447"/>
                </a:cubicBezTo>
                <a:cubicBezTo>
                  <a:pt x="1018281" y="614257"/>
                  <a:pt x="1037331" y="616162"/>
                  <a:pt x="1065906" y="619972"/>
                </a:cubicBezTo>
                <a:cubicBezTo>
                  <a:pt x="1094481" y="623782"/>
                  <a:pt x="1105911" y="625687"/>
                  <a:pt x="1132581" y="629497"/>
                </a:cubicBezTo>
                <a:cubicBezTo>
                  <a:pt x="1159251" y="633307"/>
                  <a:pt x="1172586" y="635212"/>
                  <a:pt x="1199256" y="639022"/>
                </a:cubicBezTo>
                <a:cubicBezTo>
                  <a:pt x="1225926" y="642832"/>
                  <a:pt x="1239261" y="646642"/>
                  <a:pt x="1265931" y="648547"/>
                </a:cubicBezTo>
                <a:cubicBezTo>
                  <a:pt x="1292601" y="650452"/>
                  <a:pt x="1305936" y="646642"/>
                  <a:pt x="1332606" y="648547"/>
                </a:cubicBezTo>
                <a:cubicBezTo>
                  <a:pt x="1359276" y="650452"/>
                  <a:pt x="1372611" y="656167"/>
                  <a:pt x="1399281" y="658072"/>
                </a:cubicBezTo>
                <a:cubicBezTo>
                  <a:pt x="1425951" y="659977"/>
                  <a:pt x="1439286" y="658072"/>
                  <a:pt x="1465956" y="658072"/>
                </a:cubicBezTo>
                <a:cubicBezTo>
                  <a:pt x="1492626" y="658072"/>
                  <a:pt x="1505961" y="658072"/>
                  <a:pt x="1532631" y="658072"/>
                </a:cubicBezTo>
                <a:cubicBezTo>
                  <a:pt x="1559301" y="658072"/>
                  <a:pt x="1572636" y="658072"/>
                  <a:pt x="1599306" y="658072"/>
                </a:cubicBezTo>
                <a:cubicBezTo>
                  <a:pt x="1625976" y="658072"/>
                  <a:pt x="1635501" y="658072"/>
                  <a:pt x="1665981" y="658072"/>
                </a:cubicBezTo>
                <a:cubicBezTo>
                  <a:pt x="1696461" y="658072"/>
                  <a:pt x="1719321" y="658072"/>
                  <a:pt x="1751706" y="658072"/>
                </a:cubicBezTo>
                <a:cubicBezTo>
                  <a:pt x="1784091" y="658072"/>
                  <a:pt x="1799331" y="659977"/>
                  <a:pt x="1827906" y="658072"/>
                </a:cubicBezTo>
                <a:cubicBezTo>
                  <a:pt x="1856481" y="656167"/>
                  <a:pt x="1867911" y="650452"/>
                  <a:pt x="1894581" y="648547"/>
                </a:cubicBezTo>
                <a:cubicBezTo>
                  <a:pt x="1921251" y="646642"/>
                  <a:pt x="1934586" y="650452"/>
                  <a:pt x="1961256" y="648547"/>
                </a:cubicBezTo>
                <a:cubicBezTo>
                  <a:pt x="1987926" y="646642"/>
                  <a:pt x="2001261" y="640927"/>
                  <a:pt x="2027931" y="639022"/>
                </a:cubicBezTo>
                <a:cubicBezTo>
                  <a:pt x="2054601" y="637117"/>
                  <a:pt x="2067936" y="640927"/>
                  <a:pt x="2094606" y="639022"/>
                </a:cubicBezTo>
                <a:cubicBezTo>
                  <a:pt x="2121276" y="637117"/>
                  <a:pt x="2134611" y="631402"/>
                  <a:pt x="2161281" y="629497"/>
                </a:cubicBezTo>
                <a:cubicBezTo>
                  <a:pt x="2187951" y="627592"/>
                  <a:pt x="2199381" y="631402"/>
                  <a:pt x="2227956" y="629497"/>
                </a:cubicBezTo>
                <a:cubicBezTo>
                  <a:pt x="2256531" y="627592"/>
                  <a:pt x="2275581" y="623782"/>
                  <a:pt x="2304156" y="619972"/>
                </a:cubicBezTo>
                <a:cubicBezTo>
                  <a:pt x="2332731" y="616162"/>
                  <a:pt x="2344161" y="614257"/>
                  <a:pt x="2370831" y="610447"/>
                </a:cubicBezTo>
                <a:cubicBezTo>
                  <a:pt x="2397501" y="606637"/>
                  <a:pt x="2410836" y="602827"/>
                  <a:pt x="2437506" y="600922"/>
                </a:cubicBezTo>
                <a:cubicBezTo>
                  <a:pt x="2464176" y="599017"/>
                  <a:pt x="2477511" y="602827"/>
                  <a:pt x="2504181" y="600922"/>
                </a:cubicBezTo>
                <a:cubicBezTo>
                  <a:pt x="2530851" y="599017"/>
                  <a:pt x="2544186" y="597112"/>
                  <a:pt x="2570856" y="591397"/>
                </a:cubicBezTo>
                <a:cubicBezTo>
                  <a:pt x="2597526" y="585682"/>
                  <a:pt x="2610861" y="583777"/>
                  <a:pt x="2637531" y="572347"/>
                </a:cubicBezTo>
                <a:cubicBezTo>
                  <a:pt x="2664201" y="560917"/>
                  <a:pt x="2677536" y="549487"/>
                  <a:pt x="2704206" y="534247"/>
                </a:cubicBezTo>
                <a:cubicBezTo>
                  <a:pt x="2730876" y="519007"/>
                  <a:pt x="2744211" y="511387"/>
                  <a:pt x="2770881" y="496147"/>
                </a:cubicBezTo>
                <a:cubicBezTo>
                  <a:pt x="2797551" y="480907"/>
                  <a:pt x="2810886" y="473287"/>
                  <a:pt x="2837556" y="458047"/>
                </a:cubicBezTo>
                <a:cubicBezTo>
                  <a:pt x="2864226" y="442807"/>
                  <a:pt x="2885181" y="440902"/>
                  <a:pt x="2904231" y="419947"/>
                </a:cubicBezTo>
                <a:cubicBezTo>
                  <a:pt x="2923281" y="398992"/>
                  <a:pt x="2927091" y="379942"/>
                  <a:pt x="2932806" y="353272"/>
                </a:cubicBezTo>
                <a:cubicBezTo>
                  <a:pt x="2938521" y="326602"/>
                  <a:pt x="2946141" y="307552"/>
                  <a:pt x="2932806" y="286597"/>
                </a:cubicBezTo>
                <a:cubicBezTo>
                  <a:pt x="2919471" y="265642"/>
                  <a:pt x="2892801" y="258022"/>
                  <a:pt x="2866131" y="248497"/>
                </a:cubicBezTo>
                <a:cubicBezTo>
                  <a:pt x="2839461" y="238972"/>
                  <a:pt x="2828031" y="240877"/>
                  <a:pt x="2799456" y="238972"/>
                </a:cubicBezTo>
                <a:cubicBezTo>
                  <a:pt x="2770881" y="237067"/>
                  <a:pt x="2751831" y="240877"/>
                  <a:pt x="2723256" y="238972"/>
                </a:cubicBezTo>
                <a:cubicBezTo>
                  <a:pt x="2694681" y="237067"/>
                  <a:pt x="2685156" y="233257"/>
                  <a:pt x="2656581" y="229447"/>
                </a:cubicBezTo>
                <a:cubicBezTo>
                  <a:pt x="2628006" y="225637"/>
                  <a:pt x="2608956" y="221827"/>
                  <a:pt x="2580381" y="219922"/>
                </a:cubicBezTo>
                <a:cubicBezTo>
                  <a:pt x="2551806" y="218017"/>
                  <a:pt x="2540376" y="221827"/>
                  <a:pt x="2513706" y="219922"/>
                </a:cubicBezTo>
                <a:cubicBezTo>
                  <a:pt x="2487036" y="218017"/>
                  <a:pt x="2473701" y="212302"/>
                  <a:pt x="2447031" y="210397"/>
                </a:cubicBezTo>
                <a:cubicBezTo>
                  <a:pt x="2420361" y="208492"/>
                  <a:pt x="2407026" y="212302"/>
                  <a:pt x="2380356" y="210397"/>
                </a:cubicBezTo>
                <a:cubicBezTo>
                  <a:pt x="2353686" y="208492"/>
                  <a:pt x="2340351" y="206587"/>
                  <a:pt x="2313681" y="200872"/>
                </a:cubicBezTo>
                <a:cubicBezTo>
                  <a:pt x="2287011" y="195157"/>
                  <a:pt x="2273676" y="185632"/>
                  <a:pt x="2247006" y="181822"/>
                </a:cubicBezTo>
                <a:cubicBezTo>
                  <a:pt x="2220336" y="178012"/>
                  <a:pt x="2207001" y="181822"/>
                  <a:pt x="2180331" y="181822"/>
                </a:cubicBezTo>
                <a:cubicBezTo>
                  <a:pt x="2153661" y="181822"/>
                  <a:pt x="2140326" y="181822"/>
                  <a:pt x="2113656" y="181822"/>
                </a:cubicBezTo>
                <a:cubicBezTo>
                  <a:pt x="2086986" y="181822"/>
                  <a:pt x="2073651" y="183727"/>
                  <a:pt x="2046981" y="181822"/>
                </a:cubicBezTo>
                <a:cubicBezTo>
                  <a:pt x="2020311" y="179917"/>
                  <a:pt x="2006976" y="174202"/>
                  <a:pt x="1980306" y="172297"/>
                </a:cubicBezTo>
                <a:cubicBezTo>
                  <a:pt x="1953636" y="170392"/>
                  <a:pt x="1942206" y="174202"/>
                  <a:pt x="1913631" y="172297"/>
                </a:cubicBezTo>
                <a:cubicBezTo>
                  <a:pt x="1885056" y="170392"/>
                  <a:pt x="1866006" y="166582"/>
                  <a:pt x="1837431" y="162772"/>
                </a:cubicBezTo>
                <a:cubicBezTo>
                  <a:pt x="1808856" y="158962"/>
                  <a:pt x="1797426" y="157057"/>
                  <a:pt x="1770756" y="153247"/>
                </a:cubicBezTo>
                <a:cubicBezTo>
                  <a:pt x="1744086" y="149437"/>
                  <a:pt x="1730751" y="147532"/>
                  <a:pt x="1704081" y="143722"/>
                </a:cubicBezTo>
                <a:cubicBezTo>
                  <a:pt x="1677411" y="139912"/>
                  <a:pt x="1667886" y="141817"/>
                  <a:pt x="1637406" y="134197"/>
                </a:cubicBezTo>
                <a:cubicBezTo>
                  <a:pt x="1606926" y="126577"/>
                  <a:pt x="1582161" y="113242"/>
                  <a:pt x="1551681" y="105622"/>
                </a:cubicBezTo>
                <a:cubicBezTo>
                  <a:pt x="1521201" y="98002"/>
                  <a:pt x="1515486" y="101812"/>
                  <a:pt x="1485006" y="96097"/>
                </a:cubicBezTo>
                <a:cubicBezTo>
                  <a:pt x="1454526" y="90382"/>
                  <a:pt x="1431666" y="84667"/>
                  <a:pt x="1399281" y="77047"/>
                </a:cubicBezTo>
                <a:cubicBezTo>
                  <a:pt x="1366896" y="69427"/>
                  <a:pt x="1351656" y="65617"/>
                  <a:pt x="1323081" y="57997"/>
                </a:cubicBezTo>
                <a:cubicBezTo>
                  <a:pt x="1294506" y="50377"/>
                  <a:pt x="1283076" y="42757"/>
                  <a:pt x="1256406" y="38947"/>
                </a:cubicBezTo>
                <a:cubicBezTo>
                  <a:pt x="1229736" y="35137"/>
                  <a:pt x="1216401" y="38947"/>
                  <a:pt x="1189731" y="38947"/>
                </a:cubicBezTo>
                <a:cubicBezTo>
                  <a:pt x="1163061" y="38947"/>
                  <a:pt x="1149726" y="38947"/>
                  <a:pt x="1123056" y="38947"/>
                </a:cubicBezTo>
                <a:cubicBezTo>
                  <a:pt x="1096386" y="38947"/>
                  <a:pt x="1083051" y="38947"/>
                  <a:pt x="1056381" y="38947"/>
                </a:cubicBezTo>
                <a:cubicBezTo>
                  <a:pt x="1029711" y="38947"/>
                  <a:pt x="1016376" y="37042"/>
                  <a:pt x="989706" y="38947"/>
                </a:cubicBezTo>
                <a:cubicBezTo>
                  <a:pt x="963036" y="40852"/>
                  <a:pt x="949701" y="44662"/>
                  <a:pt x="923031" y="48472"/>
                </a:cubicBezTo>
                <a:cubicBezTo>
                  <a:pt x="896361" y="52282"/>
                  <a:pt x="883026" y="56092"/>
                  <a:pt x="856356" y="57997"/>
                </a:cubicBezTo>
                <a:cubicBezTo>
                  <a:pt x="829686" y="59902"/>
                  <a:pt x="801746" y="57997"/>
                  <a:pt x="789681" y="57997"/>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8" name="文本框 7"/>
          <p:cNvSpPr txBox="1"/>
          <p:nvPr/>
        </p:nvSpPr>
        <p:spPr>
          <a:xfrm>
            <a:off x="3301365" y="2457450"/>
            <a:ext cx="1343025" cy="368300"/>
          </a:xfrm>
          <a:prstGeom prst="rect">
            <a:avLst/>
          </a:prstGeom>
          <a:noFill/>
        </p:spPr>
        <p:txBody>
          <a:bodyPr wrap="square" rtlCol="0">
            <a:spAutoFit/>
          </a:bodyPr>
          <a:p>
            <a:r>
              <a:rPr lang="en-US" altLang="zh-CN">
                <a:solidFill>
                  <a:srgbClr val="FF0000"/>
                </a:solidFill>
              </a:rPr>
              <a:t>features</a:t>
            </a:r>
            <a:endParaRPr lang="en-US" altLang="zh-CN">
              <a:solidFill>
                <a:srgbClr val="FF0000"/>
              </a:solidFill>
            </a:endParaRPr>
          </a:p>
        </p:txBody>
      </p:sp>
      <p:cxnSp>
        <p:nvCxnSpPr>
          <p:cNvPr id="9" name="直接箭头连接符 8"/>
          <p:cNvCxnSpPr>
            <a:stCxn id="7" idx="48"/>
            <a:endCxn id="8" idx="1"/>
          </p:cNvCxnSpPr>
          <p:nvPr/>
        </p:nvCxnSpPr>
        <p:spPr>
          <a:xfrm>
            <a:off x="2729230" y="2448560"/>
            <a:ext cx="572135" cy="19304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79705" y="332740"/>
            <a:ext cx="4669790" cy="1893570"/>
          </a:xfrm>
          <a:prstGeom prst="rect">
            <a:avLst/>
          </a:prstGeom>
        </p:spPr>
      </p:pic>
      <p:sp>
        <p:nvSpPr>
          <p:cNvPr id="6" name="文本框 5"/>
          <p:cNvSpPr txBox="1"/>
          <p:nvPr/>
        </p:nvSpPr>
        <p:spPr>
          <a:xfrm>
            <a:off x="4787900" y="692785"/>
            <a:ext cx="4178935" cy="953135"/>
          </a:xfrm>
          <a:prstGeom prst="rect">
            <a:avLst/>
          </a:prstGeom>
          <a:noFill/>
        </p:spPr>
        <p:txBody>
          <a:bodyPr wrap="square" rtlCol="0">
            <a:spAutoFit/>
            <a:scene3d>
              <a:camera prst="orthographicFront"/>
              <a:lightRig rig="threePt" dir="t"/>
            </a:scene3d>
          </a:bodyPr>
          <a:p>
            <a:r>
              <a:rPr lang="en-US" altLang="zh-CN" sz="2800">
                <a:solidFill>
                  <a:schemeClr val="tx1"/>
                </a:solidFill>
                <a:effectLst>
                  <a:outerShdw blurRad="38100" dist="19050" dir="2700000" algn="tl" rotWithShape="0">
                    <a:schemeClr val="dk1">
                      <a:alpha val="40000"/>
                    </a:schemeClr>
                  </a:outerShdw>
                </a:effectLst>
              </a:rPr>
              <a:t>Why do we use wavelet decomposition?</a:t>
            </a:r>
            <a:endParaRPr lang="en-US" altLang="zh-CN" sz="280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50165" y="2447925"/>
            <a:ext cx="9036050" cy="2030095"/>
          </a:xfrm>
          <a:prstGeom prst="rect">
            <a:avLst/>
          </a:prstGeom>
          <a:noFill/>
        </p:spPr>
        <p:txBody>
          <a:bodyPr wrap="square" rtlCol="0">
            <a:spAutoFit/>
          </a:bodyPr>
          <a:p>
            <a:r>
              <a:rPr lang="en-US" altLang="zh-CN"/>
              <a:t>In the GAN networks, we suffer from poor quality of details.</a:t>
            </a:r>
            <a:endParaRPr lang="en-US" altLang="zh-CN"/>
          </a:p>
          <a:p>
            <a:r>
              <a:rPr lang="en-US" altLang="zh-CN"/>
              <a:t>Because it’s much easier for the discriminator to </a:t>
            </a:r>
            <a:r>
              <a:rPr lang="en-US" altLang="zh-CN">
                <a:sym typeface="+mn-ea"/>
              </a:rPr>
              <a:t>learn to focus on the low frequency parts only, and ignore the high frequency.</a:t>
            </a:r>
            <a:endParaRPr lang="en-US" altLang="zh-CN"/>
          </a:p>
          <a:p>
            <a:endParaRPr lang="en-US" altLang="zh-CN"/>
          </a:p>
          <a:p>
            <a:r>
              <a:rPr lang="en-US" altLang="zh-CN"/>
              <a:t>We got the idea of wavelet decomposition from SWAGAN. By doing the wavelet </a:t>
            </a:r>
            <a:r>
              <a:rPr lang="en-US" altLang="zh-CN">
                <a:sym typeface="+mn-ea"/>
              </a:rPr>
              <a:t>decomposition manually, it may be easier for the discriminator to learn the high ferquency details, and the generated images may have higher qualities.</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3050" y="476250"/>
            <a:ext cx="8597900" cy="5077460"/>
          </a:xfrm>
          <a:prstGeom prst="rect">
            <a:avLst/>
          </a:prstGeom>
          <a:noFill/>
        </p:spPr>
        <p:txBody>
          <a:bodyPr wrap="square" rtlCol="0">
            <a:spAutoFit/>
          </a:bodyPr>
          <a:p>
            <a:r>
              <a:rPr lang="en-US" altLang="zh-CN" sz="3600"/>
              <a:t>	We have achieved good results with our wavelet discriminator, but we still want to further improve it. We have been trying some new methods:</a:t>
            </a:r>
            <a:endParaRPr lang="en-US" altLang="zh-CN" sz="3600"/>
          </a:p>
          <a:p>
            <a:endParaRPr lang="en-US" altLang="zh-CN" sz="3600"/>
          </a:p>
          <a:p>
            <a:r>
              <a:rPr lang="en-US" altLang="zh-CN" sz="3600"/>
              <a:t>1.Projective Gan Discriminator</a:t>
            </a:r>
            <a:endParaRPr lang="en-US" altLang="zh-CN" sz="3600"/>
          </a:p>
          <a:p>
            <a:r>
              <a:rPr lang="en-US" altLang="zh-CN" sz="3600"/>
              <a:t>2.styleGan2 method</a:t>
            </a:r>
            <a:endParaRPr lang="en-US" altLang="zh-CN" sz="3600"/>
          </a:p>
          <a:p>
            <a:r>
              <a:rPr lang="en-US" altLang="zh-CN" sz="3600"/>
              <a:t>3.additional decoder method</a:t>
            </a:r>
            <a:endParaRPr lang="en-US" altLang="zh-CN" sz="3600"/>
          </a:p>
          <a:p>
            <a:r>
              <a:rPr lang="en-US" altLang="zh-CN" sz="3600"/>
              <a:t>4.....</a:t>
            </a:r>
            <a:endParaRPr lang="en-US" altLang="zh-CN"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47720" y="620395"/>
            <a:ext cx="5528945" cy="521970"/>
          </a:xfrm>
          <a:prstGeom prst="rect">
            <a:avLst/>
          </a:prstGeom>
          <a:noFill/>
        </p:spPr>
        <p:txBody>
          <a:bodyPr wrap="square" rtlCol="0">
            <a:spAutoFit/>
          </a:bodyPr>
          <a:p>
            <a:r>
              <a:rPr lang="en-US" altLang="zh-CN" sz="2800"/>
              <a:t>Projective Gan Discriminator</a:t>
            </a:r>
            <a:r>
              <a:rPr lang="en-US" altLang="zh-CN" sz="2800">
                <a:solidFill>
                  <a:srgbClr val="00B0F0"/>
                </a:solidFill>
                <a:sym typeface="+mn-ea"/>
              </a:rPr>
              <a:t>[12]</a:t>
            </a:r>
            <a:r>
              <a:rPr lang="en-US" altLang="zh-CN" sz="2800">
                <a:sym typeface="+mn-ea"/>
              </a:rPr>
              <a:t> </a:t>
            </a:r>
            <a:endParaRPr lang="en-US" altLang="zh-CN" sz="2800"/>
          </a:p>
        </p:txBody>
      </p:sp>
      <p:pic>
        <p:nvPicPr>
          <p:cNvPr id="6" name="图片 5"/>
          <p:cNvPicPr>
            <a:picLocks noChangeAspect="1"/>
          </p:cNvPicPr>
          <p:nvPr/>
        </p:nvPicPr>
        <p:blipFill>
          <a:blip r:embed="rId1"/>
          <a:stretch>
            <a:fillRect/>
          </a:stretch>
        </p:blipFill>
        <p:spPr>
          <a:xfrm>
            <a:off x="179705" y="188595"/>
            <a:ext cx="3019425" cy="2400300"/>
          </a:xfrm>
          <a:prstGeom prst="rect">
            <a:avLst/>
          </a:prstGeom>
        </p:spPr>
      </p:pic>
      <p:sp>
        <p:nvSpPr>
          <p:cNvPr id="7" name="任意多边形 6"/>
          <p:cNvSpPr/>
          <p:nvPr/>
        </p:nvSpPr>
        <p:spPr>
          <a:xfrm>
            <a:off x="179070" y="40005"/>
            <a:ext cx="1979295" cy="2247265"/>
          </a:xfrm>
          <a:custGeom>
            <a:avLst/>
            <a:gdLst>
              <a:gd name="connisteX0" fmla="*/ 1960456 w 1979535"/>
              <a:gd name="connsiteY0" fmla="*/ 809977 h 2247335"/>
              <a:gd name="connisteX1" fmla="*/ 1960456 w 1979535"/>
              <a:gd name="connsiteY1" fmla="*/ 741397 h 2247335"/>
              <a:gd name="connisteX2" fmla="*/ 1951566 w 1979535"/>
              <a:gd name="connsiteY2" fmla="*/ 672817 h 2247335"/>
              <a:gd name="connisteX3" fmla="*/ 1934421 w 1979535"/>
              <a:gd name="connsiteY3" fmla="*/ 603602 h 2247335"/>
              <a:gd name="connisteX4" fmla="*/ 1917276 w 1979535"/>
              <a:gd name="connsiteY4" fmla="*/ 535022 h 2247335"/>
              <a:gd name="connisteX5" fmla="*/ 1891241 w 1979535"/>
              <a:gd name="connsiteY5" fmla="*/ 466442 h 2247335"/>
              <a:gd name="connisteX6" fmla="*/ 1856951 w 1979535"/>
              <a:gd name="connsiteY6" fmla="*/ 397227 h 2247335"/>
              <a:gd name="connisteX7" fmla="*/ 1822661 w 1979535"/>
              <a:gd name="connsiteY7" fmla="*/ 328647 h 2247335"/>
              <a:gd name="connisteX8" fmla="*/ 1779481 w 1979535"/>
              <a:gd name="connsiteY8" fmla="*/ 260067 h 2247335"/>
              <a:gd name="connisteX9" fmla="*/ 1710901 w 1979535"/>
              <a:gd name="connsiteY9" fmla="*/ 199742 h 2247335"/>
              <a:gd name="connisteX10" fmla="*/ 1642321 w 1979535"/>
              <a:gd name="connsiteY10" fmla="*/ 165452 h 2247335"/>
              <a:gd name="connisteX11" fmla="*/ 1573741 w 1979535"/>
              <a:gd name="connsiteY11" fmla="*/ 139417 h 2247335"/>
              <a:gd name="connisteX12" fmla="*/ 1504526 w 1979535"/>
              <a:gd name="connsiteY12" fmla="*/ 114017 h 2247335"/>
              <a:gd name="connisteX13" fmla="*/ 1435946 w 1979535"/>
              <a:gd name="connsiteY13" fmla="*/ 96872 h 2247335"/>
              <a:gd name="connisteX14" fmla="*/ 1358476 w 1979535"/>
              <a:gd name="connsiteY14" fmla="*/ 79727 h 2247335"/>
              <a:gd name="connisteX15" fmla="*/ 1289896 w 1979535"/>
              <a:gd name="connsiteY15" fmla="*/ 70837 h 2247335"/>
              <a:gd name="connisteX16" fmla="*/ 1212426 w 1979535"/>
              <a:gd name="connsiteY16" fmla="*/ 45437 h 2247335"/>
              <a:gd name="connisteX17" fmla="*/ 1143846 w 1979535"/>
              <a:gd name="connsiteY17" fmla="*/ 36547 h 2247335"/>
              <a:gd name="connisteX18" fmla="*/ 1058121 w 1979535"/>
              <a:gd name="connsiteY18" fmla="*/ 28292 h 2247335"/>
              <a:gd name="connisteX19" fmla="*/ 963506 w 1979535"/>
              <a:gd name="connsiteY19" fmla="*/ 19402 h 2247335"/>
              <a:gd name="connisteX20" fmla="*/ 868891 w 1979535"/>
              <a:gd name="connsiteY20" fmla="*/ 10512 h 2247335"/>
              <a:gd name="connisteX21" fmla="*/ 800311 w 1979535"/>
              <a:gd name="connsiteY21" fmla="*/ 10512 h 2247335"/>
              <a:gd name="connisteX22" fmla="*/ 713951 w 1979535"/>
              <a:gd name="connsiteY22" fmla="*/ 2257 h 2247335"/>
              <a:gd name="connisteX23" fmla="*/ 645371 w 1979535"/>
              <a:gd name="connsiteY23" fmla="*/ 2257 h 2247335"/>
              <a:gd name="connisteX24" fmla="*/ 576791 w 1979535"/>
              <a:gd name="connsiteY24" fmla="*/ 2257 h 2247335"/>
              <a:gd name="connisteX25" fmla="*/ 507576 w 1979535"/>
              <a:gd name="connsiteY25" fmla="*/ 28292 h 2247335"/>
              <a:gd name="connisteX26" fmla="*/ 438996 w 1979535"/>
              <a:gd name="connsiteY26" fmla="*/ 70837 h 2247335"/>
              <a:gd name="connisteX27" fmla="*/ 370416 w 1979535"/>
              <a:gd name="connsiteY27" fmla="*/ 114017 h 2247335"/>
              <a:gd name="connisteX28" fmla="*/ 318981 w 1979535"/>
              <a:gd name="connsiteY28" fmla="*/ 182597 h 2247335"/>
              <a:gd name="connisteX29" fmla="*/ 249766 w 1979535"/>
              <a:gd name="connsiteY29" fmla="*/ 242922 h 2247335"/>
              <a:gd name="connisteX30" fmla="*/ 198331 w 1979535"/>
              <a:gd name="connsiteY30" fmla="*/ 311502 h 2247335"/>
              <a:gd name="connisteX31" fmla="*/ 146896 w 1979535"/>
              <a:gd name="connsiteY31" fmla="*/ 380082 h 2247335"/>
              <a:gd name="connisteX32" fmla="*/ 103716 w 1979535"/>
              <a:gd name="connsiteY32" fmla="*/ 449297 h 2247335"/>
              <a:gd name="connisteX33" fmla="*/ 78316 w 1979535"/>
              <a:gd name="connsiteY33" fmla="*/ 517877 h 2247335"/>
              <a:gd name="connisteX34" fmla="*/ 69426 w 1979535"/>
              <a:gd name="connsiteY34" fmla="*/ 586457 h 2247335"/>
              <a:gd name="connisteX35" fmla="*/ 61171 w 1979535"/>
              <a:gd name="connsiteY35" fmla="*/ 655037 h 2247335"/>
              <a:gd name="connisteX36" fmla="*/ 52281 w 1979535"/>
              <a:gd name="connsiteY36" fmla="*/ 724252 h 2247335"/>
              <a:gd name="connisteX37" fmla="*/ 52281 w 1979535"/>
              <a:gd name="connsiteY37" fmla="*/ 792832 h 2247335"/>
              <a:gd name="connisteX38" fmla="*/ 44026 w 1979535"/>
              <a:gd name="connsiteY38" fmla="*/ 861412 h 2247335"/>
              <a:gd name="connisteX39" fmla="*/ 35136 w 1979535"/>
              <a:gd name="connsiteY39" fmla="*/ 930627 h 2247335"/>
              <a:gd name="connisteX40" fmla="*/ 26881 w 1979535"/>
              <a:gd name="connsiteY40" fmla="*/ 999207 h 2247335"/>
              <a:gd name="connisteX41" fmla="*/ 9736 w 1979535"/>
              <a:gd name="connsiteY41" fmla="*/ 1067787 h 2247335"/>
              <a:gd name="connisteX42" fmla="*/ 9736 w 1979535"/>
              <a:gd name="connsiteY42" fmla="*/ 1136367 h 2247335"/>
              <a:gd name="connisteX43" fmla="*/ 846 w 1979535"/>
              <a:gd name="connsiteY43" fmla="*/ 1205582 h 2247335"/>
              <a:gd name="connisteX44" fmla="*/ 846 w 1979535"/>
              <a:gd name="connsiteY44" fmla="*/ 1274162 h 2247335"/>
              <a:gd name="connisteX45" fmla="*/ 846 w 1979535"/>
              <a:gd name="connsiteY45" fmla="*/ 1342742 h 2247335"/>
              <a:gd name="connisteX46" fmla="*/ 846 w 1979535"/>
              <a:gd name="connsiteY46" fmla="*/ 1411322 h 2247335"/>
              <a:gd name="connisteX47" fmla="*/ 846 w 1979535"/>
              <a:gd name="connsiteY47" fmla="*/ 1480537 h 2247335"/>
              <a:gd name="connisteX48" fmla="*/ 9736 w 1979535"/>
              <a:gd name="connsiteY48" fmla="*/ 1549117 h 2247335"/>
              <a:gd name="connisteX49" fmla="*/ 26881 w 1979535"/>
              <a:gd name="connsiteY49" fmla="*/ 1617697 h 2247335"/>
              <a:gd name="connisteX50" fmla="*/ 44026 w 1979535"/>
              <a:gd name="connsiteY50" fmla="*/ 1686912 h 2247335"/>
              <a:gd name="connisteX51" fmla="*/ 69426 w 1979535"/>
              <a:gd name="connsiteY51" fmla="*/ 1755492 h 2247335"/>
              <a:gd name="connisteX52" fmla="*/ 95461 w 1979535"/>
              <a:gd name="connsiteY52" fmla="*/ 1824072 h 2247335"/>
              <a:gd name="connisteX53" fmla="*/ 129751 w 1979535"/>
              <a:gd name="connsiteY53" fmla="*/ 1892652 h 2247335"/>
              <a:gd name="connisteX54" fmla="*/ 190076 w 1979535"/>
              <a:gd name="connsiteY54" fmla="*/ 1961867 h 2247335"/>
              <a:gd name="connisteX55" fmla="*/ 258656 w 1979535"/>
              <a:gd name="connsiteY55" fmla="*/ 2013302 h 2247335"/>
              <a:gd name="connisteX56" fmla="*/ 327236 w 1979535"/>
              <a:gd name="connsiteY56" fmla="*/ 2056482 h 2247335"/>
              <a:gd name="connisteX57" fmla="*/ 396451 w 1979535"/>
              <a:gd name="connsiteY57" fmla="*/ 2107917 h 2247335"/>
              <a:gd name="connisteX58" fmla="*/ 465031 w 1979535"/>
              <a:gd name="connsiteY58" fmla="*/ 2159352 h 2247335"/>
              <a:gd name="connisteX59" fmla="*/ 533611 w 1979535"/>
              <a:gd name="connsiteY59" fmla="*/ 2185387 h 2247335"/>
              <a:gd name="connisteX60" fmla="*/ 602191 w 1979535"/>
              <a:gd name="connsiteY60" fmla="*/ 2202532 h 2247335"/>
              <a:gd name="connisteX61" fmla="*/ 671406 w 1979535"/>
              <a:gd name="connsiteY61" fmla="*/ 2202532 h 2247335"/>
              <a:gd name="connisteX62" fmla="*/ 739986 w 1979535"/>
              <a:gd name="connsiteY62" fmla="*/ 2210787 h 2247335"/>
              <a:gd name="connisteX63" fmla="*/ 808566 w 1979535"/>
              <a:gd name="connsiteY63" fmla="*/ 2210787 h 2247335"/>
              <a:gd name="connisteX64" fmla="*/ 877146 w 1979535"/>
              <a:gd name="connsiteY64" fmla="*/ 2227932 h 2247335"/>
              <a:gd name="connisteX65" fmla="*/ 946361 w 1979535"/>
              <a:gd name="connsiteY65" fmla="*/ 2236822 h 2247335"/>
              <a:gd name="connisteX66" fmla="*/ 1014941 w 1979535"/>
              <a:gd name="connsiteY66" fmla="*/ 2245077 h 2247335"/>
              <a:gd name="connisteX67" fmla="*/ 1083521 w 1979535"/>
              <a:gd name="connsiteY67" fmla="*/ 2245077 h 2247335"/>
              <a:gd name="connisteX68" fmla="*/ 1152736 w 1979535"/>
              <a:gd name="connsiteY68" fmla="*/ 2245077 h 2247335"/>
              <a:gd name="connisteX69" fmla="*/ 1221316 w 1979535"/>
              <a:gd name="connsiteY69" fmla="*/ 2245077 h 2247335"/>
              <a:gd name="connisteX70" fmla="*/ 1289896 w 1979535"/>
              <a:gd name="connsiteY70" fmla="*/ 2245077 h 2247335"/>
              <a:gd name="connisteX71" fmla="*/ 1358476 w 1979535"/>
              <a:gd name="connsiteY71" fmla="*/ 2219677 h 2247335"/>
              <a:gd name="connisteX72" fmla="*/ 1427691 w 1979535"/>
              <a:gd name="connsiteY72" fmla="*/ 2202532 h 2247335"/>
              <a:gd name="connisteX73" fmla="*/ 1496271 w 1979535"/>
              <a:gd name="connsiteY73" fmla="*/ 2150462 h 2247335"/>
              <a:gd name="connisteX74" fmla="*/ 1564851 w 1979535"/>
              <a:gd name="connsiteY74" fmla="*/ 2090772 h 2247335"/>
              <a:gd name="connisteX75" fmla="*/ 1616286 w 1979535"/>
              <a:gd name="connsiteY75" fmla="*/ 2021557 h 2247335"/>
              <a:gd name="connisteX76" fmla="*/ 1642321 w 1979535"/>
              <a:gd name="connsiteY76" fmla="*/ 1952977 h 2247335"/>
              <a:gd name="connisteX77" fmla="*/ 1702646 w 1979535"/>
              <a:gd name="connsiteY77" fmla="*/ 1884397 h 2247335"/>
              <a:gd name="connisteX78" fmla="*/ 1745191 w 1979535"/>
              <a:gd name="connsiteY78" fmla="*/ 1815817 h 2247335"/>
              <a:gd name="connisteX79" fmla="*/ 1797261 w 1979535"/>
              <a:gd name="connsiteY79" fmla="*/ 1746602 h 2247335"/>
              <a:gd name="connisteX80" fmla="*/ 1814406 w 1979535"/>
              <a:gd name="connsiteY80" fmla="*/ 1678022 h 2247335"/>
              <a:gd name="connisteX81" fmla="*/ 1848696 w 1979535"/>
              <a:gd name="connsiteY81" fmla="*/ 1609442 h 2247335"/>
              <a:gd name="connisteX82" fmla="*/ 1874096 w 1979535"/>
              <a:gd name="connsiteY82" fmla="*/ 1540227 h 2247335"/>
              <a:gd name="connisteX83" fmla="*/ 1891241 w 1979535"/>
              <a:gd name="connsiteY83" fmla="*/ 1471647 h 2247335"/>
              <a:gd name="connisteX84" fmla="*/ 1908386 w 1979535"/>
              <a:gd name="connsiteY84" fmla="*/ 1403067 h 2247335"/>
              <a:gd name="connisteX85" fmla="*/ 1908386 w 1979535"/>
              <a:gd name="connsiteY85" fmla="*/ 1334487 h 2247335"/>
              <a:gd name="connisteX86" fmla="*/ 1926166 w 1979535"/>
              <a:gd name="connsiteY86" fmla="*/ 1265272 h 2247335"/>
              <a:gd name="connisteX87" fmla="*/ 1943311 w 1979535"/>
              <a:gd name="connsiteY87" fmla="*/ 1196692 h 2247335"/>
              <a:gd name="connisteX88" fmla="*/ 1951566 w 1979535"/>
              <a:gd name="connsiteY88" fmla="*/ 1128112 h 2247335"/>
              <a:gd name="connisteX89" fmla="*/ 1960456 w 1979535"/>
              <a:gd name="connsiteY89" fmla="*/ 1059532 h 2247335"/>
              <a:gd name="connisteX90" fmla="*/ 1977601 w 1979535"/>
              <a:gd name="connsiteY90" fmla="*/ 990317 h 2247335"/>
              <a:gd name="connisteX91" fmla="*/ 1977601 w 1979535"/>
              <a:gd name="connsiteY91" fmla="*/ 921737 h 2247335"/>
              <a:gd name="connisteX92" fmla="*/ 1968711 w 1979535"/>
              <a:gd name="connsiteY92" fmla="*/ 853157 h 2247335"/>
              <a:gd name="connisteX93" fmla="*/ 1960456 w 1979535"/>
              <a:gd name="connsiteY93" fmla="*/ 783942 h 224733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Lst>
            <a:rect l="l" t="t" r="r" b="b"/>
            <a:pathLst>
              <a:path w="1979536" h="2247336">
                <a:moveTo>
                  <a:pt x="1960457" y="809978"/>
                </a:moveTo>
                <a:cubicBezTo>
                  <a:pt x="1960457" y="797913"/>
                  <a:pt x="1962362" y="768703"/>
                  <a:pt x="1960457" y="741398"/>
                </a:cubicBezTo>
                <a:cubicBezTo>
                  <a:pt x="1958552" y="714093"/>
                  <a:pt x="1956647" y="700123"/>
                  <a:pt x="1951567" y="672818"/>
                </a:cubicBezTo>
                <a:cubicBezTo>
                  <a:pt x="1946487" y="645513"/>
                  <a:pt x="1941407" y="630908"/>
                  <a:pt x="1934422" y="603603"/>
                </a:cubicBezTo>
                <a:cubicBezTo>
                  <a:pt x="1927437" y="576298"/>
                  <a:pt x="1926167" y="562328"/>
                  <a:pt x="1917277" y="535023"/>
                </a:cubicBezTo>
                <a:cubicBezTo>
                  <a:pt x="1908387" y="507718"/>
                  <a:pt x="1903307" y="493748"/>
                  <a:pt x="1891242" y="466443"/>
                </a:cubicBezTo>
                <a:cubicBezTo>
                  <a:pt x="1879177" y="439138"/>
                  <a:pt x="1870922" y="424533"/>
                  <a:pt x="1856952" y="397228"/>
                </a:cubicBezTo>
                <a:cubicBezTo>
                  <a:pt x="1842982" y="369923"/>
                  <a:pt x="1837902" y="355953"/>
                  <a:pt x="1822662" y="328648"/>
                </a:cubicBezTo>
                <a:cubicBezTo>
                  <a:pt x="1807422" y="301343"/>
                  <a:pt x="1801707" y="286103"/>
                  <a:pt x="1779482" y="260068"/>
                </a:cubicBezTo>
                <a:cubicBezTo>
                  <a:pt x="1757257" y="234033"/>
                  <a:pt x="1738207" y="218793"/>
                  <a:pt x="1710902" y="199743"/>
                </a:cubicBezTo>
                <a:cubicBezTo>
                  <a:pt x="1683597" y="180693"/>
                  <a:pt x="1669627" y="177518"/>
                  <a:pt x="1642322" y="165453"/>
                </a:cubicBezTo>
                <a:cubicBezTo>
                  <a:pt x="1615017" y="153388"/>
                  <a:pt x="1601047" y="149578"/>
                  <a:pt x="1573742" y="139418"/>
                </a:cubicBezTo>
                <a:cubicBezTo>
                  <a:pt x="1546437" y="129258"/>
                  <a:pt x="1531832" y="122273"/>
                  <a:pt x="1504527" y="114018"/>
                </a:cubicBezTo>
                <a:cubicBezTo>
                  <a:pt x="1477222" y="105763"/>
                  <a:pt x="1465157" y="103858"/>
                  <a:pt x="1435947" y="96873"/>
                </a:cubicBezTo>
                <a:cubicBezTo>
                  <a:pt x="1406737" y="89888"/>
                  <a:pt x="1387687" y="84808"/>
                  <a:pt x="1358477" y="79728"/>
                </a:cubicBezTo>
                <a:cubicBezTo>
                  <a:pt x="1329267" y="74648"/>
                  <a:pt x="1319107" y="77823"/>
                  <a:pt x="1289897" y="70838"/>
                </a:cubicBezTo>
                <a:cubicBezTo>
                  <a:pt x="1260687" y="63853"/>
                  <a:pt x="1241637" y="52423"/>
                  <a:pt x="1212427" y="45438"/>
                </a:cubicBezTo>
                <a:cubicBezTo>
                  <a:pt x="1183217" y="38453"/>
                  <a:pt x="1174962" y="39723"/>
                  <a:pt x="1143847" y="36548"/>
                </a:cubicBezTo>
                <a:cubicBezTo>
                  <a:pt x="1112732" y="33373"/>
                  <a:pt x="1094317" y="31468"/>
                  <a:pt x="1058122" y="28293"/>
                </a:cubicBezTo>
                <a:cubicBezTo>
                  <a:pt x="1021927" y="25118"/>
                  <a:pt x="1001607" y="23213"/>
                  <a:pt x="963507" y="19403"/>
                </a:cubicBezTo>
                <a:cubicBezTo>
                  <a:pt x="925407" y="15593"/>
                  <a:pt x="901277" y="12418"/>
                  <a:pt x="868892" y="10513"/>
                </a:cubicBezTo>
                <a:cubicBezTo>
                  <a:pt x="836507" y="8608"/>
                  <a:pt x="831427" y="12418"/>
                  <a:pt x="800312" y="10513"/>
                </a:cubicBezTo>
                <a:cubicBezTo>
                  <a:pt x="769197" y="8608"/>
                  <a:pt x="745067" y="4163"/>
                  <a:pt x="713952" y="2258"/>
                </a:cubicBezTo>
                <a:cubicBezTo>
                  <a:pt x="682837" y="353"/>
                  <a:pt x="672677" y="2258"/>
                  <a:pt x="645372" y="2258"/>
                </a:cubicBezTo>
                <a:cubicBezTo>
                  <a:pt x="618067" y="2258"/>
                  <a:pt x="604097" y="-2822"/>
                  <a:pt x="576792" y="2258"/>
                </a:cubicBezTo>
                <a:cubicBezTo>
                  <a:pt x="549487" y="7338"/>
                  <a:pt x="534882" y="14323"/>
                  <a:pt x="507577" y="28293"/>
                </a:cubicBezTo>
                <a:cubicBezTo>
                  <a:pt x="480272" y="42263"/>
                  <a:pt x="466302" y="53693"/>
                  <a:pt x="438997" y="70838"/>
                </a:cubicBezTo>
                <a:cubicBezTo>
                  <a:pt x="411692" y="87983"/>
                  <a:pt x="394547" y="91793"/>
                  <a:pt x="370417" y="114018"/>
                </a:cubicBezTo>
                <a:cubicBezTo>
                  <a:pt x="346287" y="136243"/>
                  <a:pt x="343112" y="156563"/>
                  <a:pt x="318982" y="182598"/>
                </a:cubicBezTo>
                <a:cubicBezTo>
                  <a:pt x="294852" y="208633"/>
                  <a:pt x="273897" y="216888"/>
                  <a:pt x="249767" y="242923"/>
                </a:cubicBezTo>
                <a:cubicBezTo>
                  <a:pt x="225637" y="268958"/>
                  <a:pt x="218652" y="284198"/>
                  <a:pt x="198332" y="311503"/>
                </a:cubicBezTo>
                <a:cubicBezTo>
                  <a:pt x="178012" y="338808"/>
                  <a:pt x="165947" y="352778"/>
                  <a:pt x="146897" y="380083"/>
                </a:cubicBezTo>
                <a:cubicBezTo>
                  <a:pt x="127847" y="407388"/>
                  <a:pt x="117687" y="421993"/>
                  <a:pt x="103717" y="449298"/>
                </a:cubicBezTo>
                <a:cubicBezTo>
                  <a:pt x="89747" y="476603"/>
                  <a:pt x="85302" y="490573"/>
                  <a:pt x="78317" y="517878"/>
                </a:cubicBezTo>
                <a:cubicBezTo>
                  <a:pt x="71332" y="545183"/>
                  <a:pt x="72602" y="559153"/>
                  <a:pt x="69427" y="586458"/>
                </a:cubicBezTo>
                <a:cubicBezTo>
                  <a:pt x="66252" y="613763"/>
                  <a:pt x="64347" y="627733"/>
                  <a:pt x="61172" y="655038"/>
                </a:cubicBezTo>
                <a:cubicBezTo>
                  <a:pt x="57997" y="682343"/>
                  <a:pt x="54187" y="696948"/>
                  <a:pt x="52282" y="724253"/>
                </a:cubicBezTo>
                <a:cubicBezTo>
                  <a:pt x="50377" y="751558"/>
                  <a:pt x="54187" y="765528"/>
                  <a:pt x="52282" y="792833"/>
                </a:cubicBezTo>
                <a:cubicBezTo>
                  <a:pt x="50377" y="820138"/>
                  <a:pt x="47202" y="834108"/>
                  <a:pt x="44027" y="861413"/>
                </a:cubicBezTo>
                <a:cubicBezTo>
                  <a:pt x="40852" y="888718"/>
                  <a:pt x="38312" y="903323"/>
                  <a:pt x="35137" y="930628"/>
                </a:cubicBezTo>
                <a:cubicBezTo>
                  <a:pt x="31962" y="957933"/>
                  <a:pt x="31962" y="971903"/>
                  <a:pt x="26882" y="999208"/>
                </a:cubicBezTo>
                <a:cubicBezTo>
                  <a:pt x="21802" y="1026513"/>
                  <a:pt x="12912" y="1040483"/>
                  <a:pt x="9737" y="1067788"/>
                </a:cubicBezTo>
                <a:cubicBezTo>
                  <a:pt x="6562" y="1095093"/>
                  <a:pt x="11642" y="1109063"/>
                  <a:pt x="9737" y="1136368"/>
                </a:cubicBezTo>
                <a:cubicBezTo>
                  <a:pt x="7832" y="1163673"/>
                  <a:pt x="2752" y="1178278"/>
                  <a:pt x="847" y="1205583"/>
                </a:cubicBezTo>
                <a:cubicBezTo>
                  <a:pt x="-1058" y="1232888"/>
                  <a:pt x="847" y="1246858"/>
                  <a:pt x="847" y="1274163"/>
                </a:cubicBezTo>
                <a:cubicBezTo>
                  <a:pt x="847" y="1301468"/>
                  <a:pt x="847" y="1315438"/>
                  <a:pt x="847" y="1342743"/>
                </a:cubicBezTo>
                <a:cubicBezTo>
                  <a:pt x="847" y="1370048"/>
                  <a:pt x="847" y="1384018"/>
                  <a:pt x="847" y="1411323"/>
                </a:cubicBezTo>
                <a:cubicBezTo>
                  <a:pt x="847" y="1438628"/>
                  <a:pt x="-1058" y="1453233"/>
                  <a:pt x="847" y="1480538"/>
                </a:cubicBezTo>
                <a:cubicBezTo>
                  <a:pt x="2752" y="1507843"/>
                  <a:pt x="4657" y="1521813"/>
                  <a:pt x="9737" y="1549118"/>
                </a:cubicBezTo>
                <a:cubicBezTo>
                  <a:pt x="14817" y="1576423"/>
                  <a:pt x="19897" y="1590393"/>
                  <a:pt x="26882" y="1617698"/>
                </a:cubicBezTo>
                <a:cubicBezTo>
                  <a:pt x="33867" y="1645003"/>
                  <a:pt x="35772" y="1659608"/>
                  <a:pt x="44027" y="1686913"/>
                </a:cubicBezTo>
                <a:cubicBezTo>
                  <a:pt x="52282" y="1714218"/>
                  <a:pt x="59267" y="1728188"/>
                  <a:pt x="69427" y="1755493"/>
                </a:cubicBezTo>
                <a:cubicBezTo>
                  <a:pt x="79587" y="1782798"/>
                  <a:pt x="83397" y="1796768"/>
                  <a:pt x="95462" y="1824073"/>
                </a:cubicBezTo>
                <a:cubicBezTo>
                  <a:pt x="107527" y="1851378"/>
                  <a:pt x="110702" y="1865348"/>
                  <a:pt x="129752" y="1892653"/>
                </a:cubicBezTo>
                <a:cubicBezTo>
                  <a:pt x="148802" y="1919958"/>
                  <a:pt x="164042" y="1937738"/>
                  <a:pt x="190077" y="1961868"/>
                </a:cubicBezTo>
                <a:cubicBezTo>
                  <a:pt x="216112" y="1985998"/>
                  <a:pt x="231352" y="1994253"/>
                  <a:pt x="258657" y="2013303"/>
                </a:cubicBezTo>
                <a:cubicBezTo>
                  <a:pt x="285962" y="2032353"/>
                  <a:pt x="299932" y="2037433"/>
                  <a:pt x="327237" y="2056483"/>
                </a:cubicBezTo>
                <a:cubicBezTo>
                  <a:pt x="354542" y="2075533"/>
                  <a:pt x="369147" y="2087598"/>
                  <a:pt x="396452" y="2107918"/>
                </a:cubicBezTo>
                <a:cubicBezTo>
                  <a:pt x="423757" y="2128238"/>
                  <a:pt x="437727" y="2144113"/>
                  <a:pt x="465032" y="2159353"/>
                </a:cubicBezTo>
                <a:cubicBezTo>
                  <a:pt x="492337" y="2174593"/>
                  <a:pt x="506307" y="2176498"/>
                  <a:pt x="533612" y="2185388"/>
                </a:cubicBezTo>
                <a:cubicBezTo>
                  <a:pt x="560917" y="2194278"/>
                  <a:pt x="574887" y="2199358"/>
                  <a:pt x="602192" y="2202533"/>
                </a:cubicBezTo>
                <a:cubicBezTo>
                  <a:pt x="629497" y="2205708"/>
                  <a:pt x="644102" y="2200628"/>
                  <a:pt x="671407" y="2202533"/>
                </a:cubicBezTo>
                <a:cubicBezTo>
                  <a:pt x="698712" y="2204438"/>
                  <a:pt x="712682" y="2208883"/>
                  <a:pt x="739987" y="2210788"/>
                </a:cubicBezTo>
                <a:cubicBezTo>
                  <a:pt x="767292" y="2212693"/>
                  <a:pt x="781262" y="2207613"/>
                  <a:pt x="808567" y="2210788"/>
                </a:cubicBezTo>
                <a:cubicBezTo>
                  <a:pt x="835872" y="2213963"/>
                  <a:pt x="849842" y="2222853"/>
                  <a:pt x="877147" y="2227933"/>
                </a:cubicBezTo>
                <a:cubicBezTo>
                  <a:pt x="904452" y="2233013"/>
                  <a:pt x="919057" y="2233648"/>
                  <a:pt x="946362" y="2236823"/>
                </a:cubicBezTo>
                <a:cubicBezTo>
                  <a:pt x="973667" y="2239998"/>
                  <a:pt x="987637" y="2243173"/>
                  <a:pt x="1014942" y="2245078"/>
                </a:cubicBezTo>
                <a:cubicBezTo>
                  <a:pt x="1042247" y="2246983"/>
                  <a:pt x="1056217" y="2245078"/>
                  <a:pt x="1083522" y="2245078"/>
                </a:cubicBezTo>
                <a:cubicBezTo>
                  <a:pt x="1110827" y="2245078"/>
                  <a:pt x="1125432" y="2245078"/>
                  <a:pt x="1152737" y="2245078"/>
                </a:cubicBezTo>
                <a:cubicBezTo>
                  <a:pt x="1180042" y="2245078"/>
                  <a:pt x="1194012" y="2245078"/>
                  <a:pt x="1221317" y="2245078"/>
                </a:cubicBezTo>
                <a:cubicBezTo>
                  <a:pt x="1248622" y="2245078"/>
                  <a:pt x="1262592" y="2250158"/>
                  <a:pt x="1289897" y="2245078"/>
                </a:cubicBezTo>
                <a:cubicBezTo>
                  <a:pt x="1317202" y="2239998"/>
                  <a:pt x="1331172" y="2227933"/>
                  <a:pt x="1358477" y="2219678"/>
                </a:cubicBezTo>
                <a:cubicBezTo>
                  <a:pt x="1385782" y="2211423"/>
                  <a:pt x="1400387" y="2216503"/>
                  <a:pt x="1427692" y="2202533"/>
                </a:cubicBezTo>
                <a:cubicBezTo>
                  <a:pt x="1454997" y="2188563"/>
                  <a:pt x="1468967" y="2172688"/>
                  <a:pt x="1496272" y="2150463"/>
                </a:cubicBezTo>
                <a:cubicBezTo>
                  <a:pt x="1523577" y="2128238"/>
                  <a:pt x="1540722" y="2116808"/>
                  <a:pt x="1564852" y="2090773"/>
                </a:cubicBezTo>
                <a:cubicBezTo>
                  <a:pt x="1588982" y="2064738"/>
                  <a:pt x="1601047" y="2048863"/>
                  <a:pt x="1616287" y="2021558"/>
                </a:cubicBezTo>
                <a:cubicBezTo>
                  <a:pt x="1631527" y="1994253"/>
                  <a:pt x="1625177" y="1980283"/>
                  <a:pt x="1642322" y="1952978"/>
                </a:cubicBezTo>
                <a:cubicBezTo>
                  <a:pt x="1659467" y="1925673"/>
                  <a:pt x="1682327" y="1911703"/>
                  <a:pt x="1702647" y="1884398"/>
                </a:cubicBezTo>
                <a:cubicBezTo>
                  <a:pt x="1722967" y="1857093"/>
                  <a:pt x="1726142" y="1843123"/>
                  <a:pt x="1745192" y="1815818"/>
                </a:cubicBezTo>
                <a:cubicBezTo>
                  <a:pt x="1764242" y="1788513"/>
                  <a:pt x="1783292" y="1773908"/>
                  <a:pt x="1797262" y="1746603"/>
                </a:cubicBezTo>
                <a:cubicBezTo>
                  <a:pt x="1811232" y="1719298"/>
                  <a:pt x="1804247" y="1705328"/>
                  <a:pt x="1814407" y="1678023"/>
                </a:cubicBezTo>
                <a:cubicBezTo>
                  <a:pt x="1824567" y="1650718"/>
                  <a:pt x="1836632" y="1636748"/>
                  <a:pt x="1848697" y="1609443"/>
                </a:cubicBezTo>
                <a:cubicBezTo>
                  <a:pt x="1860762" y="1582138"/>
                  <a:pt x="1865842" y="1567533"/>
                  <a:pt x="1874097" y="1540228"/>
                </a:cubicBezTo>
                <a:cubicBezTo>
                  <a:pt x="1882352" y="1512923"/>
                  <a:pt x="1884257" y="1498953"/>
                  <a:pt x="1891242" y="1471648"/>
                </a:cubicBezTo>
                <a:cubicBezTo>
                  <a:pt x="1898227" y="1444343"/>
                  <a:pt x="1905212" y="1430373"/>
                  <a:pt x="1908387" y="1403068"/>
                </a:cubicBezTo>
                <a:cubicBezTo>
                  <a:pt x="1911562" y="1375763"/>
                  <a:pt x="1904577" y="1361793"/>
                  <a:pt x="1908387" y="1334488"/>
                </a:cubicBezTo>
                <a:cubicBezTo>
                  <a:pt x="1912197" y="1307183"/>
                  <a:pt x="1919182" y="1292578"/>
                  <a:pt x="1926167" y="1265273"/>
                </a:cubicBezTo>
                <a:cubicBezTo>
                  <a:pt x="1933152" y="1237968"/>
                  <a:pt x="1938232" y="1223998"/>
                  <a:pt x="1943312" y="1196693"/>
                </a:cubicBezTo>
                <a:cubicBezTo>
                  <a:pt x="1948392" y="1169388"/>
                  <a:pt x="1948392" y="1155418"/>
                  <a:pt x="1951567" y="1128113"/>
                </a:cubicBezTo>
                <a:cubicBezTo>
                  <a:pt x="1954742" y="1100808"/>
                  <a:pt x="1955377" y="1086838"/>
                  <a:pt x="1960457" y="1059533"/>
                </a:cubicBezTo>
                <a:cubicBezTo>
                  <a:pt x="1965537" y="1032228"/>
                  <a:pt x="1974427" y="1017623"/>
                  <a:pt x="1977602" y="990318"/>
                </a:cubicBezTo>
                <a:cubicBezTo>
                  <a:pt x="1980777" y="963013"/>
                  <a:pt x="1979507" y="949043"/>
                  <a:pt x="1977602" y="921738"/>
                </a:cubicBezTo>
                <a:cubicBezTo>
                  <a:pt x="1975697" y="894433"/>
                  <a:pt x="1971887" y="880463"/>
                  <a:pt x="1968712" y="853158"/>
                </a:cubicBezTo>
                <a:cubicBezTo>
                  <a:pt x="1965537" y="825853"/>
                  <a:pt x="1961727" y="796643"/>
                  <a:pt x="1960457" y="783943"/>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cxnSp>
        <p:nvCxnSpPr>
          <p:cNvPr id="8" name="直接箭头连接符 7"/>
          <p:cNvCxnSpPr>
            <a:stCxn id="7" idx="66"/>
          </p:cNvCxnSpPr>
          <p:nvPr/>
        </p:nvCxnSpPr>
        <p:spPr>
          <a:xfrm flipH="1">
            <a:off x="971550" y="2284730"/>
            <a:ext cx="222250" cy="78422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0" y="3068955"/>
            <a:ext cx="2995295" cy="645160"/>
          </a:xfrm>
          <a:prstGeom prst="rect">
            <a:avLst/>
          </a:prstGeom>
          <a:noFill/>
          <a:ln>
            <a:noFill/>
          </a:ln>
        </p:spPr>
        <p:txBody>
          <a:bodyPr wrap="square" rtlCol="0">
            <a:spAutoFit/>
          </a:bodyPr>
          <a:p>
            <a:r>
              <a:rPr lang="en-US" altLang="zh-CN">
                <a:solidFill>
                  <a:srgbClr val="FF0000"/>
                </a:solidFill>
                <a:sym typeface="+mn-ea"/>
              </a:rPr>
              <a:t>feature extractor is </a:t>
            </a:r>
            <a:r>
              <a:rPr lang="en-US" altLang="zh-CN">
                <a:solidFill>
                  <a:srgbClr val="FF0000"/>
                </a:solidFill>
                <a:sym typeface="+mn-ea"/>
              </a:rPr>
              <a:t>freezed!</a:t>
            </a:r>
            <a:endParaRPr lang="en-US" altLang="zh-CN">
              <a:solidFill>
                <a:srgbClr val="FF0000"/>
              </a:solidFill>
            </a:endParaRPr>
          </a:p>
          <a:p>
            <a:endParaRPr lang="en-US" altLang="zh-CN">
              <a:solidFill>
                <a:srgbClr val="FF0000"/>
              </a:solidFill>
              <a:sym typeface="+mn-ea"/>
            </a:endParaRPr>
          </a:p>
        </p:txBody>
      </p:sp>
      <p:sp>
        <p:nvSpPr>
          <p:cNvPr id="10" name="文本框 9"/>
          <p:cNvSpPr txBox="1"/>
          <p:nvPr/>
        </p:nvSpPr>
        <p:spPr>
          <a:xfrm>
            <a:off x="2339975" y="1484630"/>
            <a:ext cx="6348095" cy="1814830"/>
          </a:xfrm>
          <a:prstGeom prst="rect">
            <a:avLst/>
          </a:prstGeom>
          <a:noFill/>
        </p:spPr>
        <p:txBody>
          <a:bodyPr wrap="square" rtlCol="0">
            <a:spAutoFit/>
          </a:bodyPr>
          <a:p>
            <a:r>
              <a:rPr lang="en-US" altLang="zh-CN" sz="2800"/>
              <a:t>	pretrained </a:t>
            </a:r>
            <a:r>
              <a:rPr lang="en-US" altLang="zh-CN" sz="2800">
                <a:sym typeface="+mn-ea"/>
              </a:rPr>
              <a:t>feature extractor</a:t>
            </a:r>
            <a:r>
              <a:rPr lang="en-US" altLang="zh-CN" sz="2800"/>
              <a:t> </a:t>
            </a:r>
            <a:endParaRPr lang="en-US" altLang="zh-CN" sz="2800"/>
          </a:p>
          <a:p>
            <a:r>
              <a:rPr lang="en-US" altLang="zh-CN" sz="2800"/>
              <a:t>	+ </a:t>
            </a:r>
            <a:r>
              <a:rPr lang="en-US" altLang="zh-CN" sz="2800">
                <a:sym typeface="+mn-ea"/>
              </a:rPr>
              <a:t>4 small discriminators</a:t>
            </a:r>
            <a:endParaRPr lang="en-US" altLang="zh-CN" sz="2800"/>
          </a:p>
          <a:p>
            <a:endParaRPr lang="en-US" altLang="zh-CN" sz="2800"/>
          </a:p>
          <a:p>
            <a:r>
              <a:rPr lang="en-US" altLang="zh-CN" sz="2800"/>
              <a:t>	</a:t>
            </a:r>
            <a:endParaRPr lang="en-US" altLang="zh-CN" sz="2800"/>
          </a:p>
        </p:txBody>
      </p:sp>
      <p:sp>
        <p:nvSpPr>
          <p:cNvPr id="11" name="文本框 10"/>
          <p:cNvSpPr txBox="1"/>
          <p:nvPr/>
        </p:nvSpPr>
        <p:spPr>
          <a:xfrm>
            <a:off x="179070" y="3716655"/>
            <a:ext cx="8496935" cy="2584450"/>
          </a:xfrm>
          <a:prstGeom prst="rect">
            <a:avLst/>
          </a:prstGeom>
          <a:noFill/>
        </p:spPr>
        <p:txBody>
          <a:bodyPr wrap="square" rtlCol="0">
            <a:spAutoFit/>
          </a:bodyPr>
          <a:p>
            <a:r>
              <a:rPr lang="en-US" altLang="zh-CN"/>
              <a:t>Why is it useful?</a:t>
            </a:r>
            <a:endParaRPr lang="en-US" altLang="zh-CN"/>
          </a:p>
          <a:p>
            <a:endParaRPr lang="en-US" altLang="zh-CN"/>
          </a:p>
          <a:p>
            <a:r>
              <a:rPr lang="en-US" altLang="zh-CN"/>
              <a:t>traditional feature extractor: learn to focus on the low frequency parts only, and ignore the high frequency </a:t>
            </a:r>
            <a:endParaRPr lang="en-US" altLang="zh-CN"/>
          </a:p>
          <a:p>
            <a:endParaRPr lang="en-US" altLang="zh-CN"/>
          </a:p>
          <a:p>
            <a:r>
              <a:rPr lang="en-US" altLang="zh-CN"/>
              <a:t>So we freezed it:force the discriminator to pay attention to all features including the high frequency parts.</a:t>
            </a:r>
            <a:endParaRPr lang="en-US" altLang="zh-CN"/>
          </a:p>
          <a:p>
            <a:endParaRPr lang="en-US" altLang="zh-CN"/>
          </a:p>
          <a:p>
            <a:r>
              <a:rPr lang="en-US" altLang="zh-CN"/>
              <a:t>result:we got good results. But it’s not as good as the wavelet discriminator.</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03905" y="470535"/>
            <a:ext cx="5770245" cy="720725"/>
          </a:xfrm>
        </p:spPr>
        <p:txBody>
          <a:bodyPr/>
          <a:p>
            <a:r>
              <a:rPr lang="en-US" altLang="zh-CN">
                <a:sym typeface="+mn-ea"/>
              </a:rPr>
              <a:t>StyleGan2 method</a:t>
            </a:r>
            <a:endParaRPr lang="zh-CN" altLang="en-US"/>
          </a:p>
        </p:txBody>
      </p:sp>
      <p:pic>
        <p:nvPicPr>
          <p:cNvPr id="4" name="图片 3"/>
          <p:cNvPicPr>
            <a:picLocks noChangeAspect="1"/>
          </p:cNvPicPr>
          <p:nvPr/>
        </p:nvPicPr>
        <p:blipFill>
          <a:blip r:embed="rId1"/>
          <a:stretch>
            <a:fillRect/>
          </a:stretch>
        </p:blipFill>
        <p:spPr>
          <a:xfrm>
            <a:off x="107950" y="188595"/>
            <a:ext cx="3000375" cy="2762250"/>
          </a:xfrm>
          <a:prstGeom prst="rect">
            <a:avLst/>
          </a:prstGeom>
        </p:spPr>
      </p:pic>
      <p:sp>
        <p:nvSpPr>
          <p:cNvPr id="5" name="文本框 4"/>
          <p:cNvSpPr txBox="1"/>
          <p:nvPr/>
        </p:nvSpPr>
        <p:spPr>
          <a:xfrm>
            <a:off x="4068445" y="1412875"/>
            <a:ext cx="4758690" cy="645160"/>
          </a:xfrm>
          <a:prstGeom prst="rect">
            <a:avLst/>
          </a:prstGeom>
          <a:noFill/>
        </p:spPr>
        <p:txBody>
          <a:bodyPr wrap="square" rtlCol="0">
            <a:spAutoFit/>
          </a:bodyPr>
          <a:p>
            <a:r>
              <a:rPr lang="en-US" altLang="zh-CN"/>
              <a:t>	StyleGan2 method aims to reduce overfitting by data augmentation.</a:t>
            </a:r>
            <a:endParaRPr lang="en-US" altLang="zh-CN"/>
          </a:p>
        </p:txBody>
      </p:sp>
      <p:sp>
        <p:nvSpPr>
          <p:cNvPr id="6" name="文本框 5"/>
          <p:cNvSpPr txBox="1"/>
          <p:nvPr/>
        </p:nvSpPr>
        <p:spPr>
          <a:xfrm>
            <a:off x="265430" y="3067685"/>
            <a:ext cx="8914765" cy="1753235"/>
          </a:xfrm>
          <a:prstGeom prst="rect">
            <a:avLst/>
          </a:prstGeom>
          <a:noFill/>
        </p:spPr>
        <p:txBody>
          <a:bodyPr wrap="square" rtlCol="0">
            <a:spAutoFit/>
          </a:bodyPr>
          <a:p>
            <a:r>
              <a:rPr lang="en-US" altLang="zh-CN"/>
              <a:t>	Model learns to: from rotated label map→generate unrotated images?</a:t>
            </a:r>
            <a:endParaRPr lang="en-US" altLang="zh-CN"/>
          </a:p>
          <a:p>
            <a:endParaRPr lang="en-US" altLang="zh-CN"/>
          </a:p>
          <a:p>
            <a:r>
              <a:rPr lang="en-US" altLang="zh-CN"/>
              <a:t>According to the styleGAN2</a:t>
            </a:r>
            <a:r>
              <a:rPr lang="en-US" altLang="zh-CN">
                <a:solidFill>
                  <a:srgbClr val="00B0F0"/>
                </a:solidFill>
                <a:sym typeface="+mn-ea"/>
              </a:rPr>
              <a:t>[13]</a:t>
            </a:r>
            <a:r>
              <a:rPr lang="en-US" altLang="zh-CN"/>
              <a:t> paper, it is feasible if we control the probability p of the data augmentation. </a:t>
            </a:r>
            <a:endParaRPr lang="en-US" altLang="zh-CN"/>
          </a:p>
          <a:p>
            <a:r>
              <a:rPr lang="en-US" altLang="zh-CN"/>
              <a:t>rt &gt; 0.6: overfitting happens ,increase the p </a:t>
            </a:r>
            <a:endParaRPr lang="en-US" altLang="zh-CN"/>
          </a:p>
          <a:p>
            <a:r>
              <a:rPr lang="en-US" altLang="zh-CN">
                <a:sym typeface="+mn-ea"/>
              </a:rPr>
              <a:t>rt &lt; 0.6: overfitting not happens ,decrease the p </a:t>
            </a:r>
            <a:endParaRPr lang="en-US" altLang="zh-CN"/>
          </a:p>
        </p:txBody>
      </p:sp>
      <p:pic>
        <p:nvPicPr>
          <p:cNvPr id="8" name="图片 7"/>
          <p:cNvPicPr>
            <a:picLocks noChangeAspect="1"/>
          </p:cNvPicPr>
          <p:nvPr/>
        </p:nvPicPr>
        <p:blipFill>
          <a:blip r:embed="rId2"/>
          <a:stretch>
            <a:fillRect/>
          </a:stretch>
        </p:blipFill>
        <p:spPr>
          <a:xfrm>
            <a:off x="252095" y="4907915"/>
            <a:ext cx="2782570" cy="438785"/>
          </a:xfrm>
          <a:prstGeom prst="rect">
            <a:avLst/>
          </a:prstGeom>
        </p:spPr>
      </p:pic>
      <p:sp>
        <p:nvSpPr>
          <p:cNvPr id="9" name="任意多边形 8"/>
          <p:cNvSpPr/>
          <p:nvPr/>
        </p:nvSpPr>
        <p:spPr>
          <a:xfrm>
            <a:off x="1165225" y="424815"/>
            <a:ext cx="623570" cy="461010"/>
          </a:xfrm>
          <a:custGeom>
            <a:avLst/>
            <a:gdLst>
              <a:gd name="connisteX0" fmla="*/ 364490 w 623317"/>
              <a:gd name="connsiteY0" fmla="*/ 73132 h 460693"/>
              <a:gd name="connisteX1" fmla="*/ 295910 w 623317"/>
              <a:gd name="connsiteY1" fmla="*/ 38842 h 460693"/>
              <a:gd name="connisteX2" fmla="*/ 227330 w 623317"/>
              <a:gd name="connsiteY2" fmla="*/ 38842 h 460693"/>
              <a:gd name="connisteX3" fmla="*/ 158750 w 623317"/>
              <a:gd name="connsiteY3" fmla="*/ 55987 h 460693"/>
              <a:gd name="connisteX4" fmla="*/ 89535 w 623317"/>
              <a:gd name="connsiteY4" fmla="*/ 90277 h 460693"/>
              <a:gd name="connisteX5" fmla="*/ 29845 w 623317"/>
              <a:gd name="connsiteY5" fmla="*/ 159492 h 460693"/>
              <a:gd name="connisteX6" fmla="*/ 3810 w 623317"/>
              <a:gd name="connsiteY6" fmla="*/ 228072 h 460693"/>
              <a:gd name="connisteX7" fmla="*/ 3810 w 623317"/>
              <a:gd name="connsiteY7" fmla="*/ 296652 h 460693"/>
              <a:gd name="connisteX8" fmla="*/ 29845 w 623317"/>
              <a:gd name="connsiteY8" fmla="*/ 365232 h 460693"/>
              <a:gd name="connisteX9" fmla="*/ 98425 w 623317"/>
              <a:gd name="connsiteY9" fmla="*/ 408412 h 460693"/>
              <a:gd name="connisteX10" fmla="*/ 167005 w 623317"/>
              <a:gd name="connsiteY10" fmla="*/ 451592 h 460693"/>
              <a:gd name="connisteX11" fmla="*/ 235585 w 623317"/>
              <a:gd name="connsiteY11" fmla="*/ 459847 h 460693"/>
              <a:gd name="connisteX12" fmla="*/ 304800 w 623317"/>
              <a:gd name="connsiteY12" fmla="*/ 459847 h 460693"/>
              <a:gd name="connisteX13" fmla="*/ 373380 w 623317"/>
              <a:gd name="connsiteY13" fmla="*/ 459847 h 460693"/>
              <a:gd name="connisteX14" fmla="*/ 441960 w 623317"/>
              <a:gd name="connsiteY14" fmla="*/ 451592 h 460693"/>
              <a:gd name="connisteX15" fmla="*/ 510540 w 623317"/>
              <a:gd name="connsiteY15" fmla="*/ 425557 h 460693"/>
              <a:gd name="connisteX16" fmla="*/ 579755 w 623317"/>
              <a:gd name="connsiteY16" fmla="*/ 408412 h 460693"/>
              <a:gd name="connisteX17" fmla="*/ 622300 w 623317"/>
              <a:gd name="connsiteY17" fmla="*/ 339832 h 460693"/>
              <a:gd name="connisteX18" fmla="*/ 605155 w 623317"/>
              <a:gd name="connsiteY18" fmla="*/ 270617 h 460693"/>
              <a:gd name="connisteX19" fmla="*/ 588010 w 623317"/>
              <a:gd name="connsiteY19" fmla="*/ 202037 h 460693"/>
              <a:gd name="connisteX20" fmla="*/ 553720 w 623317"/>
              <a:gd name="connsiteY20" fmla="*/ 133457 h 460693"/>
              <a:gd name="connisteX21" fmla="*/ 485140 w 623317"/>
              <a:gd name="connsiteY21" fmla="*/ 73132 h 460693"/>
              <a:gd name="connisteX22" fmla="*/ 416560 w 623317"/>
              <a:gd name="connsiteY22" fmla="*/ 30587 h 460693"/>
              <a:gd name="connisteX23" fmla="*/ 347345 w 623317"/>
              <a:gd name="connsiteY23" fmla="*/ 4552 h 460693"/>
              <a:gd name="connisteX24" fmla="*/ 278765 w 623317"/>
              <a:gd name="connsiteY24" fmla="*/ 4552 h 460693"/>
              <a:gd name="connisteX25" fmla="*/ 210185 w 623317"/>
              <a:gd name="connsiteY25" fmla="*/ 38842 h 4606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Lst>
            <a:rect l="l" t="t" r="r" b="b"/>
            <a:pathLst>
              <a:path w="623317" h="460694">
                <a:moveTo>
                  <a:pt x="364490" y="73132"/>
                </a:moveTo>
                <a:cubicBezTo>
                  <a:pt x="352425" y="66147"/>
                  <a:pt x="323215" y="45827"/>
                  <a:pt x="295910" y="38842"/>
                </a:cubicBezTo>
                <a:cubicBezTo>
                  <a:pt x="268605" y="31857"/>
                  <a:pt x="254635" y="35667"/>
                  <a:pt x="227330" y="38842"/>
                </a:cubicBezTo>
                <a:cubicBezTo>
                  <a:pt x="200025" y="42017"/>
                  <a:pt x="186055" y="45827"/>
                  <a:pt x="158750" y="55987"/>
                </a:cubicBezTo>
                <a:cubicBezTo>
                  <a:pt x="131445" y="66147"/>
                  <a:pt x="115570" y="69322"/>
                  <a:pt x="89535" y="90277"/>
                </a:cubicBezTo>
                <a:cubicBezTo>
                  <a:pt x="63500" y="111232"/>
                  <a:pt x="46990" y="132187"/>
                  <a:pt x="29845" y="159492"/>
                </a:cubicBezTo>
                <a:cubicBezTo>
                  <a:pt x="12700" y="186797"/>
                  <a:pt x="8890" y="200767"/>
                  <a:pt x="3810" y="228072"/>
                </a:cubicBezTo>
                <a:cubicBezTo>
                  <a:pt x="-1270" y="255377"/>
                  <a:pt x="-1270" y="269347"/>
                  <a:pt x="3810" y="296652"/>
                </a:cubicBezTo>
                <a:cubicBezTo>
                  <a:pt x="8890" y="323957"/>
                  <a:pt x="10795" y="343007"/>
                  <a:pt x="29845" y="365232"/>
                </a:cubicBezTo>
                <a:cubicBezTo>
                  <a:pt x="48895" y="387457"/>
                  <a:pt x="71120" y="391267"/>
                  <a:pt x="98425" y="408412"/>
                </a:cubicBezTo>
                <a:cubicBezTo>
                  <a:pt x="125730" y="425557"/>
                  <a:pt x="139700" y="441432"/>
                  <a:pt x="167005" y="451592"/>
                </a:cubicBezTo>
                <a:cubicBezTo>
                  <a:pt x="194310" y="461752"/>
                  <a:pt x="208280" y="457942"/>
                  <a:pt x="235585" y="459847"/>
                </a:cubicBezTo>
                <a:cubicBezTo>
                  <a:pt x="262890" y="461752"/>
                  <a:pt x="277495" y="459847"/>
                  <a:pt x="304800" y="459847"/>
                </a:cubicBezTo>
                <a:cubicBezTo>
                  <a:pt x="332105" y="459847"/>
                  <a:pt x="346075" y="461752"/>
                  <a:pt x="373380" y="459847"/>
                </a:cubicBezTo>
                <a:cubicBezTo>
                  <a:pt x="400685" y="457942"/>
                  <a:pt x="414655" y="458577"/>
                  <a:pt x="441960" y="451592"/>
                </a:cubicBezTo>
                <a:cubicBezTo>
                  <a:pt x="469265" y="444607"/>
                  <a:pt x="483235" y="434447"/>
                  <a:pt x="510540" y="425557"/>
                </a:cubicBezTo>
                <a:cubicBezTo>
                  <a:pt x="537845" y="416667"/>
                  <a:pt x="557530" y="425557"/>
                  <a:pt x="579755" y="408412"/>
                </a:cubicBezTo>
                <a:cubicBezTo>
                  <a:pt x="601980" y="391267"/>
                  <a:pt x="617220" y="367137"/>
                  <a:pt x="622300" y="339832"/>
                </a:cubicBezTo>
                <a:cubicBezTo>
                  <a:pt x="627380" y="312527"/>
                  <a:pt x="612140" y="297922"/>
                  <a:pt x="605155" y="270617"/>
                </a:cubicBezTo>
                <a:cubicBezTo>
                  <a:pt x="598170" y="243312"/>
                  <a:pt x="598170" y="229342"/>
                  <a:pt x="588010" y="202037"/>
                </a:cubicBezTo>
                <a:cubicBezTo>
                  <a:pt x="577850" y="174732"/>
                  <a:pt x="574040" y="159492"/>
                  <a:pt x="553720" y="133457"/>
                </a:cubicBezTo>
                <a:cubicBezTo>
                  <a:pt x="533400" y="107422"/>
                  <a:pt x="512445" y="93452"/>
                  <a:pt x="485140" y="73132"/>
                </a:cubicBezTo>
                <a:cubicBezTo>
                  <a:pt x="457835" y="52812"/>
                  <a:pt x="443865" y="44557"/>
                  <a:pt x="416560" y="30587"/>
                </a:cubicBezTo>
                <a:cubicBezTo>
                  <a:pt x="389255" y="16617"/>
                  <a:pt x="374650" y="9632"/>
                  <a:pt x="347345" y="4552"/>
                </a:cubicBezTo>
                <a:cubicBezTo>
                  <a:pt x="320040" y="-528"/>
                  <a:pt x="306070" y="-2433"/>
                  <a:pt x="278765" y="4552"/>
                </a:cubicBezTo>
                <a:cubicBezTo>
                  <a:pt x="251460" y="11537"/>
                  <a:pt x="222250" y="31857"/>
                  <a:pt x="210185" y="3884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cxnSp>
        <p:nvCxnSpPr>
          <p:cNvPr id="10" name="直接箭头连接符 9"/>
          <p:cNvCxnSpPr>
            <a:stCxn id="9" idx="16"/>
          </p:cNvCxnSpPr>
          <p:nvPr/>
        </p:nvCxnSpPr>
        <p:spPr>
          <a:xfrm>
            <a:off x="1744980" y="833755"/>
            <a:ext cx="7147560" cy="31711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179705" y="5732780"/>
            <a:ext cx="8919210" cy="922020"/>
          </a:xfrm>
          <a:prstGeom prst="rect">
            <a:avLst/>
          </a:prstGeom>
          <a:noFill/>
        </p:spPr>
        <p:txBody>
          <a:bodyPr wrap="square" rtlCol="0">
            <a:spAutoFit/>
          </a:bodyPr>
          <a:p>
            <a:r>
              <a:rPr lang="en-US" altLang="zh-CN"/>
              <a:t>Result: It is not that good for our task, it’s too hard for the model to learn. Maybe that’s the reason why the proposed augmentations have not yet become a standard part of the GAN pipeline. </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2095" y="116205"/>
            <a:ext cx="8606790" cy="886460"/>
          </a:xfrm>
        </p:spPr>
        <p:txBody>
          <a:bodyPr/>
          <a:p>
            <a:r>
              <a:rPr lang="en-US" altLang="zh-CN"/>
              <a:t>Our new hope:Additional decoder!</a:t>
            </a:r>
            <a:endParaRPr lang="en-US" altLang="zh-CN"/>
          </a:p>
        </p:txBody>
      </p:sp>
      <p:pic>
        <p:nvPicPr>
          <p:cNvPr id="4" name="图片 3"/>
          <p:cNvPicPr>
            <a:picLocks noChangeAspect="1"/>
          </p:cNvPicPr>
          <p:nvPr/>
        </p:nvPicPr>
        <p:blipFill>
          <a:blip r:embed="rId1"/>
          <a:stretch>
            <a:fillRect/>
          </a:stretch>
        </p:blipFill>
        <p:spPr>
          <a:xfrm>
            <a:off x="107950" y="4437380"/>
            <a:ext cx="4330700" cy="2205990"/>
          </a:xfrm>
          <a:prstGeom prst="rect">
            <a:avLst/>
          </a:prstGeom>
        </p:spPr>
      </p:pic>
      <p:sp>
        <p:nvSpPr>
          <p:cNvPr id="5" name="文本框 4"/>
          <p:cNvSpPr txBox="1"/>
          <p:nvPr/>
        </p:nvSpPr>
        <p:spPr>
          <a:xfrm>
            <a:off x="118110" y="1196340"/>
            <a:ext cx="8907780" cy="2584450"/>
          </a:xfrm>
          <a:prstGeom prst="rect">
            <a:avLst/>
          </a:prstGeom>
          <a:noFill/>
        </p:spPr>
        <p:txBody>
          <a:bodyPr wrap="square" rtlCol="0">
            <a:spAutoFit/>
          </a:bodyPr>
          <a:p>
            <a:r>
              <a:rPr lang="en-US" altLang="zh-CN"/>
              <a:t>	We go from wavelet tensor to features in feature domain, and feed them into the discriminator.</a:t>
            </a:r>
            <a:endParaRPr lang="en-US" altLang="zh-CN"/>
          </a:p>
          <a:p>
            <a:r>
              <a:rPr lang="en-US" altLang="zh-CN"/>
              <a:t>	Are those features good features?  →Use another decoder to use features to reconstruct the image→L1 loss.</a:t>
            </a:r>
            <a:endParaRPr lang="en-US" altLang="zh-CN"/>
          </a:p>
          <a:p>
            <a:r>
              <a:rPr lang="en-US" altLang="zh-CN"/>
              <a:t>	</a:t>
            </a:r>
            <a:endParaRPr lang="en-US" altLang="zh-CN"/>
          </a:p>
          <a:p>
            <a:endParaRPr lang="en-US" altLang="zh-CN"/>
          </a:p>
          <a:p>
            <a:r>
              <a:rPr lang="en-US" altLang="zh-CN"/>
              <a:t>	</a:t>
            </a:r>
            <a:r>
              <a:rPr lang="en-US" altLang="zh-CN">
                <a:sym typeface="+mn-ea"/>
              </a:rPr>
              <a:t>We use L1 loss instead of L2 loss because Euclidean distance is minimized by averaging all plausible outputs, which causes blurring. And L1 loss has sparse solutions instead.	</a:t>
            </a:r>
            <a:endParaRPr lang="en-US" altLang="zh-CN"/>
          </a:p>
        </p:txBody>
      </p:sp>
      <p:sp>
        <p:nvSpPr>
          <p:cNvPr id="3" name="矩形 2"/>
          <p:cNvSpPr/>
          <p:nvPr/>
        </p:nvSpPr>
        <p:spPr>
          <a:xfrm>
            <a:off x="107950" y="5013325"/>
            <a:ext cx="4274820" cy="6413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 name="直接箭头连接符 5"/>
          <p:cNvCxnSpPr>
            <a:stCxn id="3" idx="3"/>
          </p:cNvCxnSpPr>
          <p:nvPr/>
        </p:nvCxnSpPr>
        <p:spPr>
          <a:xfrm flipV="1">
            <a:off x="4382770" y="5297805"/>
            <a:ext cx="565150" cy="361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947920" y="5134610"/>
            <a:ext cx="1800225" cy="368300"/>
          </a:xfrm>
          <a:prstGeom prst="rect">
            <a:avLst/>
          </a:prstGeom>
          <a:noFill/>
          <a:ln>
            <a:solidFill>
              <a:srgbClr val="FF0000"/>
            </a:solidFill>
          </a:ln>
        </p:spPr>
        <p:txBody>
          <a:bodyPr wrap="square" rtlCol="0">
            <a:spAutoFit/>
          </a:bodyPr>
          <a:p>
            <a:r>
              <a:rPr lang="en-US" altLang="zh-CN"/>
              <a:t>wavelet domain</a:t>
            </a:r>
            <a:endParaRPr lang="en-US" altLang="zh-CN"/>
          </a:p>
        </p:txBody>
      </p:sp>
      <p:sp>
        <p:nvSpPr>
          <p:cNvPr id="9" name="矩形 8"/>
          <p:cNvSpPr/>
          <p:nvPr/>
        </p:nvSpPr>
        <p:spPr>
          <a:xfrm>
            <a:off x="194945" y="6093460"/>
            <a:ext cx="4157980" cy="54991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 name="直接箭头连接符 10"/>
          <p:cNvCxnSpPr/>
          <p:nvPr/>
        </p:nvCxnSpPr>
        <p:spPr>
          <a:xfrm flipV="1">
            <a:off x="4356100" y="6350000"/>
            <a:ext cx="565150" cy="361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924425" y="6183630"/>
            <a:ext cx="3191510" cy="368300"/>
          </a:xfrm>
          <a:prstGeom prst="rect">
            <a:avLst/>
          </a:prstGeom>
          <a:noFill/>
          <a:ln>
            <a:solidFill>
              <a:srgbClr val="FF0000"/>
            </a:solidFill>
          </a:ln>
        </p:spPr>
        <p:txBody>
          <a:bodyPr wrap="square" rtlCol="0">
            <a:spAutoFit/>
          </a:bodyPr>
          <a:p>
            <a:r>
              <a:rPr lang="en-US" altLang="zh-CN"/>
              <a:t>feature domain</a:t>
            </a:r>
            <a:endParaRPr lang="en-US" altLang="zh-CN"/>
          </a:p>
        </p:txBody>
      </p:sp>
      <p:cxnSp>
        <p:nvCxnSpPr>
          <p:cNvPr id="13" name="直接箭头连接符 12"/>
          <p:cNvCxnSpPr>
            <a:stCxn id="8" idx="2"/>
          </p:cNvCxnSpPr>
          <p:nvPr/>
        </p:nvCxnSpPr>
        <p:spPr>
          <a:xfrm>
            <a:off x="5848350" y="5502910"/>
            <a:ext cx="35560" cy="66230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V="1">
            <a:off x="3348355" y="5949315"/>
            <a:ext cx="575945" cy="3244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924300" y="5690235"/>
            <a:ext cx="935355" cy="368300"/>
          </a:xfrm>
          <a:prstGeom prst="rect">
            <a:avLst/>
          </a:prstGeom>
          <a:noFill/>
          <a:ln>
            <a:solidFill>
              <a:srgbClr val="FF0000"/>
            </a:solidFill>
          </a:ln>
        </p:spPr>
        <p:txBody>
          <a:bodyPr wrap="square" rtlCol="0">
            <a:spAutoFit/>
          </a:bodyPr>
          <a:p>
            <a:r>
              <a:rPr lang="en-US" altLang="zh-CN"/>
              <a:t>feature</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710" y="44450"/>
            <a:ext cx="8886190" cy="897890"/>
          </a:xfrm>
        </p:spPr>
        <p:txBody>
          <a:bodyPr/>
          <a:p>
            <a:r>
              <a:rPr lang="en-US" altLang="zh-CN"/>
              <a:t>How do we reconstruct the image?</a:t>
            </a:r>
            <a:endParaRPr lang="en-US" altLang="zh-CN"/>
          </a:p>
        </p:txBody>
      </p:sp>
      <p:sp>
        <p:nvSpPr>
          <p:cNvPr id="5" name="文本框 4"/>
          <p:cNvSpPr txBox="1"/>
          <p:nvPr/>
        </p:nvSpPr>
        <p:spPr>
          <a:xfrm>
            <a:off x="179705" y="4046855"/>
            <a:ext cx="8712200" cy="1753235"/>
          </a:xfrm>
          <a:prstGeom prst="rect">
            <a:avLst/>
          </a:prstGeom>
          <a:noFill/>
        </p:spPr>
        <p:txBody>
          <a:bodyPr wrap="square" rtlCol="0">
            <a:spAutoFit/>
          </a:bodyPr>
          <a:p>
            <a:r>
              <a:rPr lang="en-US" altLang="zh-CN"/>
              <a:t>	We use 6 features to reconstruct  the image, those features have different sizes,so U-net is our first choice. Amazingly, we get better results with this structure.</a:t>
            </a:r>
            <a:endParaRPr lang="en-US" altLang="zh-CN"/>
          </a:p>
          <a:p>
            <a:endParaRPr lang="en-US" altLang="zh-CN"/>
          </a:p>
          <a:p>
            <a:r>
              <a:rPr lang="en-US" altLang="zh-CN">
                <a:sym typeface="+mn-ea"/>
              </a:rPr>
              <a:t>best FID = 56.8</a:t>
            </a:r>
            <a:r>
              <a:rPr lang="en-US" altLang="zh-CN">
                <a:solidFill>
                  <a:srgbClr val="92D050"/>
                </a:solidFill>
                <a:sym typeface="+mn-ea"/>
              </a:rPr>
              <a:t>(-1.5) </a:t>
            </a:r>
            <a:r>
              <a:rPr lang="en-US" altLang="zh-CN">
                <a:sym typeface="+mn-ea"/>
              </a:rPr>
              <a:t>and corresponding MIOU:42.5</a:t>
            </a:r>
            <a:r>
              <a:rPr lang="en-US" altLang="zh-CN">
                <a:solidFill>
                  <a:srgbClr val="92D050"/>
                </a:solidFill>
                <a:sym typeface="+mn-ea"/>
              </a:rPr>
              <a:t>(+0.8)</a:t>
            </a:r>
            <a:endParaRPr lang="en-US" altLang="zh-CN">
              <a:solidFill>
                <a:srgbClr val="92D050"/>
              </a:solidFill>
              <a:sym typeface="+mn-ea"/>
            </a:endParaRPr>
          </a:p>
          <a:p>
            <a:endParaRPr lang="en-US" altLang="zh-CN">
              <a:latin typeface="Arial" panose="020B0604020202020204" pitchFamily="34" charset="0"/>
              <a:ea typeface="宋体" panose="02010600030101010101" pitchFamily="2" charset="-122"/>
            </a:endParaRPr>
          </a:p>
          <a:p>
            <a:r>
              <a:rPr lang="en-US" altLang="zh-CN"/>
              <a:t>(FID the lower the better, mIoU the higher the better)</a:t>
            </a:r>
            <a:endParaRPr lang="en-US" altLang="zh-CN"/>
          </a:p>
        </p:txBody>
      </p:sp>
      <p:sp>
        <p:nvSpPr>
          <p:cNvPr id="13" name="文本框 12"/>
          <p:cNvSpPr txBox="1"/>
          <p:nvPr/>
        </p:nvSpPr>
        <p:spPr>
          <a:xfrm>
            <a:off x="4211955" y="3716655"/>
            <a:ext cx="4380865" cy="368300"/>
          </a:xfrm>
          <a:prstGeom prst="rect">
            <a:avLst/>
          </a:prstGeom>
          <a:noFill/>
        </p:spPr>
        <p:txBody>
          <a:bodyPr wrap="square" rtlCol="0">
            <a:spAutoFit/>
          </a:bodyPr>
          <a:p>
            <a:r>
              <a:rPr lang="en-US" altLang="zh-CN">
                <a:solidFill>
                  <a:srgbClr val="FF0000"/>
                </a:solidFill>
              </a:rPr>
              <a:t>Conv consists of transposeConv,BN,Relu</a:t>
            </a:r>
            <a:endParaRPr lang="en-US" altLang="zh-CN">
              <a:solidFill>
                <a:srgbClr val="FF0000"/>
              </a:solidFill>
            </a:endParaRPr>
          </a:p>
        </p:txBody>
      </p:sp>
      <p:pic>
        <p:nvPicPr>
          <p:cNvPr id="38" name="图片 37"/>
          <p:cNvPicPr>
            <a:picLocks noChangeAspect="1"/>
          </p:cNvPicPr>
          <p:nvPr/>
        </p:nvPicPr>
        <p:blipFill>
          <a:blip r:embed="rId1"/>
          <a:stretch>
            <a:fillRect/>
          </a:stretch>
        </p:blipFill>
        <p:spPr>
          <a:xfrm>
            <a:off x="3204210" y="764540"/>
            <a:ext cx="5014595" cy="2555240"/>
          </a:xfrm>
          <a:prstGeom prst="rect">
            <a:avLst/>
          </a:prstGeom>
        </p:spPr>
      </p:pic>
      <p:cxnSp>
        <p:nvCxnSpPr>
          <p:cNvPr id="39" name="直接箭头连接符 38"/>
          <p:cNvCxnSpPr/>
          <p:nvPr/>
        </p:nvCxnSpPr>
        <p:spPr>
          <a:xfrm flipH="1">
            <a:off x="6588760" y="3211195"/>
            <a:ext cx="7620" cy="214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228715" y="342582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2" name="直接箭头连接符 41"/>
          <p:cNvCxnSpPr>
            <a:stCxn id="40" idx="1"/>
          </p:cNvCxnSpPr>
          <p:nvPr/>
        </p:nvCxnSpPr>
        <p:spPr>
          <a:xfrm flipH="1">
            <a:off x="5508625" y="3559810"/>
            <a:ext cx="72009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652770" y="320992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4788535" y="342582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58" name="直接箭头连接符 57"/>
          <p:cNvCxnSpPr/>
          <p:nvPr/>
        </p:nvCxnSpPr>
        <p:spPr>
          <a:xfrm flipH="1">
            <a:off x="3852545" y="3569970"/>
            <a:ext cx="9359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4356735" y="319976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132455" y="342582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61" name="直接箭头连接符 60"/>
          <p:cNvCxnSpPr/>
          <p:nvPr/>
        </p:nvCxnSpPr>
        <p:spPr>
          <a:xfrm flipH="1">
            <a:off x="2556510" y="3569970"/>
            <a:ext cx="5949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70815" y="3364230"/>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reconstructed image</a:t>
            </a:r>
            <a:endParaRPr lang="en-US" altLang="zh-CN"/>
          </a:p>
        </p:txBody>
      </p:sp>
      <p:sp>
        <p:nvSpPr>
          <p:cNvPr id="63" name="矩形 62"/>
          <p:cNvSpPr/>
          <p:nvPr/>
        </p:nvSpPr>
        <p:spPr>
          <a:xfrm>
            <a:off x="1459230" y="1631950"/>
            <a:ext cx="1863725" cy="38798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fake/real image</a:t>
            </a:r>
            <a:endParaRPr lang="en-US" altLang="zh-CN"/>
          </a:p>
        </p:txBody>
      </p:sp>
      <p:sp>
        <p:nvSpPr>
          <p:cNvPr id="64" name="矩形 63"/>
          <p:cNvSpPr/>
          <p:nvPr/>
        </p:nvSpPr>
        <p:spPr>
          <a:xfrm>
            <a:off x="1043940" y="2345690"/>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original wavelet tensor</a:t>
            </a:r>
            <a:endParaRPr lang="en-US" altLang="zh-CN"/>
          </a:p>
        </p:txBody>
      </p:sp>
      <p:cxnSp>
        <p:nvCxnSpPr>
          <p:cNvPr id="65" name="直接箭头连接符 64"/>
          <p:cNvCxnSpPr>
            <a:endCxn id="64" idx="3"/>
          </p:cNvCxnSpPr>
          <p:nvPr/>
        </p:nvCxnSpPr>
        <p:spPr>
          <a:xfrm flipH="1">
            <a:off x="3420110" y="1841500"/>
            <a:ext cx="648335" cy="7594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en-US" altLang="zh-CN"/>
              <a:t>Introduction</a:t>
            </a:r>
            <a:endParaRPr lang="en-US" altLang="zh-CN"/>
          </a:p>
        </p:txBody>
      </p:sp>
      <p:sp>
        <p:nvSpPr>
          <p:cNvPr id="3074" name="内容占位符 2"/>
          <p:cNvSpPr>
            <a:spLocks noGrp="1"/>
          </p:cNvSpPr>
          <p:nvPr>
            <p:ph idx="1"/>
          </p:nvPr>
        </p:nvSpPr>
        <p:spPr>
          <a:xfrm>
            <a:off x="457200" y="1600200"/>
            <a:ext cx="8578850" cy="4525963"/>
          </a:xfrm>
        </p:spPr>
        <p:txBody>
          <a:bodyPr anchor="t" anchorCtr="0"/>
          <a:p>
            <a:pPr marL="0" indent="0">
              <a:buNone/>
            </a:pPr>
            <a:r>
              <a:rPr lang="en-US" altLang="zh-CN"/>
              <a:t>	</a:t>
            </a:r>
            <a:r>
              <a:rPr lang="zh-CN" altLang="zh-CN"/>
              <a:t>Unsupervised Semantic Image Synthesis</a:t>
            </a:r>
            <a:r>
              <a:rPr lang="en-US" altLang="zh-CN"/>
              <a:t> in autonomous driving datasets is a project provided by Bosch company to George, a PHD student in the Uni Stuttgart. I am working with him to do this project.</a:t>
            </a:r>
            <a:endParaRPr lang="en-US" altLang="zh-CN"/>
          </a:p>
          <a:p>
            <a:pPr marL="0" indent="0">
              <a:buNone/>
            </a:pPr>
            <a:r>
              <a:rPr lang="en-US" altLang="zh-CN"/>
              <a:t>	Our GAN network works on </a:t>
            </a:r>
            <a:r>
              <a:rPr lang="en-US" altLang="zh-CN">
                <a:solidFill>
                  <a:srgbClr val="FF0000"/>
                </a:solidFill>
              </a:rPr>
              <a:t>cityscape datasets</a:t>
            </a:r>
            <a:r>
              <a:rPr lang="en-US" altLang="zh-CN"/>
              <a:t> and </a:t>
            </a:r>
            <a:r>
              <a:rPr lang="en-US" altLang="zh-CN">
                <a:solidFill>
                  <a:srgbClr val="FF0000"/>
                </a:solidFill>
              </a:rPr>
              <a:t>GTA5 datasets</a:t>
            </a:r>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335" y="548640"/>
            <a:ext cx="8355330" cy="748030"/>
          </a:xfrm>
        </p:spPr>
        <p:txBody>
          <a:bodyPr/>
          <a:p>
            <a:r>
              <a:rPr lang="en-US" altLang="zh-CN"/>
              <a:t>What is FID(Frechet Inception Distance)?</a:t>
            </a:r>
            <a:endParaRPr lang="en-US" altLang="zh-CN"/>
          </a:p>
        </p:txBody>
      </p:sp>
      <p:sp>
        <p:nvSpPr>
          <p:cNvPr id="4" name="文本框 3"/>
          <p:cNvSpPr txBox="1"/>
          <p:nvPr/>
        </p:nvSpPr>
        <p:spPr>
          <a:xfrm>
            <a:off x="179705" y="1772920"/>
            <a:ext cx="8818880" cy="2030095"/>
          </a:xfrm>
          <a:prstGeom prst="rect">
            <a:avLst/>
          </a:prstGeom>
          <a:noFill/>
        </p:spPr>
        <p:txBody>
          <a:bodyPr wrap="square" rtlCol="0">
            <a:spAutoFit/>
          </a:bodyPr>
          <a:p>
            <a:r>
              <a:rPr lang="en-US" altLang="zh-CN"/>
              <a:t>	It’s not an easy task to evaluate a GAN network. One popular idea is to use the feature extracting layers of a pretrained Inception v3 net(trained on ImageNet), we cut the classifier off so the output are features. </a:t>
            </a:r>
            <a:r>
              <a:rPr lang="en-US" altLang="zh-CN">
                <a:solidFill>
                  <a:srgbClr val="00B0F0"/>
                </a:solidFill>
                <a:sym typeface="+mn-ea"/>
              </a:rPr>
              <a:t>[14]</a:t>
            </a:r>
            <a:endParaRPr lang="en-US" altLang="zh-CN"/>
          </a:p>
          <a:p>
            <a:endParaRPr lang="en-US" altLang="zh-CN"/>
          </a:p>
          <a:p>
            <a:r>
              <a:rPr lang="en-US" altLang="zh-CN"/>
              <a:t>	Then we compare the features of the real and fake images through the mean and standard deviation: If the FID is small, it means that they share a similar distribution in the feature domain.</a:t>
            </a:r>
            <a:endParaRPr lang="en-US" altLang="zh-CN"/>
          </a:p>
        </p:txBody>
      </p:sp>
      <p:pic>
        <p:nvPicPr>
          <p:cNvPr id="6" name="图片 5"/>
          <p:cNvPicPr>
            <a:picLocks noChangeAspect="1"/>
          </p:cNvPicPr>
          <p:nvPr/>
        </p:nvPicPr>
        <p:blipFill>
          <a:blip r:embed="rId1"/>
          <a:stretch>
            <a:fillRect/>
          </a:stretch>
        </p:blipFill>
        <p:spPr>
          <a:xfrm>
            <a:off x="394335" y="4220845"/>
            <a:ext cx="7319010" cy="24231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0" y="548640"/>
            <a:ext cx="8915400" cy="1047750"/>
          </a:xfrm>
        </p:spPr>
        <p:txBody>
          <a:bodyPr/>
          <a:p>
            <a:r>
              <a:rPr lang="en-US" altLang="zh-CN" sz="4000"/>
              <a:t>Are there better ways to </a:t>
            </a:r>
            <a:r>
              <a:rPr lang="en-US" altLang="zh-CN" sz="4000">
                <a:sym typeface="+mn-ea"/>
              </a:rPr>
              <a:t>design the decoder</a:t>
            </a:r>
            <a:r>
              <a:rPr lang="en-US" altLang="zh-CN" sz="4000">
                <a:sym typeface="+mn-ea"/>
              </a:rPr>
              <a:t>?</a:t>
            </a:r>
            <a:br>
              <a:rPr lang="en-US" altLang="zh-CN" sz="4000"/>
            </a:br>
            <a:endParaRPr lang="en-US" altLang="zh-CN" sz="4000"/>
          </a:p>
        </p:txBody>
      </p:sp>
      <p:sp>
        <p:nvSpPr>
          <p:cNvPr id="13" name="文本框 12"/>
          <p:cNvSpPr txBox="1"/>
          <p:nvPr/>
        </p:nvSpPr>
        <p:spPr>
          <a:xfrm>
            <a:off x="467360" y="1700530"/>
            <a:ext cx="8339455" cy="645160"/>
          </a:xfrm>
          <a:prstGeom prst="rect">
            <a:avLst/>
          </a:prstGeom>
          <a:noFill/>
        </p:spPr>
        <p:txBody>
          <a:bodyPr wrap="square" rtlCol="0">
            <a:spAutoFit/>
          </a:bodyPr>
          <a:p>
            <a:r>
              <a:rPr lang="en-US" altLang="zh-CN"/>
              <a:t>How about reconstructing the 12  channel wavelet tensor instead of the whole image? </a:t>
            </a:r>
            <a:endParaRPr lang="en-US" altLang="zh-CN"/>
          </a:p>
        </p:txBody>
      </p:sp>
      <p:pic>
        <p:nvPicPr>
          <p:cNvPr id="41" name="图片 40"/>
          <p:cNvPicPr>
            <a:picLocks noChangeAspect="1"/>
          </p:cNvPicPr>
          <p:nvPr/>
        </p:nvPicPr>
        <p:blipFill>
          <a:blip r:embed="rId1"/>
          <a:stretch>
            <a:fillRect/>
          </a:stretch>
        </p:blipFill>
        <p:spPr>
          <a:xfrm>
            <a:off x="3924300" y="2276475"/>
            <a:ext cx="5014595" cy="2555240"/>
          </a:xfrm>
          <a:prstGeom prst="rect">
            <a:avLst/>
          </a:prstGeom>
        </p:spPr>
      </p:pic>
      <p:cxnSp>
        <p:nvCxnSpPr>
          <p:cNvPr id="43" name="直接箭头连接符 42"/>
          <p:cNvCxnSpPr/>
          <p:nvPr/>
        </p:nvCxnSpPr>
        <p:spPr>
          <a:xfrm flipH="1">
            <a:off x="7308215" y="4726305"/>
            <a:ext cx="7620" cy="214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948170" y="494093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5" name="直接箭头连接符 44"/>
          <p:cNvCxnSpPr>
            <a:stCxn id="44" idx="1"/>
          </p:cNvCxnSpPr>
          <p:nvPr/>
        </p:nvCxnSpPr>
        <p:spPr>
          <a:xfrm flipH="1">
            <a:off x="6228080" y="5074920"/>
            <a:ext cx="72009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372225" y="472503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507990" y="494093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9" name="直接箭头连接符 48"/>
          <p:cNvCxnSpPr/>
          <p:nvPr/>
        </p:nvCxnSpPr>
        <p:spPr>
          <a:xfrm flipH="1">
            <a:off x="4587240" y="5076825"/>
            <a:ext cx="9359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076190" y="471487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851910" y="494093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52" name="直接箭头连接符 51"/>
          <p:cNvCxnSpPr/>
          <p:nvPr/>
        </p:nvCxnSpPr>
        <p:spPr>
          <a:xfrm flipH="1">
            <a:off x="3275965" y="5085080"/>
            <a:ext cx="5949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890270" y="4879340"/>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reconstructed wavelet tensor</a:t>
            </a:r>
            <a:endParaRPr lang="en-US" altLang="zh-CN"/>
          </a:p>
        </p:txBody>
      </p:sp>
      <p:sp>
        <p:nvSpPr>
          <p:cNvPr id="54" name="矩形 53"/>
          <p:cNvSpPr/>
          <p:nvPr/>
        </p:nvSpPr>
        <p:spPr>
          <a:xfrm>
            <a:off x="2178685" y="3147060"/>
            <a:ext cx="1863725" cy="38798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fake/real image</a:t>
            </a:r>
            <a:endParaRPr lang="en-US" altLang="zh-CN"/>
          </a:p>
        </p:txBody>
      </p:sp>
      <p:sp>
        <p:nvSpPr>
          <p:cNvPr id="55" name="矩形 54"/>
          <p:cNvSpPr/>
          <p:nvPr/>
        </p:nvSpPr>
        <p:spPr>
          <a:xfrm>
            <a:off x="1763395" y="3860800"/>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original wavelet tensor</a:t>
            </a:r>
            <a:endParaRPr lang="en-US" altLang="zh-CN"/>
          </a:p>
        </p:txBody>
      </p:sp>
      <p:cxnSp>
        <p:nvCxnSpPr>
          <p:cNvPr id="56" name="直接箭头连接符 55"/>
          <p:cNvCxnSpPr>
            <a:endCxn id="55" idx="3"/>
          </p:cNvCxnSpPr>
          <p:nvPr/>
        </p:nvCxnSpPr>
        <p:spPr>
          <a:xfrm flipH="1">
            <a:off x="4139565" y="3356610"/>
            <a:ext cx="648335" cy="7594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42410" y="5445125"/>
            <a:ext cx="5215255" cy="1198880"/>
          </a:xfrm>
          <a:prstGeom prst="rect">
            <a:avLst/>
          </a:prstGeom>
          <a:noFill/>
        </p:spPr>
        <p:txBody>
          <a:bodyPr wrap="square" rtlCol="0">
            <a:spAutoFit/>
          </a:bodyPr>
          <a:p>
            <a:r>
              <a:rPr lang="en-US" altLang="zh-CN" sz="2400"/>
              <a:t>or even further? first reconstruct in the wavelet domain, then go to pixel domain?</a:t>
            </a:r>
            <a:endParaRPr lang="en-US" altLang="zh-CN" sz="2400"/>
          </a:p>
        </p:txBody>
      </p:sp>
      <p:cxnSp>
        <p:nvCxnSpPr>
          <p:cNvPr id="58" name="直接箭头连接符 57"/>
          <p:cNvCxnSpPr/>
          <p:nvPr/>
        </p:nvCxnSpPr>
        <p:spPr>
          <a:xfrm>
            <a:off x="2411730" y="5445125"/>
            <a:ext cx="0" cy="647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547495" y="6092825"/>
            <a:ext cx="1887855" cy="474345"/>
          </a:xfrm>
          <a:prstGeom prst="rect">
            <a:avLst/>
          </a:prstGeom>
          <a:ln>
            <a:solidFill>
              <a:srgbClr val="FF0000"/>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rgbClr val="FF0000"/>
                </a:solidFill>
              </a:rPr>
              <a:t>reconstructed image</a:t>
            </a:r>
            <a:endParaRPr lang="en-US" altLang="zh-CN">
              <a:solidFill>
                <a:srgbClr val="FF0000"/>
              </a:solidFill>
            </a:endParaRPr>
          </a:p>
        </p:txBody>
      </p:sp>
      <p:sp>
        <p:nvSpPr>
          <p:cNvPr id="60" name="文本框 59"/>
          <p:cNvSpPr txBox="1"/>
          <p:nvPr/>
        </p:nvSpPr>
        <p:spPr>
          <a:xfrm>
            <a:off x="528955" y="5439410"/>
            <a:ext cx="3683000" cy="1106805"/>
          </a:xfrm>
          <a:prstGeom prst="rect">
            <a:avLst/>
          </a:prstGeom>
          <a:noFill/>
        </p:spPr>
        <p:txBody>
          <a:bodyPr wrap="square" rtlCol="0">
            <a:spAutoFit/>
          </a:bodyPr>
          <a:p>
            <a:r>
              <a:rPr lang="en-US" altLang="zh-CN" sz="6600"/>
              <a:t> (           )</a:t>
            </a:r>
            <a:endParaRPr lang="en-US" altLang="zh-CN" sz="6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 name="图片 40"/>
          <p:cNvPicPr>
            <a:picLocks noChangeAspect="1"/>
          </p:cNvPicPr>
          <p:nvPr/>
        </p:nvPicPr>
        <p:blipFill>
          <a:blip r:embed="rId1"/>
          <a:stretch>
            <a:fillRect/>
          </a:stretch>
        </p:blipFill>
        <p:spPr>
          <a:xfrm>
            <a:off x="3491865" y="116205"/>
            <a:ext cx="5014595" cy="2555240"/>
          </a:xfrm>
          <a:prstGeom prst="rect">
            <a:avLst/>
          </a:prstGeom>
        </p:spPr>
      </p:pic>
      <p:cxnSp>
        <p:nvCxnSpPr>
          <p:cNvPr id="43" name="直接箭头连接符 42"/>
          <p:cNvCxnSpPr/>
          <p:nvPr/>
        </p:nvCxnSpPr>
        <p:spPr>
          <a:xfrm flipH="1">
            <a:off x="6876415" y="2562860"/>
            <a:ext cx="7620" cy="214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16370" y="2777490"/>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5" name="直接箭头连接符 44"/>
          <p:cNvCxnSpPr>
            <a:stCxn id="44" idx="1"/>
          </p:cNvCxnSpPr>
          <p:nvPr/>
        </p:nvCxnSpPr>
        <p:spPr>
          <a:xfrm flipH="1">
            <a:off x="5796280" y="2911475"/>
            <a:ext cx="72009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940425" y="2561590"/>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076190" y="2777490"/>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9" name="直接箭头连接符 48"/>
          <p:cNvCxnSpPr/>
          <p:nvPr/>
        </p:nvCxnSpPr>
        <p:spPr>
          <a:xfrm flipH="1">
            <a:off x="4140200" y="2921635"/>
            <a:ext cx="9359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644390" y="2551430"/>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420110" y="2777490"/>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52" name="直接箭头连接符 51"/>
          <p:cNvCxnSpPr/>
          <p:nvPr/>
        </p:nvCxnSpPr>
        <p:spPr>
          <a:xfrm flipH="1">
            <a:off x="2844165" y="2921635"/>
            <a:ext cx="5949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58470" y="2715895"/>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reconstructed wavelet tensor</a:t>
            </a:r>
            <a:endParaRPr lang="en-US" altLang="zh-CN"/>
          </a:p>
        </p:txBody>
      </p:sp>
      <p:sp>
        <p:nvSpPr>
          <p:cNvPr id="54" name="矩形 53"/>
          <p:cNvSpPr/>
          <p:nvPr/>
        </p:nvSpPr>
        <p:spPr>
          <a:xfrm>
            <a:off x="1746885" y="983615"/>
            <a:ext cx="1863725" cy="38798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fake/real image</a:t>
            </a:r>
            <a:endParaRPr lang="en-US" altLang="zh-CN"/>
          </a:p>
        </p:txBody>
      </p:sp>
      <p:sp>
        <p:nvSpPr>
          <p:cNvPr id="55" name="矩形 54"/>
          <p:cNvSpPr/>
          <p:nvPr/>
        </p:nvSpPr>
        <p:spPr>
          <a:xfrm>
            <a:off x="1331595" y="1697355"/>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original wavelet tensor</a:t>
            </a:r>
            <a:endParaRPr lang="en-US" altLang="zh-CN"/>
          </a:p>
        </p:txBody>
      </p:sp>
      <p:cxnSp>
        <p:nvCxnSpPr>
          <p:cNvPr id="56" name="直接箭头连接符 55"/>
          <p:cNvCxnSpPr>
            <a:endCxn id="55" idx="3"/>
          </p:cNvCxnSpPr>
          <p:nvPr/>
        </p:nvCxnSpPr>
        <p:spPr>
          <a:xfrm flipH="1">
            <a:off x="3707765" y="1193165"/>
            <a:ext cx="648335" cy="7594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52095" y="3789045"/>
            <a:ext cx="8680450" cy="922020"/>
          </a:xfrm>
          <a:prstGeom prst="rect">
            <a:avLst/>
          </a:prstGeom>
          <a:noFill/>
        </p:spPr>
        <p:txBody>
          <a:bodyPr wrap="square" rtlCol="0">
            <a:spAutoFit/>
          </a:bodyPr>
          <a:p>
            <a:r>
              <a:rPr lang="en-US" altLang="zh-CN"/>
              <a:t>	We use nearest-neighbour upsampling because it preserves the sharpness of the wavelet coefficients (otherwise high value coefficients could be attenuated by linear interpolation techniques).</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 name="图片 40"/>
          <p:cNvPicPr>
            <a:picLocks noChangeAspect="1"/>
          </p:cNvPicPr>
          <p:nvPr>
            <p:custDataLst>
              <p:tags r:id="rId1"/>
            </p:custDataLst>
          </p:nvPr>
        </p:nvPicPr>
        <p:blipFill>
          <a:blip r:embed="rId2"/>
          <a:stretch>
            <a:fillRect/>
          </a:stretch>
        </p:blipFill>
        <p:spPr>
          <a:xfrm>
            <a:off x="3420110" y="1916430"/>
            <a:ext cx="5014595" cy="2555240"/>
          </a:xfrm>
          <a:prstGeom prst="rect">
            <a:avLst/>
          </a:prstGeom>
        </p:spPr>
      </p:pic>
      <p:cxnSp>
        <p:nvCxnSpPr>
          <p:cNvPr id="43" name="直接箭头连接符 42"/>
          <p:cNvCxnSpPr/>
          <p:nvPr/>
        </p:nvCxnSpPr>
        <p:spPr>
          <a:xfrm flipH="1">
            <a:off x="6804660" y="4363085"/>
            <a:ext cx="7620" cy="214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444615" y="457771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5" name="直接箭头连接符 44"/>
          <p:cNvCxnSpPr>
            <a:stCxn id="44" idx="1"/>
          </p:cNvCxnSpPr>
          <p:nvPr/>
        </p:nvCxnSpPr>
        <p:spPr>
          <a:xfrm flipH="1">
            <a:off x="5724525" y="4711700"/>
            <a:ext cx="72009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868670" y="436181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004435" y="457771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49" name="直接箭头连接符 48"/>
          <p:cNvCxnSpPr/>
          <p:nvPr/>
        </p:nvCxnSpPr>
        <p:spPr>
          <a:xfrm flipH="1">
            <a:off x="4068445" y="4721860"/>
            <a:ext cx="9359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572635" y="435165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675130" y="2783840"/>
            <a:ext cx="1863725" cy="38798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fake/real image</a:t>
            </a:r>
            <a:endParaRPr lang="en-US" altLang="zh-CN"/>
          </a:p>
        </p:txBody>
      </p:sp>
      <p:sp>
        <p:nvSpPr>
          <p:cNvPr id="55" name="矩形 54"/>
          <p:cNvSpPr/>
          <p:nvPr/>
        </p:nvSpPr>
        <p:spPr>
          <a:xfrm>
            <a:off x="1259840" y="3497580"/>
            <a:ext cx="2376170" cy="51054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original wavelet tensor</a:t>
            </a:r>
            <a:endParaRPr lang="en-US" altLang="zh-CN"/>
          </a:p>
        </p:txBody>
      </p:sp>
      <p:cxnSp>
        <p:nvCxnSpPr>
          <p:cNvPr id="56" name="直接箭头连接符 55"/>
          <p:cNvCxnSpPr>
            <a:endCxn id="55" idx="3"/>
          </p:cNvCxnSpPr>
          <p:nvPr/>
        </p:nvCxnSpPr>
        <p:spPr>
          <a:xfrm flipH="1">
            <a:off x="3636010" y="2993390"/>
            <a:ext cx="648335" cy="7594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6223635" y="4725035"/>
            <a:ext cx="0"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724525" y="5071745"/>
            <a:ext cx="1170305"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tWavelet</a:t>
            </a:r>
            <a:endParaRPr lang="en-US" altLang="zh-CN"/>
          </a:p>
        </p:txBody>
      </p:sp>
      <p:cxnSp>
        <p:nvCxnSpPr>
          <p:cNvPr id="7" name="直接箭头连接符 6"/>
          <p:cNvCxnSpPr>
            <a:endCxn id="8" idx="0"/>
          </p:cNvCxnSpPr>
          <p:nvPr/>
        </p:nvCxnSpPr>
        <p:spPr>
          <a:xfrm>
            <a:off x="4860290" y="4725035"/>
            <a:ext cx="0" cy="351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74820" y="5076825"/>
            <a:ext cx="1170305"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tWavelet</a:t>
            </a:r>
            <a:endParaRPr lang="en-US" altLang="zh-CN"/>
          </a:p>
        </p:txBody>
      </p:sp>
      <p:cxnSp>
        <p:nvCxnSpPr>
          <p:cNvPr id="12" name="直接箭头连接符 11"/>
          <p:cNvCxnSpPr/>
          <p:nvPr/>
        </p:nvCxnSpPr>
        <p:spPr>
          <a:xfrm flipH="1">
            <a:off x="4427855" y="5699125"/>
            <a:ext cx="1800860" cy="336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228080" y="5339080"/>
            <a:ext cx="0" cy="360045"/>
          </a:xfrm>
          <a:prstGeom prst="line">
            <a:avLst/>
          </a:prstGeom>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4859655" y="5342890"/>
            <a:ext cx="0" cy="351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07765" y="557593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18" name="直接箭头连接符 17"/>
          <p:cNvCxnSpPr/>
          <p:nvPr/>
        </p:nvCxnSpPr>
        <p:spPr>
          <a:xfrm flipH="1">
            <a:off x="2844165" y="5732780"/>
            <a:ext cx="863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609465"/>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cxnSp>
        <p:nvCxnSpPr>
          <p:cNvPr id="20" name="直接箭头连接符 19"/>
          <p:cNvCxnSpPr>
            <a:stCxn id="19" idx="1"/>
          </p:cNvCxnSpPr>
          <p:nvPr/>
        </p:nvCxnSpPr>
        <p:spPr>
          <a:xfrm flipH="1" flipV="1">
            <a:off x="2915920" y="4742815"/>
            <a:ext cx="43180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3" idx="0"/>
          </p:cNvCxnSpPr>
          <p:nvPr/>
        </p:nvCxnSpPr>
        <p:spPr>
          <a:xfrm>
            <a:off x="3132455" y="4729480"/>
            <a:ext cx="0" cy="351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546985" y="5081270"/>
            <a:ext cx="1170305"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tWavelet</a:t>
            </a:r>
            <a:endParaRPr lang="en-US" altLang="zh-CN"/>
          </a:p>
        </p:txBody>
      </p:sp>
      <p:cxnSp>
        <p:nvCxnSpPr>
          <p:cNvPr id="24" name="直接箭头连接符 23"/>
          <p:cNvCxnSpPr/>
          <p:nvPr/>
        </p:nvCxnSpPr>
        <p:spPr>
          <a:xfrm>
            <a:off x="3131820" y="5347335"/>
            <a:ext cx="0" cy="351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124075" y="5599430"/>
            <a:ext cx="735330" cy="267335"/>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Conv</a:t>
            </a:r>
            <a:endParaRPr lang="en-US" altLang="zh-CN"/>
          </a:p>
        </p:txBody>
      </p:sp>
      <p:sp>
        <p:nvSpPr>
          <p:cNvPr id="27" name="矩形 26"/>
          <p:cNvSpPr/>
          <p:nvPr/>
        </p:nvSpPr>
        <p:spPr>
          <a:xfrm>
            <a:off x="101600" y="5445125"/>
            <a:ext cx="1734185" cy="622300"/>
          </a:xfrm>
          <a:prstGeom prst="rect">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t>reconstructed wavelet tensor</a:t>
            </a:r>
            <a:endParaRPr lang="en-US" altLang="zh-CN"/>
          </a:p>
        </p:txBody>
      </p:sp>
      <p:cxnSp>
        <p:nvCxnSpPr>
          <p:cNvPr id="28" name="直接箭头连接符 27"/>
          <p:cNvCxnSpPr/>
          <p:nvPr/>
        </p:nvCxnSpPr>
        <p:spPr>
          <a:xfrm flipH="1">
            <a:off x="1835785" y="5732780"/>
            <a:ext cx="287655" cy="23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043940" y="6067425"/>
            <a:ext cx="0" cy="241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236220" y="6309360"/>
            <a:ext cx="1887855" cy="474345"/>
          </a:xfrm>
          <a:prstGeom prst="rect">
            <a:avLst/>
          </a:prstGeom>
          <a:ln>
            <a:solidFill>
              <a:srgbClr val="FF0000"/>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rgbClr val="FF0000"/>
                </a:solidFill>
              </a:rPr>
              <a:t>reconstructed image</a:t>
            </a:r>
            <a:endParaRPr lang="en-US" altLang="zh-CN">
              <a:solidFill>
                <a:srgbClr val="FF0000"/>
              </a:solidFill>
            </a:endParaRPr>
          </a:p>
        </p:txBody>
      </p:sp>
      <p:sp>
        <p:nvSpPr>
          <p:cNvPr id="30" name="文本框 29"/>
          <p:cNvSpPr txBox="1"/>
          <p:nvPr/>
        </p:nvSpPr>
        <p:spPr>
          <a:xfrm>
            <a:off x="31750" y="266065"/>
            <a:ext cx="8873490" cy="2030095"/>
          </a:xfrm>
          <a:prstGeom prst="rect">
            <a:avLst/>
          </a:prstGeom>
          <a:noFill/>
        </p:spPr>
        <p:txBody>
          <a:bodyPr wrap="square" rtlCol="0">
            <a:spAutoFit/>
          </a:bodyPr>
          <a:p>
            <a:r>
              <a:rPr lang="en-US" altLang="zh-CN"/>
              <a:t>	Or even more complicated structure? We get this idea from SWAGAN, they use a tWavelet(to Wavelet)</a:t>
            </a:r>
            <a:r>
              <a:rPr lang="en-US" altLang="zh-CN">
                <a:sym typeface="+mn-ea"/>
              </a:rPr>
              <a:t> block</a:t>
            </a:r>
            <a:r>
              <a:rPr lang="en-US" altLang="zh-CN"/>
              <a:t> to transfer from the feature domain to the wavelet domain. So we don’t reconstruct the wavelet channels in the feature domain directly, we use tWavelet to go back to the wavelet domain first, and then reconstruct the wavelet channels. t</a:t>
            </a:r>
            <a:r>
              <a:rPr lang="en-US" altLang="zh-CN">
                <a:sym typeface="+mn-ea"/>
              </a:rPr>
              <a:t>Wavelet is a stack of convolutional layers.</a:t>
            </a:r>
            <a:endParaRPr lang="en-US" altLang="zh-CN"/>
          </a:p>
          <a:p>
            <a:endParaRPr lang="en-US" altLang="zh-CN"/>
          </a:p>
          <a:p>
            <a:r>
              <a:rPr lang="en-US" altLang="zh-CN"/>
              <a:t>We are still training these models.</a:t>
            </a:r>
            <a:endParaRPr lang="en-US" altLang="zh-CN"/>
          </a:p>
        </p:txBody>
      </p:sp>
      <p:sp>
        <p:nvSpPr>
          <p:cNvPr id="60" name="文本框 59"/>
          <p:cNvSpPr txBox="1"/>
          <p:nvPr/>
        </p:nvSpPr>
        <p:spPr>
          <a:xfrm>
            <a:off x="-285750" y="5805170"/>
            <a:ext cx="2658745" cy="1106805"/>
          </a:xfrm>
          <a:prstGeom prst="rect">
            <a:avLst/>
          </a:prstGeom>
          <a:noFill/>
        </p:spPr>
        <p:txBody>
          <a:bodyPr wrap="square" rtlCol="0">
            <a:spAutoFit/>
          </a:bodyPr>
          <a:p>
            <a:r>
              <a:rPr lang="en-US" altLang="zh-CN" sz="6600"/>
              <a:t> (        )</a:t>
            </a:r>
            <a:endParaRPr lang="en-US" altLang="zh-CN" sz="6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7"/>
          <p:cNvSpPr txBox="1"/>
          <p:nvPr/>
        </p:nvSpPr>
        <p:spPr>
          <a:xfrm>
            <a:off x="179388" y="116205"/>
            <a:ext cx="4441825"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Generated images</a:t>
            </a:r>
            <a:endParaRPr lang="en-US" altLang="zh-CN">
              <a:latin typeface="Arial" panose="020B0604020202020204" pitchFamily="34" charset="0"/>
              <a:ea typeface="宋体" panose="02010600030101010101" pitchFamily="2" charset="-122"/>
            </a:endParaRPr>
          </a:p>
        </p:txBody>
      </p:sp>
      <p:pic>
        <p:nvPicPr>
          <p:cNvPr id="11267" name="图片 9" descr="frankfurt_000000_000294_leftImg8bit"/>
          <p:cNvPicPr>
            <a:picLocks noChangeAspect="1"/>
          </p:cNvPicPr>
          <p:nvPr/>
        </p:nvPicPr>
        <p:blipFill>
          <a:blip r:embed="rId1"/>
          <a:stretch>
            <a:fillRect/>
          </a:stretch>
        </p:blipFill>
        <p:spPr>
          <a:xfrm>
            <a:off x="107950" y="836613"/>
            <a:ext cx="4248150" cy="2214562"/>
          </a:xfrm>
          <a:prstGeom prst="rect">
            <a:avLst/>
          </a:prstGeom>
          <a:noFill/>
          <a:ln w="9525">
            <a:noFill/>
          </a:ln>
        </p:spPr>
      </p:pic>
      <p:pic>
        <p:nvPicPr>
          <p:cNvPr id="11268" name="图片 13" descr="frankfurt_000000_000576_leftImg8bit"/>
          <p:cNvPicPr>
            <a:picLocks noChangeAspect="1"/>
          </p:cNvPicPr>
          <p:nvPr/>
        </p:nvPicPr>
        <p:blipFill>
          <a:blip r:embed="rId2"/>
          <a:stretch>
            <a:fillRect/>
          </a:stretch>
        </p:blipFill>
        <p:spPr>
          <a:xfrm>
            <a:off x="107950" y="3336925"/>
            <a:ext cx="4248150" cy="2320925"/>
          </a:xfrm>
          <a:prstGeom prst="rect">
            <a:avLst/>
          </a:prstGeom>
          <a:noFill/>
          <a:ln w="9525">
            <a:noFill/>
          </a:ln>
        </p:spPr>
      </p:pic>
      <p:pic>
        <p:nvPicPr>
          <p:cNvPr id="11269" name="图片 14" descr="frankfurt_000000_001236_leftImg8bit"/>
          <p:cNvPicPr>
            <a:picLocks noChangeAspect="1"/>
          </p:cNvPicPr>
          <p:nvPr/>
        </p:nvPicPr>
        <p:blipFill>
          <a:blip r:embed="rId3"/>
          <a:stretch>
            <a:fillRect/>
          </a:stretch>
        </p:blipFill>
        <p:spPr>
          <a:xfrm>
            <a:off x="4430395" y="844550"/>
            <a:ext cx="4459288" cy="2206625"/>
          </a:xfrm>
          <a:prstGeom prst="rect">
            <a:avLst/>
          </a:prstGeom>
          <a:noFill/>
          <a:ln w="9525">
            <a:noFill/>
          </a:ln>
        </p:spPr>
      </p:pic>
      <p:pic>
        <p:nvPicPr>
          <p:cNvPr id="11270" name="图片 15" descr="frankfurt_000000_002196_leftImg8bit"/>
          <p:cNvPicPr>
            <a:picLocks noChangeAspect="1"/>
          </p:cNvPicPr>
          <p:nvPr/>
        </p:nvPicPr>
        <p:blipFill>
          <a:blip r:embed="rId4"/>
          <a:stretch>
            <a:fillRect/>
          </a:stretch>
        </p:blipFill>
        <p:spPr>
          <a:xfrm>
            <a:off x="4430395" y="3336925"/>
            <a:ext cx="4460875" cy="2320925"/>
          </a:xfrm>
          <a:prstGeom prst="rect">
            <a:avLst/>
          </a:prstGeom>
          <a:noFill/>
          <a:ln w="9525">
            <a:noFill/>
          </a:ln>
        </p:spPr>
      </p:pic>
      <mc:AlternateContent xmlns:mc="http://schemas.openxmlformats.org/markup-compatibility/2006" xmlns:p14="http://schemas.microsoft.com/office/powerpoint/2010/main">
        <mc:Choice Requires="p14">
          <p:contentPart r:id="rId5" p14:bwMode="auto">
            <p14:nvContentPartPr>
              <p14:cNvPr id="17" name="墨迹 16"/>
              <p14:cNvContentPartPr/>
              <p14:nvPr/>
            </p14:nvContentPartPr>
            <p14:xfrm>
              <a:off x="2722873" y="1341120"/>
              <a:ext cx="1242695" cy="869315"/>
            </p14:xfrm>
          </p:contentPart>
        </mc:Choice>
        <mc:Fallback xmlns="">
          <p:pic>
            <p:nvPicPr>
              <p:cNvPr id="17" name="墨迹 16"/>
            </p:nvPicPr>
            <p:blipFill>
              <a:blip r:embed="rId6"/>
            </p:blipFill>
            <p:spPr>
              <a:xfrm>
                <a:off x="2722873" y="1341120"/>
                <a:ext cx="1242695" cy="8693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8" name="墨迹 17"/>
              <p14:cNvContentPartPr/>
              <p14:nvPr/>
            </p14:nvContentPartPr>
            <p14:xfrm>
              <a:off x="3164840" y="2324100"/>
              <a:ext cx="389255" cy="389255"/>
            </p14:xfrm>
          </p:contentPart>
        </mc:Choice>
        <mc:Fallback xmlns="">
          <p:pic>
            <p:nvPicPr>
              <p:cNvPr id="18" name="墨迹 17"/>
            </p:nvPicPr>
            <p:blipFill>
              <a:blip r:embed="rId8"/>
            </p:blipFill>
            <p:spPr>
              <a:xfrm>
                <a:off x="3164840" y="2324100"/>
                <a:ext cx="389255" cy="389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9" name="墨迹 18"/>
              <p14:cNvContentPartPr/>
              <p14:nvPr/>
            </p14:nvContentPartPr>
            <p14:xfrm>
              <a:off x="3126740" y="2407919"/>
              <a:ext cx="564515" cy="366395"/>
            </p14:xfrm>
          </p:contentPart>
        </mc:Choice>
        <mc:Fallback xmlns="">
          <p:pic>
            <p:nvPicPr>
              <p:cNvPr id="19" name="墨迹 18"/>
            </p:nvPicPr>
            <p:blipFill>
              <a:blip r:embed="rId10"/>
            </p:blipFill>
            <p:spPr>
              <a:xfrm>
                <a:off x="3126740" y="2407919"/>
                <a:ext cx="564515" cy="36639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459740" y="3962400"/>
              <a:ext cx="1715135" cy="884555"/>
            </p14:xfrm>
          </p:contentPart>
        </mc:Choice>
        <mc:Fallback xmlns="">
          <p:pic>
            <p:nvPicPr>
              <p:cNvPr id="20" name="墨迹 19"/>
            </p:nvPicPr>
            <p:blipFill>
              <a:blip r:embed="rId12"/>
            </p:blipFill>
            <p:spPr>
              <a:xfrm>
                <a:off x="459740" y="3962400"/>
                <a:ext cx="1715135" cy="8845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1" name="墨迹 20"/>
              <p14:cNvContentPartPr/>
              <p14:nvPr/>
            </p14:nvContentPartPr>
            <p14:xfrm>
              <a:off x="1793240" y="4351019"/>
              <a:ext cx="915035" cy="633095"/>
            </p14:xfrm>
          </p:contentPart>
        </mc:Choice>
        <mc:Fallback xmlns="">
          <p:pic>
            <p:nvPicPr>
              <p:cNvPr id="21" name="墨迹 20"/>
            </p:nvPicPr>
            <p:blipFill>
              <a:blip r:embed="rId14"/>
            </p:blipFill>
            <p:spPr>
              <a:xfrm>
                <a:off x="1793240" y="4351019"/>
                <a:ext cx="915035" cy="6330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5930900" y="3695700"/>
              <a:ext cx="2431415" cy="1136015"/>
            </p14:xfrm>
          </p:contentPart>
        </mc:Choice>
        <mc:Fallback xmlns="">
          <p:pic>
            <p:nvPicPr>
              <p:cNvPr id="22" name="墨迹 21"/>
            </p:nvPicPr>
            <p:blipFill>
              <a:blip r:embed="rId16"/>
            </p:blipFill>
            <p:spPr>
              <a:xfrm>
                <a:off x="5930900" y="3695700"/>
                <a:ext cx="2431415" cy="11360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3" name="墨迹 22"/>
              <p14:cNvContentPartPr/>
              <p14:nvPr/>
            </p14:nvContentPartPr>
            <p14:xfrm>
              <a:off x="8133072" y="3672840"/>
              <a:ext cx="419735" cy="366395"/>
            </p14:xfrm>
          </p:contentPart>
        </mc:Choice>
        <mc:Fallback xmlns="">
          <p:pic>
            <p:nvPicPr>
              <p:cNvPr id="23" name="墨迹 22"/>
            </p:nvPicPr>
            <p:blipFill>
              <a:blip r:embed="rId18"/>
            </p:blipFill>
            <p:spPr>
              <a:xfrm>
                <a:off x="8133072" y="3672840"/>
                <a:ext cx="419735" cy="3663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8163560" y="3573772"/>
              <a:ext cx="396875" cy="457835"/>
            </p14:xfrm>
          </p:contentPart>
        </mc:Choice>
        <mc:Fallback xmlns="">
          <p:pic>
            <p:nvPicPr>
              <p:cNvPr id="24" name="墨迹 23"/>
            </p:nvPicPr>
            <p:blipFill>
              <a:blip r:embed="rId20"/>
            </p:blipFill>
            <p:spPr>
              <a:xfrm>
                <a:off x="8163560" y="3573772"/>
                <a:ext cx="396875" cy="457835"/>
              </a:xfrm>
              <a:prstGeom prst="rect"/>
            </p:spPr>
          </p:pic>
        </mc:Fallback>
      </mc:AlternateContent>
      <p:sp>
        <p:nvSpPr>
          <p:cNvPr id="2" name="文本框 1"/>
          <p:cNvSpPr txBox="1"/>
          <p:nvPr/>
        </p:nvSpPr>
        <p:spPr>
          <a:xfrm>
            <a:off x="448310" y="5757545"/>
            <a:ext cx="8300085" cy="645160"/>
          </a:xfrm>
          <a:prstGeom prst="rect">
            <a:avLst/>
          </a:prstGeom>
          <a:noFill/>
        </p:spPr>
        <p:txBody>
          <a:bodyPr wrap="square" rtlCol="0">
            <a:spAutoFit/>
          </a:bodyPr>
          <a:p>
            <a:r>
              <a:rPr lang="en-US" altLang="zh-CN"/>
              <a:t>The images look good, although we suffer from ill-posed problems. When two cars are very close, the model may see them as a long car or vice versa.</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xfrm>
            <a:off x="323850" y="260350"/>
            <a:ext cx="8229600" cy="1094105"/>
          </a:xfrm>
        </p:spPr>
        <p:txBody>
          <a:bodyPr anchor="ctr" anchorCtr="0"/>
          <a:p>
            <a:r>
              <a:rPr lang="en-US" altLang="zh-CN" sz="3200">
                <a:solidFill>
                  <a:schemeClr val="tx1"/>
                </a:solidFill>
                <a:effectLst>
                  <a:outerShdw blurRad="38100" dist="19050" dir="2700000" algn="tl" rotWithShape="0">
                    <a:schemeClr val="dk1">
                      <a:alpha val="40000"/>
                    </a:schemeClr>
                  </a:outerShdw>
                </a:effectLst>
              </a:rPr>
              <a:t>What we are doing on GTA5 datasets:</a:t>
            </a:r>
            <a:endParaRPr lang="en-US" altLang="zh-CN" sz="32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07950" y="1196340"/>
            <a:ext cx="5853430" cy="1675765"/>
          </a:xfrm>
          <a:prstGeom prst="rect">
            <a:avLst/>
          </a:prstGeom>
        </p:spPr>
      </p:pic>
      <p:pic>
        <p:nvPicPr>
          <p:cNvPr id="11268" name="图片 13" descr="frankfurt_000000_000576_leftImg8bit"/>
          <p:cNvPicPr>
            <a:picLocks noChangeAspect="1"/>
          </p:cNvPicPr>
          <p:nvPr>
            <p:custDataLst>
              <p:tags r:id="rId2"/>
            </p:custDataLst>
          </p:nvPr>
        </p:nvPicPr>
        <p:blipFill>
          <a:blip r:embed="rId3"/>
          <a:stretch>
            <a:fillRect/>
          </a:stretch>
        </p:blipFill>
        <p:spPr>
          <a:xfrm>
            <a:off x="5961380" y="1271270"/>
            <a:ext cx="2929255" cy="1600835"/>
          </a:xfrm>
          <a:prstGeom prst="rect">
            <a:avLst/>
          </a:prstGeom>
          <a:noFill/>
          <a:ln w="9525">
            <a:noFill/>
          </a:ln>
        </p:spPr>
      </p:pic>
      <p:sp>
        <p:nvSpPr>
          <p:cNvPr id="5" name="文本框 4"/>
          <p:cNvSpPr txBox="1"/>
          <p:nvPr/>
        </p:nvSpPr>
        <p:spPr>
          <a:xfrm>
            <a:off x="288290" y="3119120"/>
            <a:ext cx="8686165" cy="3415030"/>
          </a:xfrm>
          <a:prstGeom prst="rect">
            <a:avLst/>
          </a:prstGeom>
          <a:noFill/>
        </p:spPr>
        <p:txBody>
          <a:bodyPr wrap="square" rtlCol="0">
            <a:spAutoFit/>
          </a:bodyPr>
          <a:p>
            <a:r>
              <a:rPr lang="en-US" altLang="zh-CN"/>
              <a:t>We have: 1.paired GTA5 semantic maps and game images  2.unpaired cityscape images</a:t>
            </a:r>
            <a:endParaRPr lang="en-US" altLang="zh-CN"/>
          </a:p>
          <a:p>
            <a:endParaRPr lang="en-US" altLang="zh-CN"/>
          </a:p>
          <a:p>
            <a:r>
              <a:rPr lang="en-US" altLang="zh-CN"/>
              <a:t>We can use: 1.</a:t>
            </a:r>
            <a:r>
              <a:rPr lang="en-US" altLang="zh-CN">
                <a:sym typeface="+mn-ea"/>
              </a:rPr>
              <a:t>paired GTA5 semantic maps and game images </a:t>
            </a:r>
            <a:endParaRPr lang="en-US" altLang="zh-CN">
              <a:sym typeface="+mn-ea"/>
            </a:endParaRPr>
          </a:p>
          <a:p>
            <a:r>
              <a:rPr lang="en-US" altLang="zh-CN">
                <a:sym typeface="+mn-ea"/>
              </a:rPr>
              <a:t>	       </a:t>
            </a:r>
            <a:r>
              <a:rPr lang="en-US" altLang="zh-CN">
                <a:solidFill>
                  <a:srgbClr val="FF0000"/>
                </a:solidFill>
                <a:sym typeface="+mn-ea"/>
              </a:rPr>
              <a:t>2.</a:t>
            </a:r>
            <a:r>
              <a:rPr lang="en-US" altLang="zh-CN">
                <a:solidFill>
                  <a:srgbClr val="FF0000"/>
                </a:solidFill>
                <a:sym typeface="+mn-ea"/>
              </a:rPr>
              <a:t>GTA5 semantic maps and </a:t>
            </a:r>
            <a:r>
              <a:rPr lang="en-US" altLang="zh-CN">
                <a:solidFill>
                  <a:srgbClr val="FF0000"/>
                </a:solidFill>
                <a:sym typeface="+mn-ea"/>
              </a:rPr>
              <a:t>unpaired cityscape images</a:t>
            </a:r>
            <a:endParaRPr lang="en-US" altLang="zh-CN">
              <a:sym typeface="+mn-ea"/>
            </a:endParaRPr>
          </a:p>
          <a:p>
            <a:endParaRPr lang="en-US" altLang="zh-CN">
              <a:sym typeface="+mn-ea"/>
            </a:endParaRPr>
          </a:p>
          <a:p>
            <a:r>
              <a:rPr lang="en-US" altLang="zh-CN"/>
              <a:t>domain gap between GTA5 domain/cityscape domain</a:t>
            </a:r>
            <a:endParaRPr lang="en-US" altLang="zh-CN"/>
          </a:p>
          <a:p>
            <a:endParaRPr lang="en-US" altLang="zh-CN"/>
          </a:p>
          <a:p>
            <a:r>
              <a:rPr lang="en-US" altLang="zh-CN"/>
              <a:t>No GTA5 style!</a:t>
            </a:r>
            <a:endParaRPr lang="en-US" altLang="zh-CN"/>
          </a:p>
          <a:p>
            <a:endParaRPr lang="en-US" altLang="zh-CN"/>
          </a:p>
          <a:p>
            <a:r>
              <a:rPr lang="en-US" altLang="zh-CN"/>
              <a:t>want to generate realistic fake images</a:t>
            </a:r>
            <a:endParaRPr lang="en-US" altLang="zh-CN"/>
          </a:p>
          <a:p>
            <a:endParaRPr lang="en-US" altLang="zh-CN"/>
          </a:p>
        </p:txBody>
      </p:sp>
      <p:sp>
        <p:nvSpPr>
          <p:cNvPr id="2" name="任意多边形 1"/>
          <p:cNvSpPr/>
          <p:nvPr/>
        </p:nvSpPr>
        <p:spPr>
          <a:xfrm>
            <a:off x="3945255" y="2302510"/>
            <a:ext cx="945515" cy="765175"/>
          </a:xfrm>
          <a:custGeom>
            <a:avLst/>
            <a:gdLst>
              <a:gd name="connisteX0" fmla="*/ 0 w 945515"/>
              <a:gd name="connsiteY0" fmla="*/ 490220 h 765350"/>
              <a:gd name="connisteX1" fmla="*/ 68580 w 945515"/>
              <a:gd name="connsiteY1" fmla="*/ 549910 h 765350"/>
              <a:gd name="connisteX2" fmla="*/ 128905 w 945515"/>
              <a:gd name="connsiteY2" fmla="*/ 619125 h 765350"/>
              <a:gd name="connisteX3" fmla="*/ 197485 w 945515"/>
              <a:gd name="connsiteY3" fmla="*/ 670560 h 765350"/>
              <a:gd name="connisteX4" fmla="*/ 266065 w 945515"/>
              <a:gd name="connsiteY4" fmla="*/ 730885 h 765350"/>
              <a:gd name="connisteX5" fmla="*/ 335280 w 945515"/>
              <a:gd name="connsiteY5" fmla="*/ 765175 h 765350"/>
              <a:gd name="connisteX6" fmla="*/ 403860 w 945515"/>
              <a:gd name="connsiteY6" fmla="*/ 739140 h 765350"/>
              <a:gd name="connisteX7" fmla="*/ 472440 w 945515"/>
              <a:gd name="connsiteY7" fmla="*/ 696595 h 765350"/>
              <a:gd name="connisteX8" fmla="*/ 532765 w 945515"/>
              <a:gd name="connsiteY8" fmla="*/ 627380 h 765350"/>
              <a:gd name="connisteX9" fmla="*/ 593090 w 945515"/>
              <a:gd name="connsiteY9" fmla="*/ 558800 h 765350"/>
              <a:gd name="connisteX10" fmla="*/ 635635 w 945515"/>
              <a:gd name="connsiteY10" fmla="*/ 490220 h 765350"/>
              <a:gd name="connisteX11" fmla="*/ 687070 w 945515"/>
              <a:gd name="connsiteY11" fmla="*/ 421005 h 765350"/>
              <a:gd name="connisteX12" fmla="*/ 739140 w 945515"/>
              <a:gd name="connsiteY12" fmla="*/ 352425 h 765350"/>
              <a:gd name="connisteX13" fmla="*/ 781685 w 945515"/>
              <a:gd name="connsiteY13" fmla="*/ 283845 h 765350"/>
              <a:gd name="connisteX14" fmla="*/ 833755 w 945515"/>
              <a:gd name="connsiteY14" fmla="*/ 206375 h 765350"/>
              <a:gd name="connisteX15" fmla="*/ 868045 w 945515"/>
              <a:gd name="connsiteY15" fmla="*/ 137795 h 765350"/>
              <a:gd name="connisteX16" fmla="*/ 902335 w 945515"/>
              <a:gd name="connsiteY16" fmla="*/ 69215 h 765350"/>
              <a:gd name="connisteX17" fmla="*/ 945515 w 945515"/>
              <a:gd name="connsiteY17" fmla="*/ 0 h 7653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945515" h="765350">
                <a:moveTo>
                  <a:pt x="0" y="490220"/>
                </a:moveTo>
                <a:cubicBezTo>
                  <a:pt x="12700" y="501015"/>
                  <a:pt x="42545" y="523875"/>
                  <a:pt x="68580" y="549910"/>
                </a:cubicBezTo>
                <a:cubicBezTo>
                  <a:pt x="94615" y="575945"/>
                  <a:pt x="102870" y="594995"/>
                  <a:pt x="128905" y="619125"/>
                </a:cubicBezTo>
                <a:cubicBezTo>
                  <a:pt x="154940" y="643255"/>
                  <a:pt x="170180" y="648335"/>
                  <a:pt x="197485" y="670560"/>
                </a:cubicBezTo>
                <a:cubicBezTo>
                  <a:pt x="224790" y="692785"/>
                  <a:pt x="238760" y="711835"/>
                  <a:pt x="266065" y="730885"/>
                </a:cubicBezTo>
                <a:cubicBezTo>
                  <a:pt x="293370" y="749935"/>
                  <a:pt x="307975" y="763270"/>
                  <a:pt x="335280" y="765175"/>
                </a:cubicBezTo>
                <a:cubicBezTo>
                  <a:pt x="362585" y="767080"/>
                  <a:pt x="376555" y="753110"/>
                  <a:pt x="403860" y="739140"/>
                </a:cubicBezTo>
                <a:cubicBezTo>
                  <a:pt x="431165" y="725170"/>
                  <a:pt x="446405" y="718820"/>
                  <a:pt x="472440" y="696595"/>
                </a:cubicBezTo>
                <a:cubicBezTo>
                  <a:pt x="498475" y="674370"/>
                  <a:pt x="508635" y="654685"/>
                  <a:pt x="532765" y="627380"/>
                </a:cubicBezTo>
                <a:cubicBezTo>
                  <a:pt x="556895" y="600075"/>
                  <a:pt x="572770" y="586105"/>
                  <a:pt x="593090" y="558800"/>
                </a:cubicBezTo>
                <a:cubicBezTo>
                  <a:pt x="613410" y="531495"/>
                  <a:pt x="616585" y="517525"/>
                  <a:pt x="635635" y="490220"/>
                </a:cubicBezTo>
                <a:cubicBezTo>
                  <a:pt x="654685" y="462915"/>
                  <a:pt x="666115" y="448310"/>
                  <a:pt x="687070" y="421005"/>
                </a:cubicBezTo>
                <a:cubicBezTo>
                  <a:pt x="708025" y="393700"/>
                  <a:pt x="720090" y="379730"/>
                  <a:pt x="739140" y="352425"/>
                </a:cubicBezTo>
                <a:cubicBezTo>
                  <a:pt x="758190" y="325120"/>
                  <a:pt x="762635" y="313055"/>
                  <a:pt x="781685" y="283845"/>
                </a:cubicBezTo>
                <a:cubicBezTo>
                  <a:pt x="800735" y="254635"/>
                  <a:pt x="816610" y="235585"/>
                  <a:pt x="833755" y="206375"/>
                </a:cubicBezTo>
                <a:cubicBezTo>
                  <a:pt x="850900" y="177165"/>
                  <a:pt x="854075" y="165100"/>
                  <a:pt x="868045" y="137795"/>
                </a:cubicBezTo>
                <a:cubicBezTo>
                  <a:pt x="882015" y="110490"/>
                  <a:pt x="887095" y="96520"/>
                  <a:pt x="902335" y="69215"/>
                </a:cubicBezTo>
                <a:cubicBezTo>
                  <a:pt x="917575" y="41910"/>
                  <a:pt x="937260" y="12700"/>
                  <a:pt x="945515"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3" name="任意多边形 2"/>
          <p:cNvSpPr/>
          <p:nvPr/>
        </p:nvSpPr>
        <p:spPr>
          <a:xfrm>
            <a:off x="7236460" y="2348865"/>
            <a:ext cx="945515" cy="765175"/>
          </a:xfrm>
          <a:custGeom>
            <a:avLst/>
            <a:gdLst>
              <a:gd name="connisteX0" fmla="*/ 0 w 945515"/>
              <a:gd name="connsiteY0" fmla="*/ 490220 h 765350"/>
              <a:gd name="connisteX1" fmla="*/ 68580 w 945515"/>
              <a:gd name="connsiteY1" fmla="*/ 549910 h 765350"/>
              <a:gd name="connisteX2" fmla="*/ 128905 w 945515"/>
              <a:gd name="connsiteY2" fmla="*/ 619125 h 765350"/>
              <a:gd name="connisteX3" fmla="*/ 197485 w 945515"/>
              <a:gd name="connsiteY3" fmla="*/ 670560 h 765350"/>
              <a:gd name="connisteX4" fmla="*/ 266065 w 945515"/>
              <a:gd name="connsiteY4" fmla="*/ 730885 h 765350"/>
              <a:gd name="connisteX5" fmla="*/ 335280 w 945515"/>
              <a:gd name="connsiteY5" fmla="*/ 765175 h 765350"/>
              <a:gd name="connisteX6" fmla="*/ 403860 w 945515"/>
              <a:gd name="connsiteY6" fmla="*/ 739140 h 765350"/>
              <a:gd name="connisteX7" fmla="*/ 472440 w 945515"/>
              <a:gd name="connsiteY7" fmla="*/ 696595 h 765350"/>
              <a:gd name="connisteX8" fmla="*/ 532765 w 945515"/>
              <a:gd name="connsiteY8" fmla="*/ 627380 h 765350"/>
              <a:gd name="connisteX9" fmla="*/ 593090 w 945515"/>
              <a:gd name="connsiteY9" fmla="*/ 558800 h 765350"/>
              <a:gd name="connisteX10" fmla="*/ 635635 w 945515"/>
              <a:gd name="connsiteY10" fmla="*/ 490220 h 765350"/>
              <a:gd name="connisteX11" fmla="*/ 687070 w 945515"/>
              <a:gd name="connsiteY11" fmla="*/ 421005 h 765350"/>
              <a:gd name="connisteX12" fmla="*/ 739140 w 945515"/>
              <a:gd name="connsiteY12" fmla="*/ 352425 h 765350"/>
              <a:gd name="connisteX13" fmla="*/ 781685 w 945515"/>
              <a:gd name="connsiteY13" fmla="*/ 283845 h 765350"/>
              <a:gd name="connisteX14" fmla="*/ 833755 w 945515"/>
              <a:gd name="connsiteY14" fmla="*/ 206375 h 765350"/>
              <a:gd name="connisteX15" fmla="*/ 868045 w 945515"/>
              <a:gd name="connsiteY15" fmla="*/ 137795 h 765350"/>
              <a:gd name="connisteX16" fmla="*/ 902335 w 945515"/>
              <a:gd name="connsiteY16" fmla="*/ 69215 h 765350"/>
              <a:gd name="connisteX17" fmla="*/ 945515 w 945515"/>
              <a:gd name="connsiteY17" fmla="*/ 0 h 7653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945515" h="765350">
                <a:moveTo>
                  <a:pt x="0" y="490220"/>
                </a:moveTo>
                <a:cubicBezTo>
                  <a:pt x="12700" y="501015"/>
                  <a:pt x="42545" y="523875"/>
                  <a:pt x="68580" y="549910"/>
                </a:cubicBezTo>
                <a:cubicBezTo>
                  <a:pt x="94615" y="575945"/>
                  <a:pt x="102870" y="594995"/>
                  <a:pt x="128905" y="619125"/>
                </a:cubicBezTo>
                <a:cubicBezTo>
                  <a:pt x="154940" y="643255"/>
                  <a:pt x="170180" y="648335"/>
                  <a:pt x="197485" y="670560"/>
                </a:cubicBezTo>
                <a:cubicBezTo>
                  <a:pt x="224790" y="692785"/>
                  <a:pt x="238760" y="711835"/>
                  <a:pt x="266065" y="730885"/>
                </a:cubicBezTo>
                <a:cubicBezTo>
                  <a:pt x="293370" y="749935"/>
                  <a:pt x="307975" y="763270"/>
                  <a:pt x="335280" y="765175"/>
                </a:cubicBezTo>
                <a:cubicBezTo>
                  <a:pt x="362585" y="767080"/>
                  <a:pt x="376555" y="753110"/>
                  <a:pt x="403860" y="739140"/>
                </a:cubicBezTo>
                <a:cubicBezTo>
                  <a:pt x="431165" y="725170"/>
                  <a:pt x="446405" y="718820"/>
                  <a:pt x="472440" y="696595"/>
                </a:cubicBezTo>
                <a:cubicBezTo>
                  <a:pt x="498475" y="674370"/>
                  <a:pt x="508635" y="654685"/>
                  <a:pt x="532765" y="627380"/>
                </a:cubicBezTo>
                <a:cubicBezTo>
                  <a:pt x="556895" y="600075"/>
                  <a:pt x="572770" y="586105"/>
                  <a:pt x="593090" y="558800"/>
                </a:cubicBezTo>
                <a:cubicBezTo>
                  <a:pt x="613410" y="531495"/>
                  <a:pt x="616585" y="517525"/>
                  <a:pt x="635635" y="490220"/>
                </a:cubicBezTo>
                <a:cubicBezTo>
                  <a:pt x="654685" y="462915"/>
                  <a:pt x="666115" y="448310"/>
                  <a:pt x="687070" y="421005"/>
                </a:cubicBezTo>
                <a:cubicBezTo>
                  <a:pt x="708025" y="393700"/>
                  <a:pt x="720090" y="379730"/>
                  <a:pt x="739140" y="352425"/>
                </a:cubicBezTo>
                <a:cubicBezTo>
                  <a:pt x="758190" y="325120"/>
                  <a:pt x="762635" y="313055"/>
                  <a:pt x="781685" y="283845"/>
                </a:cubicBezTo>
                <a:cubicBezTo>
                  <a:pt x="800735" y="254635"/>
                  <a:pt x="816610" y="235585"/>
                  <a:pt x="833755" y="206375"/>
                </a:cubicBezTo>
                <a:cubicBezTo>
                  <a:pt x="850900" y="177165"/>
                  <a:pt x="854075" y="165100"/>
                  <a:pt x="868045" y="137795"/>
                </a:cubicBezTo>
                <a:cubicBezTo>
                  <a:pt x="882015" y="110490"/>
                  <a:pt x="887095" y="96520"/>
                  <a:pt x="902335" y="69215"/>
                </a:cubicBezTo>
                <a:cubicBezTo>
                  <a:pt x="917575" y="41910"/>
                  <a:pt x="937260" y="12700"/>
                  <a:pt x="945515"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691640" y="514350"/>
            <a:ext cx="6132195" cy="1588770"/>
          </a:xfrm>
          <a:prstGeom prst="rect">
            <a:avLst/>
          </a:prstGeom>
        </p:spPr>
      </p:pic>
      <p:sp>
        <p:nvSpPr>
          <p:cNvPr id="5" name="矩形 4"/>
          <p:cNvSpPr/>
          <p:nvPr/>
        </p:nvSpPr>
        <p:spPr>
          <a:xfrm>
            <a:off x="2339975" y="332740"/>
            <a:ext cx="1522095" cy="664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97485" y="836295"/>
            <a:ext cx="2582545" cy="645160"/>
          </a:xfrm>
          <a:prstGeom prst="rect">
            <a:avLst/>
          </a:prstGeom>
          <a:noFill/>
        </p:spPr>
        <p:txBody>
          <a:bodyPr wrap="square" rtlCol="0">
            <a:spAutoFit/>
          </a:bodyPr>
          <a:p>
            <a:r>
              <a:rPr lang="en-US" altLang="zh-CN"/>
              <a:t>fake images from gta5 labels</a:t>
            </a:r>
            <a:endParaRPr lang="en-US" altLang="zh-CN"/>
          </a:p>
        </p:txBody>
      </p:sp>
      <p:sp>
        <p:nvSpPr>
          <p:cNvPr id="7" name="文本框 6"/>
          <p:cNvSpPr txBox="1"/>
          <p:nvPr/>
        </p:nvSpPr>
        <p:spPr>
          <a:xfrm>
            <a:off x="368935" y="1340485"/>
            <a:ext cx="2435225" cy="368300"/>
          </a:xfrm>
          <a:prstGeom prst="rect">
            <a:avLst/>
          </a:prstGeom>
          <a:noFill/>
        </p:spPr>
        <p:txBody>
          <a:bodyPr wrap="square" rtlCol="0">
            <a:spAutoFit/>
          </a:bodyPr>
          <a:p>
            <a:r>
              <a:rPr lang="en-US" altLang="zh-CN"/>
              <a:t>real cityscape images</a:t>
            </a:r>
            <a:endParaRPr lang="en-US" altLang="zh-CN"/>
          </a:p>
        </p:txBody>
      </p:sp>
      <p:sp>
        <p:nvSpPr>
          <p:cNvPr id="8" name="矩形 7"/>
          <p:cNvSpPr/>
          <p:nvPr/>
        </p:nvSpPr>
        <p:spPr>
          <a:xfrm>
            <a:off x="2555875" y="1412875"/>
            <a:ext cx="248285" cy="27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67995" y="2708910"/>
            <a:ext cx="5417185" cy="368300"/>
          </a:xfrm>
          <a:prstGeom prst="rect">
            <a:avLst/>
          </a:prstGeom>
          <a:noFill/>
        </p:spPr>
        <p:txBody>
          <a:bodyPr wrap="square" rtlCol="0">
            <a:spAutoFit/>
          </a:bodyPr>
          <a:p>
            <a:r>
              <a:rPr lang="en-US" altLang="zh-CN"/>
              <a:t>What does the Discriminator learn in this process?</a:t>
            </a:r>
            <a:endParaRPr lang="en-US" altLang="zh-CN"/>
          </a:p>
        </p:txBody>
      </p:sp>
      <p:pic>
        <p:nvPicPr>
          <p:cNvPr id="11269" name="图片 14" descr="frankfurt_000000_001236_leftImg8bit"/>
          <p:cNvPicPr>
            <a:picLocks noChangeAspect="1"/>
          </p:cNvPicPr>
          <p:nvPr/>
        </p:nvPicPr>
        <p:blipFill>
          <a:blip r:embed="rId2"/>
          <a:stretch>
            <a:fillRect/>
          </a:stretch>
        </p:blipFill>
        <p:spPr>
          <a:xfrm>
            <a:off x="4572000" y="3284855"/>
            <a:ext cx="4105275" cy="2031365"/>
          </a:xfrm>
          <a:prstGeom prst="rect">
            <a:avLst/>
          </a:prstGeom>
          <a:noFill/>
          <a:ln w="9525">
            <a:noFill/>
          </a:ln>
        </p:spPr>
      </p:pic>
      <p:pic>
        <p:nvPicPr>
          <p:cNvPr id="14" name="图片 13"/>
          <p:cNvPicPr>
            <a:picLocks noChangeAspect="1"/>
          </p:cNvPicPr>
          <p:nvPr/>
        </p:nvPicPr>
        <p:blipFill>
          <a:blip r:embed="rId3"/>
          <a:srcRect l="50380" t="7995" r="2419" b="4547"/>
          <a:stretch>
            <a:fillRect/>
          </a:stretch>
        </p:blipFill>
        <p:spPr>
          <a:xfrm>
            <a:off x="454660" y="3284855"/>
            <a:ext cx="3828415" cy="20313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9" name="图片 14" descr="frankfurt_000000_001236_leftImg8bit"/>
          <p:cNvPicPr>
            <a:picLocks noChangeAspect="1"/>
          </p:cNvPicPr>
          <p:nvPr/>
        </p:nvPicPr>
        <p:blipFill>
          <a:blip r:embed="rId1"/>
          <a:stretch>
            <a:fillRect/>
          </a:stretch>
        </p:blipFill>
        <p:spPr>
          <a:xfrm>
            <a:off x="4644390" y="476250"/>
            <a:ext cx="4114800" cy="2035810"/>
          </a:xfrm>
          <a:prstGeom prst="rect">
            <a:avLst/>
          </a:prstGeom>
          <a:noFill/>
          <a:ln w="9525">
            <a:noFill/>
          </a:ln>
        </p:spPr>
      </p:pic>
      <p:sp>
        <p:nvSpPr>
          <p:cNvPr id="4" name="矩形 3"/>
          <p:cNvSpPr/>
          <p:nvPr/>
        </p:nvSpPr>
        <p:spPr>
          <a:xfrm>
            <a:off x="4572000" y="2060575"/>
            <a:ext cx="4320540" cy="577215"/>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5885" y="2708910"/>
            <a:ext cx="8957945" cy="2030095"/>
          </a:xfrm>
          <a:prstGeom prst="rect">
            <a:avLst/>
          </a:prstGeom>
          <a:noFill/>
        </p:spPr>
        <p:txBody>
          <a:bodyPr wrap="square" rtlCol="0">
            <a:spAutoFit/>
          </a:bodyPr>
          <a:p>
            <a:r>
              <a:rPr lang="en-US" altLang="zh-CN"/>
              <a:t>through texture? </a:t>
            </a:r>
            <a:r>
              <a:rPr lang="zh-CN" altLang="en-US"/>
              <a:t>×</a:t>
            </a:r>
            <a:endParaRPr lang="zh-CN" altLang="en-US"/>
          </a:p>
          <a:p>
            <a:endParaRPr lang="zh-CN" altLang="en-US"/>
          </a:p>
          <a:p>
            <a:r>
              <a:rPr lang="en-US" altLang="zh-CN"/>
              <a:t>through Benz marks!→The discriminator only scans the bottom of the image</a:t>
            </a:r>
            <a:endParaRPr lang="en-US" altLang="zh-CN"/>
          </a:p>
          <a:p>
            <a:endParaRPr lang="en-US" altLang="zh-CN"/>
          </a:p>
          <a:p>
            <a:endParaRPr lang="en-US" altLang="zh-CN"/>
          </a:p>
          <a:p>
            <a:r>
              <a:rPr lang="en-US" altLang="zh-CN"/>
              <a:t>result: very low mIoU!  The problem is in the semantic alignment               </a:t>
            </a:r>
            <a:endParaRPr lang="en-US" altLang="zh-CN"/>
          </a:p>
          <a:p>
            <a:endParaRPr lang="en-US" altLang="zh-CN"/>
          </a:p>
        </p:txBody>
      </p:sp>
      <p:pic>
        <p:nvPicPr>
          <p:cNvPr id="11" name="图片 10" descr="frankfurt_000000_000294_leftImg8bit"/>
          <p:cNvPicPr>
            <a:picLocks noChangeAspect="1"/>
          </p:cNvPicPr>
          <p:nvPr/>
        </p:nvPicPr>
        <p:blipFill>
          <a:blip r:embed="rId2"/>
          <a:stretch>
            <a:fillRect/>
          </a:stretch>
        </p:blipFill>
        <p:spPr>
          <a:xfrm>
            <a:off x="4996815" y="4759325"/>
            <a:ext cx="3762375" cy="1881505"/>
          </a:xfrm>
          <a:prstGeom prst="rect">
            <a:avLst/>
          </a:prstGeom>
        </p:spPr>
      </p:pic>
      <p:pic>
        <p:nvPicPr>
          <p:cNvPr id="14" name="图片 13"/>
          <p:cNvPicPr>
            <a:picLocks noChangeAspect="1"/>
          </p:cNvPicPr>
          <p:nvPr/>
        </p:nvPicPr>
        <p:blipFill>
          <a:blip r:embed="rId3"/>
          <a:srcRect l="50380" t="7995" r="2419" b="4547"/>
          <a:stretch>
            <a:fillRect/>
          </a:stretch>
        </p:blipFill>
        <p:spPr>
          <a:xfrm>
            <a:off x="458470" y="4843145"/>
            <a:ext cx="3407410" cy="1807845"/>
          </a:xfrm>
          <a:prstGeom prst="rect">
            <a:avLst/>
          </a:prstGeom>
        </p:spPr>
      </p:pic>
      <p:pic>
        <p:nvPicPr>
          <p:cNvPr id="15" name="图片 14"/>
          <p:cNvPicPr>
            <a:picLocks noChangeAspect="1"/>
          </p:cNvPicPr>
          <p:nvPr/>
        </p:nvPicPr>
        <p:blipFill>
          <a:blip r:embed="rId3"/>
          <a:srcRect l="50380" t="7995" r="2419" b="4547"/>
          <a:stretch>
            <a:fillRect/>
          </a:stretch>
        </p:blipFill>
        <p:spPr>
          <a:xfrm>
            <a:off x="179705" y="476250"/>
            <a:ext cx="3844925" cy="2040255"/>
          </a:xfrm>
          <a:prstGeom prst="rect">
            <a:avLst/>
          </a:prstGeom>
        </p:spPr>
      </p:pic>
      <p:sp>
        <p:nvSpPr>
          <p:cNvPr id="5" name="矩形 4"/>
          <p:cNvSpPr/>
          <p:nvPr/>
        </p:nvSpPr>
        <p:spPr>
          <a:xfrm>
            <a:off x="35560" y="2060575"/>
            <a:ext cx="4253865" cy="577215"/>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59840" y="44450"/>
            <a:ext cx="7079615" cy="953135"/>
          </a:xfrm>
          <a:prstGeom prst="rect">
            <a:avLst/>
          </a:prstGeom>
          <a:noFill/>
        </p:spPr>
        <p:txBody>
          <a:bodyPr wrap="square" rtlCol="0">
            <a:spAutoFit/>
          </a:bodyPr>
          <a:p>
            <a:r>
              <a:rPr lang="en-US" altLang="zh-CN" sz="2800"/>
              <a:t>Patch method(</a:t>
            </a:r>
            <a:r>
              <a:rPr lang="en-US" altLang="zh-CN" sz="2800">
                <a:sym typeface="+mn-ea"/>
              </a:rPr>
              <a:t>from the paper “Enhancing Photorealism”.</a:t>
            </a:r>
            <a:r>
              <a:rPr lang="en-US" altLang="zh-CN" sz="2800">
                <a:solidFill>
                  <a:srgbClr val="00B0F0"/>
                </a:solidFill>
                <a:sym typeface="+mn-ea"/>
              </a:rPr>
              <a:t>[15]</a:t>
            </a:r>
            <a:endParaRPr lang="en-US" altLang="zh-CN" sz="2800"/>
          </a:p>
        </p:txBody>
      </p:sp>
      <p:pic>
        <p:nvPicPr>
          <p:cNvPr id="5" name="图片 4"/>
          <p:cNvPicPr>
            <a:picLocks noChangeAspect="1"/>
          </p:cNvPicPr>
          <p:nvPr/>
        </p:nvPicPr>
        <p:blipFill>
          <a:blip r:embed="rId1"/>
          <a:srcRect l="50380" t="7995" r="2419" b="4547"/>
          <a:stretch>
            <a:fillRect/>
          </a:stretch>
        </p:blipFill>
        <p:spPr>
          <a:xfrm>
            <a:off x="611505" y="1124585"/>
            <a:ext cx="3346450" cy="1775460"/>
          </a:xfrm>
          <a:prstGeom prst="rect">
            <a:avLst/>
          </a:prstGeom>
        </p:spPr>
      </p:pic>
      <p:graphicFrame>
        <p:nvGraphicFramePr>
          <p:cNvPr id="6" name="表格 5"/>
          <p:cNvGraphicFramePr/>
          <p:nvPr>
            <p:custDataLst>
              <p:tags r:id="rId2"/>
            </p:custDataLst>
          </p:nvPr>
        </p:nvGraphicFramePr>
        <p:xfrm>
          <a:off x="611505" y="1118870"/>
          <a:ext cx="3347720" cy="1792605"/>
        </p:xfrm>
        <a:graphic>
          <a:graphicData uri="http://schemas.openxmlformats.org/drawingml/2006/table">
            <a:tbl>
              <a:tblPr firstRow="1" bandRow="1">
                <a:tableStyleId>{5C22544A-7EE6-4342-B048-85BDC9FD1C3A}</a:tableStyleId>
              </a:tblPr>
              <a:tblGrid>
                <a:gridCol w="836930"/>
                <a:gridCol w="836930"/>
                <a:gridCol w="836930"/>
                <a:gridCol w="836930"/>
              </a:tblGrid>
              <a:tr h="60325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02615">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8674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11268" name="图片 13" descr="frankfurt_000000_000576_leftImg8bit"/>
          <p:cNvPicPr>
            <a:picLocks noChangeAspect="1"/>
          </p:cNvPicPr>
          <p:nvPr>
            <p:custDataLst>
              <p:tags r:id="rId3"/>
            </p:custDataLst>
          </p:nvPr>
        </p:nvPicPr>
        <p:blipFill>
          <a:blip r:embed="rId4"/>
          <a:stretch>
            <a:fillRect/>
          </a:stretch>
        </p:blipFill>
        <p:spPr>
          <a:xfrm>
            <a:off x="4644390" y="1052830"/>
            <a:ext cx="3554730" cy="1942465"/>
          </a:xfrm>
          <a:prstGeom prst="rect">
            <a:avLst/>
          </a:prstGeom>
          <a:noFill/>
          <a:ln w="9525">
            <a:noFill/>
          </a:ln>
        </p:spPr>
      </p:pic>
      <p:graphicFrame>
        <p:nvGraphicFramePr>
          <p:cNvPr id="7" name="表格 6"/>
          <p:cNvGraphicFramePr/>
          <p:nvPr>
            <p:custDataLst>
              <p:tags r:id="rId5"/>
            </p:custDataLst>
          </p:nvPr>
        </p:nvGraphicFramePr>
        <p:xfrm>
          <a:off x="4644390" y="1052830"/>
          <a:ext cx="3556000" cy="1948180"/>
        </p:xfrm>
        <a:graphic>
          <a:graphicData uri="http://schemas.openxmlformats.org/drawingml/2006/table">
            <a:tbl>
              <a:tblPr firstRow="1" bandRow="1">
                <a:tableStyleId>{5C22544A-7EE6-4342-B048-85BDC9FD1C3A}</a:tableStyleId>
              </a:tblPr>
              <a:tblGrid>
                <a:gridCol w="889000"/>
                <a:gridCol w="889000"/>
                <a:gridCol w="889000"/>
                <a:gridCol w="889000"/>
              </a:tblGrid>
              <a:tr h="65532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5532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3754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8" name="图片 7"/>
          <p:cNvPicPr>
            <a:picLocks noChangeAspect="1"/>
          </p:cNvPicPr>
          <p:nvPr/>
        </p:nvPicPr>
        <p:blipFill>
          <a:blip r:embed="rId6"/>
          <a:stretch>
            <a:fillRect/>
          </a:stretch>
        </p:blipFill>
        <p:spPr>
          <a:xfrm>
            <a:off x="251460" y="3429000"/>
            <a:ext cx="933450" cy="676275"/>
          </a:xfrm>
          <a:prstGeom prst="rect">
            <a:avLst/>
          </a:prstGeom>
        </p:spPr>
      </p:pic>
      <p:pic>
        <p:nvPicPr>
          <p:cNvPr id="9" name="图片 8"/>
          <p:cNvPicPr>
            <a:picLocks noChangeAspect="1"/>
          </p:cNvPicPr>
          <p:nvPr/>
        </p:nvPicPr>
        <p:blipFill>
          <a:blip r:embed="rId7"/>
          <a:stretch>
            <a:fillRect/>
          </a:stretch>
        </p:blipFill>
        <p:spPr>
          <a:xfrm>
            <a:off x="1548130" y="3419475"/>
            <a:ext cx="942975" cy="685800"/>
          </a:xfrm>
          <a:prstGeom prst="rect">
            <a:avLst/>
          </a:prstGeom>
        </p:spPr>
      </p:pic>
      <p:pic>
        <p:nvPicPr>
          <p:cNvPr id="10" name="图片 9"/>
          <p:cNvPicPr>
            <a:picLocks noChangeAspect="1"/>
          </p:cNvPicPr>
          <p:nvPr/>
        </p:nvPicPr>
        <p:blipFill>
          <a:blip r:embed="rId8"/>
          <a:stretch>
            <a:fillRect/>
          </a:stretch>
        </p:blipFill>
        <p:spPr>
          <a:xfrm>
            <a:off x="2844165" y="3437255"/>
            <a:ext cx="952500" cy="666750"/>
          </a:xfrm>
          <a:prstGeom prst="rect">
            <a:avLst/>
          </a:prstGeom>
        </p:spPr>
      </p:pic>
      <p:pic>
        <p:nvPicPr>
          <p:cNvPr id="11" name="图片 10"/>
          <p:cNvPicPr>
            <a:picLocks noChangeAspect="1"/>
          </p:cNvPicPr>
          <p:nvPr/>
        </p:nvPicPr>
        <p:blipFill>
          <a:blip r:embed="rId9"/>
          <a:stretch>
            <a:fillRect/>
          </a:stretch>
        </p:blipFill>
        <p:spPr>
          <a:xfrm>
            <a:off x="4716145" y="3409950"/>
            <a:ext cx="981075" cy="723900"/>
          </a:xfrm>
          <a:prstGeom prst="rect">
            <a:avLst/>
          </a:prstGeom>
        </p:spPr>
      </p:pic>
      <p:pic>
        <p:nvPicPr>
          <p:cNvPr id="12" name="图片 11"/>
          <p:cNvPicPr>
            <a:picLocks noChangeAspect="1"/>
          </p:cNvPicPr>
          <p:nvPr/>
        </p:nvPicPr>
        <p:blipFill>
          <a:blip r:embed="rId10"/>
          <a:stretch>
            <a:fillRect/>
          </a:stretch>
        </p:blipFill>
        <p:spPr>
          <a:xfrm>
            <a:off x="6156325" y="3408680"/>
            <a:ext cx="1000125" cy="723900"/>
          </a:xfrm>
          <a:prstGeom prst="rect">
            <a:avLst/>
          </a:prstGeom>
        </p:spPr>
      </p:pic>
      <p:pic>
        <p:nvPicPr>
          <p:cNvPr id="13" name="图片 12"/>
          <p:cNvPicPr>
            <a:picLocks noChangeAspect="1"/>
          </p:cNvPicPr>
          <p:nvPr/>
        </p:nvPicPr>
        <p:blipFill>
          <a:blip r:embed="rId11"/>
          <a:stretch>
            <a:fillRect/>
          </a:stretch>
        </p:blipFill>
        <p:spPr>
          <a:xfrm>
            <a:off x="7524750" y="3400425"/>
            <a:ext cx="1000125" cy="742950"/>
          </a:xfrm>
          <a:prstGeom prst="rect">
            <a:avLst/>
          </a:prstGeom>
        </p:spPr>
      </p:pic>
      <p:sp>
        <p:nvSpPr>
          <p:cNvPr id="15" name="文本框 14"/>
          <p:cNvSpPr txBox="1"/>
          <p:nvPr/>
        </p:nvSpPr>
        <p:spPr>
          <a:xfrm>
            <a:off x="240030" y="4743450"/>
            <a:ext cx="8580755" cy="1476375"/>
          </a:xfrm>
          <a:prstGeom prst="rect">
            <a:avLst/>
          </a:prstGeom>
          <a:noFill/>
        </p:spPr>
        <p:txBody>
          <a:bodyPr wrap="square" rtlCol="0">
            <a:spAutoFit/>
          </a:bodyPr>
          <a:p>
            <a:r>
              <a:rPr lang="en-US" altLang="zh-CN"/>
              <a:t>Cut the images and semantic maps into patches.  5000 images → 60000 patches</a:t>
            </a:r>
            <a:endParaRPr lang="en-US" altLang="zh-CN"/>
          </a:p>
          <a:p>
            <a:endParaRPr lang="en-US" altLang="zh-CN"/>
          </a:p>
          <a:p>
            <a:r>
              <a:rPr lang="en-US" altLang="zh-CN"/>
              <a:t>We do this outside our python script → change the dataset</a:t>
            </a:r>
            <a:endParaRPr lang="en-US" altLang="zh-CN"/>
          </a:p>
          <a:p>
            <a:endParaRPr lang="zh-CN" altLang="en-US"/>
          </a:p>
          <a:p>
            <a:r>
              <a:rPr lang="en-US" altLang="zh-CN"/>
              <a:t>Make the discriminator focus on the content</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2135" y="116205"/>
            <a:ext cx="8246745" cy="953135"/>
          </a:xfrm>
          <a:prstGeom prst="rect">
            <a:avLst/>
          </a:prstGeom>
          <a:noFill/>
        </p:spPr>
        <p:txBody>
          <a:bodyPr wrap="square" rtlCol="0">
            <a:spAutoFit/>
          </a:bodyPr>
          <a:p>
            <a:r>
              <a:rPr lang="en-US" altLang="zh-CN" sz="2800"/>
              <a:t>LPIPS(Learned Perceptual Image Patch Similarity) method</a:t>
            </a:r>
            <a:endParaRPr lang="en-US" altLang="zh-CN" sz="2800"/>
          </a:p>
        </p:txBody>
      </p:sp>
      <p:sp>
        <p:nvSpPr>
          <p:cNvPr id="5" name="文本框 4"/>
          <p:cNvSpPr txBox="1"/>
          <p:nvPr/>
        </p:nvSpPr>
        <p:spPr>
          <a:xfrm>
            <a:off x="395605" y="1069340"/>
            <a:ext cx="8282305" cy="1476375"/>
          </a:xfrm>
          <a:prstGeom prst="rect">
            <a:avLst/>
          </a:prstGeom>
          <a:noFill/>
        </p:spPr>
        <p:txBody>
          <a:bodyPr wrap="square" rtlCol="0">
            <a:spAutoFit/>
          </a:bodyPr>
          <a:p>
            <a:r>
              <a:rPr lang="en-US" altLang="zh-CN"/>
              <a:t>LPIPS loss measures the distance in VGG feature space as a “perceptual loss” for images.</a:t>
            </a:r>
            <a:endParaRPr lang="en-US" altLang="zh-CN"/>
          </a:p>
          <a:p>
            <a:endParaRPr lang="en-US" altLang="zh-CN"/>
          </a:p>
          <a:p>
            <a:endParaRPr lang="en-US" altLang="zh-CN"/>
          </a:p>
          <a:p>
            <a:endParaRPr lang="en-US" altLang="zh-CN"/>
          </a:p>
        </p:txBody>
      </p:sp>
      <p:pic>
        <p:nvPicPr>
          <p:cNvPr id="6" name="图片 5"/>
          <p:cNvPicPr>
            <a:picLocks noChangeAspect="1"/>
          </p:cNvPicPr>
          <p:nvPr/>
        </p:nvPicPr>
        <p:blipFill>
          <a:blip r:embed="rId1"/>
          <a:stretch>
            <a:fillRect/>
          </a:stretch>
        </p:blipFill>
        <p:spPr>
          <a:xfrm>
            <a:off x="251460" y="1772920"/>
            <a:ext cx="8069580" cy="1557655"/>
          </a:xfrm>
          <a:prstGeom prst="rect">
            <a:avLst/>
          </a:prstGeom>
        </p:spPr>
      </p:pic>
      <p:sp>
        <p:nvSpPr>
          <p:cNvPr id="8" name="任意多边形 7"/>
          <p:cNvSpPr/>
          <p:nvPr/>
        </p:nvSpPr>
        <p:spPr>
          <a:xfrm>
            <a:off x="1115695" y="2708910"/>
            <a:ext cx="945515" cy="765175"/>
          </a:xfrm>
          <a:custGeom>
            <a:avLst/>
            <a:gdLst>
              <a:gd name="connisteX0" fmla="*/ 0 w 945515"/>
              <a:gd name="connsiteY0" fmla="*/ 490220 h 765350"/>
              <a:gd name="connisteX1" fmla="*/ 68580 w 945515"/>
              <a:gd name="connsiteY1" fmla="*/ 549910 h 765350"/>
              <a:gd name="connisteX2" fmla="*/ 128905 w 945515"/>
              <a:gd name="connsiteY2" fmla="*/ 619125 h 765350"/>
              <a:gd name="connisteX3" fmla="*/ 197485 w 945515"/>
              <a:gd name="connsiteY3" fmla="*/ 670560 h 765350"/>
              <a:gd name="connisteX4" fmla="*/ 266065 w 945515"/>
              <a:gd name="connsiteY4" fmla="*/ 730885 h 765350"/>
              <a:gd name="connisteX5" fmla="*/ 335280 w 945515"/>
              <a:gd name="connsiteY5" fmla="*/ 765175 h 765350"/>
              <a:gd name="connisteX6" fmla="*/ 403860 w 945515"/>
              <a:gd name="connsiteY6" fmla="*/ 739140 h 765350"/>
              <a:gd name="connisteX7" fmla="*/ 472440 w 945515"/>
              <a:gd name="connsiteY7" fmla="*/ 696595 h 765350"/>
              <a:gd name="connisteX8" fmla="*/ 532765 w 945515"/>
              <a:gd name="connsiteY8" fmla="*/ 627380 h 765350"/>
              <a:gd name="connisteX9" fmla="*/ 593090 w 945515"/>
              <a:gd name="connsiteY9" fmla="*/ 558800 h 765350"/>
              <a:gd name="connisteX10" fmla="*/ 635635 w 945515"/>
              <a:gd name="connsiteY10" fmla="*/ 490220 h 765350"/>
              <a:gd name="connisteX11" fmla="*/ 687070 w 945515"/>
              <a:gd name="connsiteY11" fmla="*/ 421005 h 765350"/>
              <a:gd name="connisteX12" fmla="*/ 739140 w 945515"/>
              <a:gd name="connsiteY12" fmla="*/ 352425 h 765350"/>
              <a:gd name="connisteX13" fmla="*/ 781685 w 945515"/>
              <a:gd name="connsiteY13" fmla="*/ 283845 h 765350"/>
              <a:gd name="connisteX14" fmla="*/ 833755 w 945515"/>
              <a:gd name="connsiteY14" fmla="*/ 206375 h 765350"/>
              <a:gd name="connisteX15" fmla="*/ 868045 w 945515"/>
              <a:gd name="connsiteY15" fmla="*/ 137795 h 765350"/>
              <a:gd name="connisteX16" fmla="*/ 902335 w 945515"/>
              <a:gd name="connsiteY16" fmla="*/ 69215 h 765350"/>
              <a:gd name="connisteX17" fmla="*/ 945515 w 945515"/>
              <a:gd name="connsiteY17" fmla="*/ 0 h 7653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945515" h="765350">
                <a:moveTo>
                  <a:pt x="0" y="490220"/>
                </a:moveTo>
                <a:cubicBezTo>
                  <a:pt x="12700" y="501015"/>
                  <a:pt x="42545" y="523875"/>
                  <a:pt x="68580" y="549910"/>
                </a:cubicBezTo>
                <a:cubicBezTo>
                  <a:pt x="94615" y="575945"/>
                  <a:pt x="102870" y="594995"/>
                  <a:pt x="128905" y="619125"/>
                </a:cubicBezTo>
                <a:cubicBezTo>
                  <a:pt x="154940" y="643255"/>
                  <a:pt x="170180" y="648335"/>
                  <a:pt x="197485" y="670560"/>
                </a:cubicBezTo>
                <a:cubicBezTo>
                  <a:pt x="224790" y="692785"/>
                  <a:pt x="238760" y="711835"/>
                  <a:pt x="266065" y="730885"/>
                </a:cubicBezTo>
                <a:cubicBezTo>
                  <a:pt x="293370" y="749935"/>
                  <a:pt x="307975" y="763270"/>
                  <a:pt x="335280" y="765175"/>
                </a:cubicBezTo>
                <a:cubicBezTo>
                  <a:pt x="362585" y="767080"/>
                  <a:pt x="376555" y="753110"/>
                  <a:pt x="403860" y="739140"/>
                </a:cubicBezTo>
                <a:cubicBezTo>
                  <a:pt x="431165" y="725170"/>
                  <a:pt x="446405" y="718820"/>
                  <a:pt x="472440" y="696595"/>
                </a:cubicBezTo>
                <a:cubicBezTo>
                  <a:pt x="498475" y="674370"/>
                  <a:pt x="508635" y="654685"/>
                  <a:pt x="532765" y="627380"/>
                </a:cubicBezTo>
                <a:cubicBezTo>
                  <a:pt x="556895" y="600075"/>
                  <a:pt x="572770" y="586105"/>
                  <a:pt x="593090" y="558800"/>
                </a:cubicBezTo>
                <a:cubicBezTo>
                  <a:pt x="613410" y="531495"/>
                  <a:pt x="616585" y="517525"/>
                  <a:pt x="635635" y="490220"/>
                </a:cubicBezTo>
                <a:cubicBezTo>
                  <a:pt x="654685" y="462915"/>
                  <a:pt x="666115" y="448310"/>
                  <a:pt x="687070" y="421005"/>
                </a:cubicBezTo>
                <a:cubicBezTo>
                  <a:pt x="708025" y="393700"/>
                  <a:pt x="720090" y="379730"/>
                  <a:pt x="739140" y="352425"/>
                </a:cubicBezTo>
                <a:cubicBezTo>
                  <a:pt x="758190" y="325120"/>
                  <a:pt x="762635" y="313055"/>
                  <a:pt x="781685" y="283845"/>
                </a:cubicBezTo>
                <a:cubicBezTo>
                  <a:pt x="800735" y="254635"/>
                  <a:pt x="816610" y="235585"/>
                  <a:pt x="833755" y="206375"/>
                </a:cubicBezTo>
                <a:cubicBezTo>
                  <a:pt x="850900" y="177165"/>
                  <a:pt x="854075" y="165100"/>
                  <a:pt x="868045" y="137795"/>
                </a:cubicBezTo>
                <a:cubicBezTo>
                  <a:pt x="882015" y="110490"/>
                  <a:pt x="887095" y="96520"/>
                  <a:pt x="902335" y="69215"/>
                </a:cubicBezTo>
                <a:cubicBezTo>
                  <a:pt x="917575" y="41910"/>
                  <a:pt x="937260" y="12700"/>
                  <a:pt x="945515"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9" name="任意多边形 8"/>
          <p:cNvSpPr/>
          <p:nvPr/>
        </p:nvSpPr>
        <p:spPr>
          <a:xfrm>
            <a:off x="3924300" y="2708910"/>
            <a:ext cx="945515" cy="765175"/>
          </a:xfrm>
          <a:custGeom>
            <a:avLst/>
            <a:gdLst>
              <a:gd name="connisteX0" fmla="*/ 0 w 945515"/>
              <a:gd name="connsiteY0" fmla="*/ 490220 h 765350"/>
              <a:gd name="connisteX1" fmla="*/ 68580 w 945515"/>
              <a:gd name="connsiteY1" fmla="*/ 549910 h 765350"/>
              <a:gd name="connisteX2" fmla="*/ 128905 w 945515"/>
              <a:gd name="connsiteY2" fmla="*/ 619125 h 765350"/>
              <a:gd name="connisteX3" fmla="*/ 197485 w 945515"/>
              <a:gd name="connsiteY3" fmla="*/ 670560 h 765350"/>
              <a:gd name="connisteX4" fmla="*/ 266065 w 945515"/>
              <a:gd name="connsiteY4" fmla="*/ 730885 h 765350"/>
              <a:gd name="connisteX5" fmla="*/ 335280 w 945515"/>
              <a:gd name="connsiteY5" fmla="*/ 765175 h 765350"/>
              <a:gd name="connisteX6" fmla="*/ 403860 w 945515"/>
              <a:gd name="connsiteY6" fmla="*/ 739140 h 765350"/>
              <a:gd name="connisteX7" fmla="*/ 472440 w 945515"/>
              <a:gd name="connsiteY7" fmla="*/ 696595 h 765350"/>
              <a:gd name="connisteX8" fmla="*/ 532765 w 945515"/>
              <a:gd name="connsiteY8" fmla="*/ 627380 h 765350"/>
              <a:gd name="connisteX9" fmla="*/ 593090 w 945515"/>
              <a:gd name="connsiteY9" fmla="*/ 558800 h 765350"/>
              <a:gd name="connisteX10" fmla="*/ 635635 w 945515"/>
              <a:gd name="connsiteY10" fmla="*/ 490220 h 765350"/>
              <a:gd name="connisteX11" fmla="*/ 687070 w 945515"/>
              <a:gd name="connsiteY11" fmla="*/ 421005 h 765350"/>
              <a:gd name="connisteX12" fmla="*/ 739140 w 945515"/>
              <a:gd name="connsiteY12" fmla="*/ 352425 h 765350"/>
              <a:gd name="connisteX13" fmla="*/ 781685 w 945515"/>
              <a:gd name="connsiteY13" fmla="*/ 283845 h 765350"/>
              <a:gd name="connisteX14" fmla="*/ 833755 w 945515"/>
              <a:gd name="connsiteY14" fmla="*/ 206375 h 765350"/>
              <a:gd name="connisteX15" fmla="*/ 868045 w 945515"/>
              <a:gd name="connsiteY15" fmla="*/ 137795 h 765350"/>
              <a:gd name="connisteX16" fmla="*/ 902335 w 945515"/>
              <a:gd name="connsiteY16" fmla="*/ 69215 h 765350"/>
              <a:gd name="connisteX17" fmla="*/ 945515 w 945515"/>
              <a:gd name="connsiteY17" fmla="*/ 0 h 7653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945515" h="765350">
                <a:moveTo>
                  <a:pt x="0" y="490220"/>
                </a:moveTo>
                <a:cubicBezTo>
                  <a:pt x="12700" y="501015"/>
                  <a:pt x="42545" y="523875"/>
                  <a:pt x="68580" y="549910"/>
                </a:cubicBezTo>
                <a:cubicBezTo>
                  <a:pt x="94615" y="575945"/>
                  <a:pt x="102870" y="594995"/>
                  <a:pt x="128905" y="619125"/>
                </a:cubicBezTo>
                <a:cubicBezTo>
                  <a:pt x="154940" y="643255"/>
                  <a:pt x="170180" y="648335"/>
                  <a:pt x="197485" y="670560"/>
                </a:cubicBezTo>
                <a:cubicBezTo>
                  <a:pt x="224790" y="692785"/>
                  <a:pt x="238760" y="711835"/>
                  <a:pt x="266065" y="730885"/>
                </a:cubicBezTo>
                <a:cubicBezTo>
                  <a:pt x="293370" y="749935"/>
                  <a:pt x="307975" y="763270"/>
                  <a:pt x="335280" y="765175"/>
                </a:cubicBezTo>
                <a:cubicBezTo>
                  <a:pt x="362585" y="767080"/>
                  <a:pt x="376555" y="753110"/>
                  <a:pt x="403860" y="739140"/>
                </a:cubicBezTo>
                <a:cubicBezTo>
                  <a:pt x="431165" y="725170"/>
                  <a:pt x="446405" y="718820"/>
                  <a:pt x="472440" y="696595"/>
                </a:cubicBezTo>
                <a:cubicBezTo>
                  <a:pt x="498475" y="674370"/>
                  <a:pt x="508635" y="654685"/>
                  <a:pt x="532765" y="627380"/>
                </a:cubicBezTo>
                <a:cubicBezTo>
                  <a:pt x="556895" y="600075"/>
                  <a:pt x="572770" y="586105"/>
                  <a:pt x="593090" y="558800"/>
                </a:cubicBezTo>
                <a:cubicBezTo>
                  <a:pt x="613410" y="531495"/>
                  <a:pt x="616585" y="517525"/>
                  <a:pt x="635635" y="490220"/>
                </a:cubicBezTo>
                <a:cubicBezTo>
                  <a:pt x="654685" y="462915"/>
                  <a:pt x="666115" y="448310"/>
                  <a:pt x="687070" y="421005"/>
                </a:cubicBezTo>
                <a:cubicBezTo>
                  <a:pt x="708025" y="393700"/>
                  <a:pt x="720090" y="379730"/>
                  <a:pt x="739140" y="352425"/>
                </a:cubicBezTo>
                <a:cubicBezTo>
                  <a:pt x="758190" y="325120"/>
                  <a:pt x="762635" y="313055"/>
                  <a:pt x="781685" y="283845"/>
                </a:cubicBezTo>
                <a:cubicBezTo>
                  <a:pt x="800735" y="254635"/>
                  <a:pt x="816610" y="235585"/>
                  <a:pt x="833755" y="206375"/>
                </a:cubicBezTo>
                <a:cubicBezTo>
                  <a:pt x="850900" y="177165"/>
                  <a:pt x="854075" y="165100"/>
                  <a:pt x="868045" y="137795"/>
                </a:cubicBezTo>
                <a:cubicBezTo>
                  <a:pt x="882015" y="110490"/>
                  <a:pt x="887095" y="96520"/>
                  <a:pt x="902335" y="69215"/>
                </a:cubicBezTo>
                <a:cubicBezTo>
                  <a:pt x="917575" y="41910"/>
                  <a:pt x="937260" y="12700"/>
                  <a:pt x="945515"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0" name="文本框 9"/>
          <p:cNvSpPr txBox="1"/>
          <p:nvPr/>
        </p:nvSpPr>
        <p:spPr>
          <a:xfrm>
            <a:off x="172720" y="3884295"/>
            <a:ext cx="8794750" cy="2030095"/>
          </a:xfrm>
          <a:prstGeom prst="rect">
            <a:avLst/>
          </a:prstGeom>
          <a:noFill/>
        </p:spPr>
        <p:txBody>
          <a:bodyPr wrap="square" rtlCol="0">
            <a:spAutoFit/>
          </a:bodyPr>
          <a:p>
            <a:r>
              <a:rPr lang="en-US" altLang="zh-CN"/>
              <a:t>Input: </a:t>
            </a:r>
            <a:r>
              <a:rPr lang="en-US" altLang="zh-CN">
                <a:sym typeface="+mn-ea"/>
              </a:rPr>
              <a:t>fake images from</a:t>
            </a:r>
            <a:r>
              <a:rPr lang="en-US" altLang="zh-CN">
                <a:sym typeface="+mn-ea"/>
              </a:rPr>
              <a:t> GTA5 label maps + corresponding game images</a:t>
            </a:r>
            <a:endParaRPr lang="en-US" altLang="zh-CN">
              <a:sym typeface="+mn-ea"/>
            </a:endParaRPr>
          </a:p>
          <a:p>
            <a:endParaRPr lang="en-US" altLang="zh-CN">
              <a:sym typeface="+mn-ea"/>
            </a:endParaRPr>
          </a:p>
          <a:p>
            <a:r>
              <a:rPr lang="en-US" altLang="zh-CN">
                <a:sym typeface="+mn-ea"/>
              </a:rPr>
              <a:t>add a loss to measure the distance of them in the </a:t>
            </a:r>
            <a:r>
              <a:rPr lang="en-US" altLang="zh-CN">
                <a:sym typeface="+mn-ea"/>
              </a:rPr>
              <a:t>feature space </a:t>
            </a:r>
            <a:endParaRPr lang="en-US" altLang="zh-CN">
              <a:sym typeface="+mn-ea"/>
            </a:endParaRPr>
          </a:p>
          <a:p>
            <a:endParaRPr lang="en-US" altLang="zh-CN">
              <a:sym typeface="+mn-ea"/>
            </a:endParaRPr>
          </a:p>
          <a:p>
            <a:r>
              <a:rPr lang="en-US" altLang="zh-CN">
                <a:sym typeface="+mn-ea"/>
              </a:rPr>
              <a:t>ensure the content similarity   b,3x3x30</a:t>
            </a:r>
            <a:endParaRPr lang="en-US" altLang="zh-CN">
              <a:sym typeface="+mn-ea"/>
            </a:endParaRPr>
          </a:p>
          <a:p>
            <a:endParaRPr lang="en-US" altLang="zh-CN">
              <a:sym typeface="+mn-ea"/>
            </a:endParaRPr>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xfrm>
            <a:off x="179388" y="188913"/>
            <a:ext cx="8229600" cy="1143000"/>
          </a:xfrm>
        </p:spPr>
        <p:txBody>
          <a:bodyPr anchor="ctr" anchorCtr="0"/>
          <a:p>
            <a:r>
              <a:rPr lang="en-US" altLang="zh-CN" sz="3200">
                <a:solidFill>
                  <a:schemeClr val="tx1"/>
                </a:solidFill>
                <a:effectLst>
                  <a:outerShdw blurRad="38100" dist="19050" dir="2700000" algn="tl" rotWithShape="0">
                    <a:schemeClr val="dk1">
                      <a:alpha val="40000"/>
                    </a:schemeClr>
                  </a:outerShdw>
                </a:effectLst>
              </a:rPr>
              <a:t>What we are doing on cityscape datasets:</a:t>
            </a:r>
            <a:endParaRPr lang="en-US" altLang="zh-CN" sz="3200">
              <a:solidFill>
                <a:schemeClr val="tx1"/>
              </a:solidFill>
              <a:effectLst>
                <a:outerShdw blurRad="38100" dist="19050" dir="2700000" algn="tl" rotWithShape="0">
                  <a:schemeClr val="dk1">
                    <a:alpha val="40000"/>
                  </a:schemeClr>
                </a:outerShdw>
              </a:effectLst>
            </a:endParaRPr>
          </a:p>
        </p:txBody>
      </p:sp>
      <p:pic>
        <p:nvPicPr>
          <p:cNvPr id="4098" name="内容占位符 3"/>
          <p:cNvPicPr>
            <a:picLocks noGrp="1" noChangeAspect="1"/>
          </p:cNvPicPr>
          <p:nvPr>
            <p:ph idx="1"/>
            <p:custDataLst>
              <p:tags r:id="rId1"/>
            </p:custDataLst>
          </p:nvPr>
        </p:nvPicPr>
        <p:blipFill>
          <a:blip r:embed="rId2"/>
          <a:stretch>
            <a:fillRect/>
          </a:stretch>
        </p:blipFill>
        <p:spPr>
          <a:xfrm>
            <a:off x="252095" y="1761173"/>
            <a:ext cx="3603625" cy="1820862"/>
          </a:xfrm>
        </p:spPr>
      </p:pic>
      <p:sp>
        <p:nvSpPr>
          <p:cNvPr id="4100" name="文本框 5"/>
          <p:cNvSpPr txBox="1"/>
          <p:nvPr/>
        </p:nvSpPr>
        <p:spPr>
          <a:xfrm>
            <a:off x="612140" y="1332230"/>
            <a:ext cx="3006725"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domain A:semantic map</a:t>
            </a:r>
            <a:endParaRPr lang="en-US" altLang="zh-CN">
              <a:latin typeface="Arial" panose="020B0604020202020204" pitchFamily="34" charset="0"/>
              <a:ea typeface="宋体" panose="02010600030101010101" pitchFamily="2" charset="-122"/>
            </a:endParaRPr>
          </a:p>
        </p:txBody>
      </p:sp>
      <p:sp>
        <p:nvSpPr>
          <p:cNvPr id="4101" name="文本框 6"/>
          <p:cNvSpPr txBox="1"/>
          <p:nvPr/>
        </p:nvSpPr>
        <p:spPr>
          <a:xfrm>
            <a:off x="5612130" y="1263650"/>
            <a:ext cx="3082925"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domain B:cityscape images</a:t>
            </a:r>
            <a:endParaRPr lang="en-US" altLang="zh-CN">
              <a:latin typeface="Arial" panose="020B0604020202020204" pitchFamily="34" charset="0"/>
              <a:ea typeface="宋体" panose="02010600030101010101" pitchFamily="2" charset="-122"/>
            </a:endParaRPr>
          </a:p>
        </p:txBody>
      </p:sp>
      <p:cxnSp>
        <p:nvCxnSpPr>
          <p:cNvPr id="8" name="直接箭头连接符 7"/>
          <p:cNvCxnSpPr/>
          <p:nvPr/>
        </p:nvCxnSpPr>
        <p:spPr>
          <a:xfrm flipV="1">
            <a:off x="3910013" y="2565400"/>
            <a:ext cx="1022350" cy="127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103" name="文本框 8"/>
          <p:cNvSpPr txBox="1"/>
          <p:nvPr/>
        </p:nvSpPr>
        <p:spPr>
          <a:xfrm>
            <a:off x="252095" y="3860800"/>
            <a:ext cx="8796655" cy="2861310"/>
          </a:xfrm>
          <a:prstGeom prst="rect">
            <a:avLst/>
          </a:prstGeom>
          <a:noFill/>
          <a:ln w="9525">
            <a:noFill/>
          </a:ln>
        </p:spPr>
        <p:txBody>
          <a:bodyPr wrap="square" anchor="t" anchorCtr="0">
            <a:spAutoFit/>
          </a:bodyPr>
          <a:p>
            <a:r>
              <a:rPr lang="en-US" altLang="zh-CN">
                <a:solidFill>
                  <a:schemeClr val="tx1"/>
                </a:solidFill>
                <a:latin typeface="Arial" panose="020B0604020202020204" pitchFamily="34" charset="0"/>
                <a:ea typeface="宋体" panose="02010600030101010101" pitchFamily="2" charset="-122"/>
              </a:rPr>
              <a:t>We have: 1.semantic maps 2.cityscape images. No correspondings.</a:t>
            </a:r>
            <a:endParaRPr lang="en-US" altLang="zh-CN">
              <a:solidFill>
                <a:srgbClr val="FF0000"/>
              </a:solidFill>
              <a:latin typeface="Arial" panose="020B0604020202020204" pitchFamily="34" charset="0"/>
              <a:ea typeface="宋体" panose="02010600030101010101" pitchFamily="2" charset="-122"/>
            </a:endParaRPr>
          </a:p>
          <a:p>
            <a:r>
              <a:rPr lang="en-US" altLang="zh-CN">
                <a:solidFill>
                  <a:srgbClr val="FF0000"/>
                </a:solidFill>
                <a:latin typeface="Arial" panose="020B0604020202020204" pitchFamily="34" charset="0"/>
                <a:ea typeface="宋体" panose="02010600030101010101" pitchFamily="2" charset="-122"/>
              </a:rPr>
              <a:t>Unpaired</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unsupervised</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What we want: realistic images </a:t>
            </a:r>
            <a:r>
              <a:rPr lang="en-US" altLang="zh-CN">
                <a:solidFill>
                  <a:srgbClr val="FF0000"/>
                </a:solidFill>
                <a:latin typeface="Arial" panose="020B0604020202020204" pitchFamily="34" charset="0"/>
                <a:ea typeface="宋体" panose="02010600030101010101" pitchFamily="2" charset="-122"/>
              </a:rPr>
              <a:t>corresponding to</a:t>
            </a:r>
            <a:r>
              <a:rPr lang="en-US" altLang="zh-CN">
                <a:latin typeface="Arial" panose="020B0604020202020204" pitchFamily="34" charset="0"/>
                <a:ea typeface="宋体" panose="02010600030101010101" pitchFamily="2" charset="-122"/>
              </a:rPr>
              <a:t> the semantic maps.</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Two tasks:</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1.Generate realistic images→ The fake images  look real and undistinguishable from real images.</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2.Semantic alignment: The fake images must correspond to the semantic maps. We shouldn’t draw a human at the position of a car.</a:t>
            </a:r>
            <a:endParaRPr lang="en-US" altLang="zh-CN">
              <a:latin typeface="Arial" panose="020B0604020202020204" pitchFamily="34" charset="0"/>
              <a:ea typeface="宋体" panose="02010600030101010101" pitchFamily="2" charset="-122"/>
            </a:endParaRPr>
          </a:p>
        </p:txBody>
      </p:sp>
      <p:pic>
        <p:nvPicPr>
          <p:cNvPr id="11268" name="图片 13" descr="frankfurt_000000_000576_leftImg8bit"/>
          <p:cNvPicPr>
            <a:picLocks noChangeAspect="1"/>
          </p:cNvPicPr>
          <p:nvPr>
            <p:custDataLst>
              <p:tags r:id="rId3"/>
            </p:custDataLst>
          </p:nvPr>
        </p:nvPicPr>
        <p:blipFill>
          <a:blip r:embed="rId4"/>
          <a:stretch>
            <a:fillRect/>
          </a:stretch>
        </p:blipFill>
        <p:spPr>
          <a:xfrm>
            <a:off x="5076190" y="1700530"/>
            <a:ext cx="3554730" cy="194246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0"/>
            <a:ext cx="7354570" cy="848995"/>
          </a:xfrm>
        </p:spPr>
        <p:txBody>
          <a:bodyPr/>
          <a:p>
            <a:r>
              <a:rPr lang="en-US" altLang="zh-CN"/>
              <a:t>References</a:t>
            </a:r>
            <a:endParaRPr lang="en-US" altLang="zh-CN"/>
          </a:p>
        </p:txBody>
      </p:sp>
      <p:sp>
        <p:nvSpPr>
          <p:cNvPr id="3" name="内容占位符 2"/>
          <p:cNvSpPr>
            <a:spLocks noGrp="1"/>
          </p:cNvSpPr>
          <p:nvPr>
            <p:ph idx="1"/>
          </p:nvPr>
        </p:nvSpPr>
        <p:spPr>
          <a:xfrm>
            <a:off x="155575" y="764540"/>
            <a:ext cx="8947150" cy="5922645"/>
          </a:xfrm>
        </p:spPr>
        <p:txBody>
          <a:bodyPr/>
          <a:p>
            <a:pPr marL="0" indent="0">
              <a:buNone/>
            </a:pPr>
            <a:r>
              <a:rPr lang="en-US" altLang="zh-CN" sz="1200"/>
              <a:t>1.</a:t>
            </a:r>
            <a:r>
              <a:rPr lang="zh-CN" altLang="en-US" sz="1200"/>
              <a:t>Isola, P., Zhu, J. Y., Zhou, T., &amp; Efros, A. A. (2017). Image-to-image translation with conditional adversarial networks. In Proceedings of the IEEE conference on computer vision and pattern recognition (pp. 1125-1134).</a:t>
            </a:r>
            <a:endParaRPr lang="zh-CN" altLang="en-US" sz="1200"/>
          </a:p>
          <a:p>
            <a:pPr marL="0" indent="0">
              <a:buNone/>
            </a:pPr>
            <a:r>
              <a:rPr lang="en-US" altLang="zh-CN" sz="1200"/>
              <a:t>2.Goodfellow, Ian, et al. "Generative adversarial nets." Advances in neural information processing systems 27 (2014).</a:t>
            </a:r>
            <a:endParaRPr lang="en-US" altLang="zh-CN" sz="1200"/>
          </a:p>
          <a:p>
            <a:pPr marL="0" indent="0">
              <a:buNone/>
            </a:pPr>
            <a:r>
              <a:rPr lang="en-US" altLang="zh-CN" sz="1200"/>
              <a:t>3.Jun-Yan Zhu, Taesung Park, Phillip Isola, Alexei A. Efros; Proceedings of the IEEE International Conference on Computer Vision (ICCV), 2017, pp. 2223-2232</a:t>
            </a:r>
            <a:endParaRPr lang="en-US" altLang="zh-CN" sz="1200"/>
          </a:p>
          <a:p>
            <a:pPr marL="0" indent="0">
              <a:buNone/>
            </a:pPr>
            <a:r>
              <a:rPr lang="en-US" altLang="zh-CN" sz="1200"/>
              <a:t>4.Eskandar, George, et al. "USIS: Unsupervised Semantic Image Synthesis." arXiv preprint arXiv:2109.14715 (2021).</a:t>
            </a:r>
            <a:endParaRPr lang="en-US" altLang="zh-CN" sz="1200"/>
          </a:p>
          <a:p>
            <a:pPr marL="0" indent="0">
              <a:buNone/>
            </a:pPr>
            <a:r>
              <a:rPr lang="en-US" altLang="zh-CN" sz="1200"/>
              <a:t>5.Kim, Kunhee, et al. "A Style-aware Discriminator for Controllable Image Translation." Proceedings of the IEEE/CVF Conference on Computer Vision and Pattern Recognition. 2022.</a:t>
            </a:r>
            <a:endParaRPr lang="en-US" altLang="zh-CN" sz="1200"/>
          </a:p>
          <a:p>
            <a:pPr marL="0" indent="0">
              <a:buNone/>
            </a:pPr>
            <a:r>
              <a:rPr lang="en-US" altLang="zh-CN" sz="1200"/>
              <a:t>6.Karras, Tero, Samuli Laine, and Timo Aila. "A style-based generator architecture for generative adversarial networks." Proceedings of the IEEE/CVF conference on computer vision and pattern recognition. 2019.</a:t>
            </a:r>
            <a:endParaRPr lang="en-US" altLang="zh-CN" sz="1200"/>
          </a:p>
          <a:p>
            <a:pPr marL="0" indent="0">
              <a:buNone/>
            </a:pPr>
            <a:r>
              <a:rPr lang="en-US" altLang="zh-CN" sz="1200"/>
              <a:t>7.Park, Taesung, et al. "Semantic image synthesis with spatially-adaptive normalization." Proceedings of the IEEE/CVF conference on computer vision and pattern recognition. 2019.</a:t>
            </a:r>
            <a:endParaRPr lang="en-US" altLang="zh-CN" sz="1200"/>
          </a:p>
          <a:p>
            <a:pPr marL="0" indent="0">
              <a:buNone/>
            </a:pPr>
            <a:r>
              <a:rPr lang="en-US" altLang="zh-CN" sz="1200"/>
              <a:t>8.Ulyanov, Dmitry, Andrea Vedaldi, and Victor Lempitsky. "Instance normalization: The missing ingredient for fast stylization." arXiv preprint arXiv:1607.08022 (2016).</a:t>
            </a:r>
            <a:endParaRPr lang="en-US" altLang="zh-CN" sz="1200"/>
          </a:p>
          <a:p>
            <a:pPr marL="0" indent="0">
              <a:buNone/>
            </a:pPr>
            <a:r>
              <a:rPr lang="en-US" altLang="zh-CN" sz="1200"/>
              <a:t>9.Sushko, Vadim, et al. "You only need adversarial supervision for semantic image synthesis." arXiv preprint arXiv:2012.04781 (2020).</a:t>
            </a:r>
            <a:endParaRPr lang="en-US" altLang="zh-CN" sz="1200"/>
          </a:p>
          <a:p>
            <a:pPr marL="0" indent="0">
              <a:buNone/>
            </a:pPr>
            <a:r>
              <a:rPr lang="en-US" altLang="zh-CN" sz="1200"/>
              <a:t>10.Zhang, Linfeng, et al. "Wavelet knowledge distillation: Towards efficient image-to-image translation." Proceedings of the IEEE/CVF Conference on Computer Vision and Pattern Recognition. 2022.</a:t>
            </a:r>
            <a:endParaRPr lang="en-US" altLang="zh-CN" sz="1200"/>
          </a:p>
          <a:p>
            <a:pPr marL="0" indent="0">
              <a:buNone/>
            </a:pPr>
            <a:r>
              <a:rPr lang="en-US" altLang="zh-CN" sz="1200"/>
              <a:t>11.Gal, Rinon, et al. "SWAGAN: A style-based wavelet-driven generative model." ACM Transactions on Graphics (TOG) 40.4 (2021): 1-11.</a:t>
            </a:r>
            <a:endParaRPr lang="en-US" altLang="zh-CN" sz="1200"/>
          </a:p>
          <a:p>
            <a:pPr marL="0" indent="0">
              <a:buNone/>
            </a:pPr>
            <a:r>
              <a:rPr lang="en-US" altLang="zh-CN" sz="1200"/>
              <a:t>12.Sauer, Axel, et al. "Projected gans converge faster." Advances in Neural Information Processing Systems 34 (2021): 17480-17492.</a:t>
            </a:r>
            <a:endParaRPr lang="en-US" altLang="zh-CN" sz="1200"/>
          </a:p>
          <a:p>
            <a:pPr marL="0" indent="0">
              <a:buNone/>
            </a:pPr>
            <a:r>
              <a:rPr lang="en-US" altLang="zh-CN" sz="1200"/>
              <a:t>13.Karras, Tero, et al. "Training generative adversarial networks with limited data." Advances in Neural Information Processing Systems 33 (2020): 12104-12114.</a:t>
            </a:r>
            <a:endParaRPr lang="en-US" altLang="zh-CN" sz="1200"/>
          </a:p>
          <a:p>
            <a:pPr marL="0" indent="0">
              <a:buNone/>
            </a:pPr>
            <a:r>
              <a:rPr lang="en-US" altLang="zh-CN" sz="1200"/>
              <a:t>14.Heusel, Martin, et al. "Gans trained by a two time-scale update rule converge to a local nash equilibrium." Advances in neural information processing systems 30 (2017).</a:t>
            </a:r>
            <a:endParaRPr lang="en-US" altLang="zh-CN" sz="1200"/>
          </a:p>
          <a:p>
            <a:pPr marL="0" indent="0">
              <a:buNone/>
            </a:pPr>
            <a:r>
              <a:rPr lang="en-US" altLang="zh-CN" sz="1200"/>
              <a:t>15.Richter, Stephan R., Hassan Abu Al Haija, and Vladlen Koltun. "Enhancing photorealism enhancement." IEEE Transactions on Pattern Analysis and Machine Intelligence (2022).</a:t>
            </a:r>
            <a:endParaRPr lang="en-US" altLang="zh-C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107950" y="115888"/>
            <a:ext cx="8515350" cy="1143000"/>
          </a:xfrm>
        </p:spPr>
        <p:txBody>
          <a:bodyPr anchor="ctr" anchorCtr="0"/>
          <a:p>
            <a:r>
              <a:rPr lang="en-US" altLang="zh-CN"/>
              <a:t>First Task:</a:t>
            </a:r>
            <a:br>
              <a:rPr lang="en-US" altLang="zh-CN"/>
            </a:br>
            <a:r>
              <a:rPr lang="en-US" altLang="zh-CN"/>
              <a:t>How to generate realistic images</a:t>
            </a:r>
            <a:endParaRPr lang="zh-CN" altLang="en-US"/>
          </a:p>
        </p:txBody>
      </p:sp>
      <p:sp>
        <p:nvSpPr>
          <p:cNvPr id="5122" name="内容占位符 2"/>
          <p:cNvSpPr>
            <a:spLocks noGrp="1"/>
          </p:cNvSpPr>
          <p:nvPr>
            <p:ph idx="1"/>
          </p:nvPr>
        </p:nvSpPr>
        <p:spPr>
          <a:xfrm>
            <a:off x="53975" y="4869180"/>
            <a:ext cx="9036050" cy="1707515"/>
          </a:xfrm>
        </p:spPr>
        <p:txBody>
          <a:bodyPr anchor="t" anchorCtr="0"/>
          <a:p>
            <a:pPr marL="0" indent="0">
              <a:buNone/>
            </a:pPr>
            <a:r>
              <a:rPr lang="en-US" altLang="zh-CN"/>
              <a:t>	As usual, we use a discriminator</a:t>
            </a:r>
            <a:r>
              <a:rPr lang="en-US" altLang="zh-CN">
                <a:solidFill>
                  <a:srgbClr val="00B0F0"/>
                </a:solidFill>
                <a:latin typeface="Arial" panose="020B0604020202020204" pitchFamily="34" charset="0"/>
                <a:ea typeface="宋体" panose="02010600030101010101" pitchFamily="2" charset="-122"/>
                <a:sym typeface="+mn-ea"/>
              </a:rPr>
              <a:t>[2]</a:t>
            </a:r>
            <a:r>
              <a:rPr lang="en-US" altLang="zh-CN"/>
              <a:t> to judge whether it’s a real image or fake image, and backpropagate.</a:t>
            </a:r>
            <a:endParaRPr lang="en-US" altLang="zh-CN"/>
          </a:p>
        </p:txBody>
      </p:sp>
      <p:pic>
        <p:nvPicPr>
          <p:cNvPr id="2" name="图片 1"/>
          <p:cNvPicPr>
            <a:picLocks noChangeAspect="1"/>
          </p:cNvPicPr>
          <p:nvPr>
            <p:custDataLst>
              <p:tags r:id="rId1"/>
            </p:custDataLst>
          </p:nvPr>
        </p:nvPicPr>
        <p:blipFill>
          <a:blip r:embed="rId2"/>
          <a:stretch>
            <a:fillRect/>
          </a:stretch>
        </p:blipFill>
        <p:spPr>
          <a:xfrm>
            <a:off x="323850" y="1772920"/>
            <a:ext cx="8169910" cy="2487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323850" y="115888"/>
            <a:ext cx="8229600" cy="1143000"/>
          </a:xfrm>
        </p:spPr>
        <p:txBody>
          <a:bodyPr anchor="ctr" anchorCtr="0"/>
          <a:p>
            <a:r>
              <a:rPr lang="en-US" altLang="zh-CN">
                <a:sym typeface="宋体" panose="02010600030101010101" pitchFamily="2" charset="-122"/>
              </a:rPr>
              <a:t>Second Task:</a:t>
            </a:r>
            <a:br>
              <a:rPr lang="en-US" altLang="zh-CN">
                <a:sym typeface="宋体" panose="02010600030101010101" pitchFamily="2" charset="-122"/>
              </a:rPr>
            </a:br>
            <a:r>
              <a:rPr lang="en-US" altLang="zh-CN"/>
              <a:t>Semantic alignment</a:t>
            </a:r>
            <a:endParaRPr lang="zh-CN" altLang="en-US"/>
          </a:p>
        </p:txBody>
      </p:sp>
      <p:sp>
        <p:nvSpPr>
          <p:cNvPr id="6146" name="内容占位符 2"/>
          <p:cNvSpPr>
            <a:spLocks noGrp="1"/>
          </p:cNvSpPr>
          <p:nvPr>
            <p:ph idx="1"/>
          </p:nvPr>
        </p:nvSpPr>
        <p:spPr>
          <a:xfrm>
            <a:off x="179705" y="1340485"/>
            <a:ext cx="8743950" cy="2759075"/>
          </a:xfrm>
        </p:spPr>
        <p:txBody>
          <a:bodyPr anchor="t" anchorCtr="0"/>
          <a:p>
            <a:pPr marL="0" indent="0">
              <a:buNone/>
            </a:pPr>
            <a:r>
              <a:rPr lang="en-US" altLang="zh-CN" sz="2400"/>
              <a:t>	How could we make sure that the content structure in domain A is preserved when we go to domain B? </a:t>
            </a:r>
            <a:endParaRPr lang="en-US" altLang="zh-CN" sz="2400"/>
          </a:p>
          <a:p>
            <a:pPr marL="0" indent="0">
              <a:buNone/>
            </a:pPr>
            <a:endParaRPr lang="en-US" altLang="zh-CN" sz="2400"/>
          </a:p>
          <a:p>
            <a:pPr marL="0" indent="0">
              <a:buNone/>
            </a:pPr>
            <a:r>
              <a:rPr lang="en-US" altLang="zh-CN" sz="2400"/>
              <a:t>	In CycleGAN</a:t>
            </a:r>
            <a:r>
              <a:rPr lang="en-US" altLang="zh-CN" sz="2400">
                <a:solidFill>
                  <a:srgbClr val="00B0F0"/>
                </a:solidFill>
                <a:latin typeface="Arial" panose="020B0604020202020204" pitchFamily="34" charset="0"/>
                <a:ea typeface="宋体" panose="02010600030101010101" pitchFamily="2" charset="-122"/>
                <a:sym typeface="+mn-ea"/>
              </a:rPr>
              <a:t>[3]</a:t>
            </a:r>
            <a:r>
              <a:rPr lang="en-US" altLang="zh-CN" sz="2400"/>
              <a:t>, they suggested that we could use another network to go again from domain B to domain A, if we succeed, then it means that the information of domain A is not lost when we go to domain B.</a:t>
            </a:r>
            <a:endParaRPr lang="en-US" altLang="zh-CN" sz="2400"/>
          </a:p>
          <a:p>
            <a:pPr marL="0" indent="0">
              <a:buNone/>
            </a:pPr>
            <a:endParaRPr lang="en-US" altLang="zh-CN" sz="2400"/>
          </a:p>
          <a:p>
            <a:pPr marL="0" indent="0">
              <a:buNone/>
            </a:pPr>
            <a:endParaRPr lang="en-US" altLang="zh-CN" sz="2400"/>
          </a:p>
        </p:txBody>
      </p:sp>
      <p:pic>
        <p:nvPicPr>
          <p:cNvPr id="6147" name="内容占位符 3"/>
          <p:cNvPicPr>
            <a:picLocks noChangeAspect="1"/>
          </p:cNvPicPr>
          <p:nvPr>
            <p:custDataLst>
              <p:tags r:id="rId1"/>
            </p:custDataLst>
          </p:nvPr>
        </p:nvPicPr>
        <p:blipFill>
          <a:blip r:embed="rId2"/>
          <a:stretch>
            <a:fillRect/>
          </a:stretch>
        </p:blipFill>
        <p:spPr>
          <a:xfrm>
            <a:off x="106045" y="5280978"/>
            <a:ext cx="2176463" cy="1100137"/>
          </a:xfrm>
          <a:prstGeom prst="rect">
            <a:avLst/>
          </a:prstGeom>
          <a:noFill/>
          <a:ln w="9525">
            <a:noFill/>
          </a:ln>
        </p:spPr>
      </p:pic>
      <p:cxnSp>
        <p:nvCxnSpPr>
          <p:cNvPr id="8" name="直接箭头连接符 7"/>
          <p:cNvCxnSpPr/>
          <p:nvPr/>
        </p:nvCxnSpPr>
        <p:spPr>
          <a:xfrm flipV="1">
            <a:off x="2343150" y="5869940"/>
            <a:ext cx="1022350" cy="127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6149" name="图片 4"/>
          <p:cNvPicPr>
            <a:picLocks noChangeAspect="1"/>
          </p:cNvPicPr>
          <p:nvPr/>
        </p:nvPicPr>
        <p:blipFill>
          <a:blip r:embed="rId3"/>
          <a:stretch>
            <a:fillRect/>
          </a:stretch>
        </p:blipFill>
        <p:spPr>
          <a:xfrm>
            <a:off x="3425825" y="5303203"/>
            <a:ext cx="2108200" cy="1055687"/>
          </a:xfrm>
          <a:prstGeom prst="rect">
            <a:avLst/>
          </a:prstGeom>
          <a:noFill/>
          <a:ln w="9525">
            <a:noFill/>
          </a:ln>
        </p:spPr>
      </p:pic>
      <p:cxnSp>
        <p:nvCxnSpPr>
          <p:cNvPr id="6" name="直接箭头连接符 5"/>
          <p:cNvCxnSpPr/>
          <p:nvPr/>
        </p:nvCxnSpPr>
        <p:spPr>
          <a:xfrm flipV="1">
            <a:off x="5594350" y="5857240"/>
            <a:ext cx="1022350" cy="127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6151" name="内容占位符 3"/>
          <p:cNvPicPr>
            <a:picLocks noChangeAspect="1"/>
          </p:cNvPicPr>
          <p:nvPr>
            <p:custDataLst>
              <p:tags r:id="rId4"/>
            </p:custDataLst>
          </p:nvPr>
        </p:nvPicPr>
        <p:blipFill>
          <a:blip r:embed="rId2"/>
          <a:stretch>
            <a:fillRect/>
          </a:stretch>
        </p:blipFill>
        <p:spPr>
          <a:xfrm>
            <a:off x="6948805" y="5312410"/>
            <a:ext cx="2178050" cy="1101725"/>
          </a:xfrm>
          <a:prstGeom prst="rect">
            <a:avLst/>
          </a:prstGeom>
          <a:noFill/>
          <a:ln w="9525">
            <a:noFill/>
          </a:ln>
        </p:spPr>
      </p:pic>
      <p:sp>
        <p:nvSpPr>
          <p:cNvPr id="6152" name="文本框 8"/>
          <p:cNvSpPr txBox="1"/>
          <p:nvPr/>
        </p:nvSpPr>
        <p:spPr>
          <a:xfrm>
            <a:off x="200025" y="4796473"/>
            <a:ext cx="2184400"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domain A: x</a:t>
            </a:r>
            <a:endParaRPr lang="en-US" altLang="zh-CN">
              <a:latin typeface="Arial" panose="020B0604020202020204" pitchFamily="34" charset="0"/>
              <a:ea typeface="宋体" panose="02010600030101010101" pitchFamily="2" charset="-122"/>
            </a:endParaRPr>
          </a:p>
        </p:txBody>
      </p:sp>
      <p:sp>
        <p:nvSpPr>
          <p:cNvPr id="6153" name="文本框 9"/>
          <p:cNvSpPr txBox="1"/>
          <p:nvPr/>
        </p:nvSpPr>
        <p:spPr>
          <a:xfrm>
            <a:off x="3745548" y="4796473"/>
            <a:ext cx="1652587"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domain B: y</a:t>
            </a:r>
            <a:endParaRPr lang="en-US" altLang="zh-CN">
              <a:latin typeface="Arial" panose="020B0604020202020204" pitchFamily="34" charset="0"/>
              <a:ea typeface="宋体" panose="02010600030101010101" pitchFamily="2" charset="-122"/>
            </a:endParaRPr>
          </a:p>
        </p:txBody>
      </p:sp>
      <p:sp>
        <p:nvSpPr>
          <p:cNvPr id="6154" name="文本框 10"/>
          <p:cNvSpPr txBox="1"/>
          <p:nvPr/>
        </p:nvSpPr>
        <p:spPr>
          <a:xfrm>
            <a:off x="7139940" y="4796473"/>
            <a:ext cx="1651000"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domain A: x’</a:t>
            </a:r>
            <a:endParaRPr lang="en-US" altLang="zh-CN">
              <a:latin typeface="Arial" panose="020B0604020202020204" pitchFamily="34" charset="0"/>
              <a:ea typeface="宋体" panose="02010600030101010101" pitchFamily="2" charset="-122"/>
            </a:endParaRPr>
          </a:p>
        </p:txBody>
      </p:sp>
      <p:sp>
        <p:nvSpPr>
          <p:cNvPr id="6158" name="文本框 13"/>
          <p:cNvSpPr txBox="1"/>
          <p:nvPr/>
        </p:nvSpPr>
        <p:spPr>
          <a:xfrm>
            <a:off x="2343150" y="6381115"/>
            <a:ext cx="4313555"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cycle consistency loss(L1 loss/L2 loss...) </a:t>
            </a:r>
            <a:endParaRPr lang="en-US" altLang="zh-CN">
              <a:latin typeface="Arial" panose="020B0604020202020204" pitchFamily="34" charset="0"/>
              <a:ea typeface="宋体" panose="02010600030101010101" pitchFamily="2" charset="-122"/>
            </a:endParaRPr>
          </a:p>
        </p:txBody>
      </p:sp>
      <p:cxnSp>
        <p:nvCxnSpPr>
          <p:cNvPr id="3" name="直接连接符 2"/>
          <p:cNvCxnSpPr>
            <a:stCxn id="6147" idx="2"/>
          </p:cNvCxnSpPr>
          <p:nvPr/>
        </p:nvCxnSpPr>
        <p:spPr>
          <a:xfrm flipH="1">
            <a:off x="1186180" y="6381115"/>
            <a:ext cx="8255" cy="431800"/>
          </a:xfrm>
          <a:prstGeom prst="line">
            <a:avLst/>
          </a:prstGeom>
        </p:spPr>
        <p:style>
          <a:lnRef idx="3">
            <a:schemeClr val="dk1"/>
          </a:lnRef>
          <a:fillRef idx="0">
            <a:schemeClr val="dk1"/>
          </a:fillRef>
          <a:effectRef idx="2">
            <a:schemeClr val="dk1"/>
          </a:effectRef>
          <a:fontRef idx="minor">
            <a:schemeClr val="tx1"/>
          </a:fontRef>
        </p:style>
      </p:cxnSp>
      <p:cxnSp>
        <p:nvCxnSpPr>
          <p:cNvPr id="4" name="直接连接符 3"/>
          <p:cNvCxnSpPr/>
          <p:nvPr/>
        </p:nvCxnSpPr>
        <p:spPr>
          <a:xfrm>
            <a:off x="1193800" y="6797675"/>
            <a:ext cx="7051040" cy="15240"/>
          </a:xfrm>
          <a:prstGeom prst="line">
            <a:avLst/>
          </a:prstGeom>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flipH="1">
            <a:off x="8236585" y="6381115"/>
            <a:ext cx="8255" cy="43180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4"/>
          <p:cNvSpPr txBox="1"/>
          <p:nvPr/>
        </p:nvSpPr>
        <p:spPr>
          <a:xfrm>
            <a:off x="179705" y="2348865"/>
            <a:ext cx="8834120" cy="2306955"/>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	So in our case, we compare the difference between reconstructed label maps and the original label maps.</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We go from x→y→x’. So it is a self-supervised model.</a:t>
            </a:r>
            <a:r>
              <a:rPr lang="en-US" altLang="zh-CN">
                <a:solidFill>
                  <a:srgbClr val="00B0F0"/>
                </a:solidFill>
                <a:sym typeface="+mn-ea"/>
              </a:rPr>
              <a:t>[4]</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a:sym typeface="+mn-ea"/>
              </a:rPr>
              <a:t>Our structure is shown below.</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pic>
        <p:nvPicPr>
          <p:cNvPr id="7173" name="图片 7"/>
          <p:cNvPicPr>
            <a:picLocks noChangeAspect="1"/>
          </p:cNvPicPr>
          <p:nvPr/>
        </p:nvPicPr>
        <p:blipFill>
          <a:blip r:embed="rId1"/>
          <a:stretch>
            <a:fillRect/>
          </a:stretch>
        </p:blipFill>
        <p:spPr>
          <a:xfrm>
            <a:off x="35560" y="4364990"/>
            <a:ext cx="5092700" cy="2316163"/>
          </a:xfrm>
          <a:prstGeom prst="rect">
            <a:avLst/>
          </a:prstGeom>
          <a:noFill/>
          <a:ln w="9525">
            <a:noFill/>
          </a:ln>
        </p:spPr>
      </p:pic>
      <p:sp>
        <p:nvSpPr>
          <p:cNvPr id="7174" name="文本框 8"/>
          <p:cNvSpPr txBox="1"/>
          <p:nvPr/>
        </p:nvSpPr>
        <p:spPr>
          <a:xfrm>
            <a:off x="5219700" y="4868863"/>
            <a:ext cx="3886200" cy="64516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S is responsible for the semantic alignment of fake images.(Task 2)</a:t>
            </a:r>
            <a:endParaRPr lang="en-US" altLang="zh-CN">
              <a:latin typeface="Arial" panose="020B0604020202020204" pitchFamily="34" charset="0"/>
              <a:ea typeface="宋体" panose="02010600030101010101" pitchFamily="2" charset="-122"/>
            </a:endParaRPr>
          </a:p>
        </p:txBody>
      </p:sp>
      <p:sp>
        <p:nvSpPr>
          <p:cNvPr id="7175" name="文本框 9"/>
          <p:cNvSpPr txBox="1"/>
          <p:nvPr/>
        </p:nvSpPr>
        <p:spPr>
          <a:xfrm>
            <a:off x="5148263" y="5661025"/>
            <a:ext cx="3886200" cy="922338"/>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D is the discriminator,responsible for the real/fake judgement.(to make the image realistic,Task 1)</a:t>
            </a:r>
            <a:endParaRPr lang="en-US" altLang="zh-CN">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83260" y="188595"/>
            <a:ext cx="6895465" cy="1668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5560" y="690245"/>
            <a:ext cx="4721225" cy="2234565"/>
          </a:xfrm>
          <a:prstGeom prst="rect">
            <a:avLst/>
          </a:prstGeom>
        </p:spPr>
      </p:pic>
      <p:sp>
        <p:nvSpPr>
          <p:cNvPr id="5" name="文本框 4"/>
          <p:cNvSpPr txBox="1"/>
          <p:nvPr/>
        </p:nvSpPr>
        <p:spPr>
          <a:xfrm>
            <a:off x="395605" y="119380"/>
            <a:ext cx="6920230" cy="645160"/>
          </a:xfrm>
          <a:prstGeom prst="rect">
            <a:avLst/>
          </a:prstGeom>
          <a:noFill/>
        </p:spPr>
        <p:txBody>
          <a:bodyPr wrap="square" rtlCol="0">
            <a:spAutoFit/>
            <a:scene3d>
              <a:camera prst="orthographicFront"/>
              <a:lightRig rig="threePt" dir="t"/>
            </a:scene3d>
          </a:bodyPr>
          <a:p>
            <a:r>
              <a:rPr lang="en-US" altLang="zh-CN" sz="3600">
                <a:solidFill>
                  <a:schemeClr val="tx1"/>
                </a:solidFill>
                <a:effectLst>
                  <a:outerShdw blurRad="38100" dist="19050" dir="2700000" algn="tl" rotWithShape="0">
                    <a:schemeClr val="dk1">
                      <a:alpha val="40000"/>
                    </a:schemeClr>
                  </a:outerShdw>
                </a:effectLst>
              </a:rPr>
              <a:t>Traditional structure</a:t>
            </a:r>
            <a:endParaRPr lang="en-US" altLang="zh-CN" sz="3600">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179705" y="2835910"/>
            <a:ext cx="7620635" cy="953135"/>
          </a:xfrm>
          <a:prstGeom prst="rect">
            <a:avLst/>
          </a:prstGeom>
          <a:noFill/>
        </p:spPr>
        <p:txBody>
          <a:bodyPr wrap="square" rtlCol="0">
            <a:spAutoFit/>
            <a:scene3d>
              <a:camera prst="orthographicFront"/>
              <a:lightRig rig="threePt" dir="t"/>
            </a:scene3d>
          </a:bodyPr>
          <a:p>
            <a:r>
              <a:rPr lang="en-US" altLang="zh-CN" sz="2800">
                <a:solidFill>
                  <a:schemeClr val="tx1"/>
                </a:solidFill>
                <a:effectLst>
                  <a:outerShdw blurRad="38100" dist="19050" dir="2700000" algn="tl" rotWithShape="0">
                    <a:schemeClr val="dk1">
                      <a:alpha val="40000"/>
                    </a:schemeClr>
                  </a:outerShdw>
                </a:effectLst>
              </a:rPr>
              <a:t>Input:  </a:t>
            </a:r>
            <a:r>
              <a:rPr lang="en-US" altLang="zh-CN" sz="2800">
                <a:solidFill>
                  <a:srgbClr val="FF0000"/>
                </a:solidFill>
                <a:effectLst>
                  <a:outerShdw blurRad="38100" dist="19050" dir="2700000" algn="tl" rotWithShape="0">
                    <a:schemeClr val="dk1">
                      <a:alpha val="40000"/>
                    </a:schemeClr>
                  </a:outerShdw>
                </a:effectLst>
              </a:rPr>
              <a:t>label map.  </a:t>
            </a:r>
            <a:endParaRPr lang="en-US" altLang="zh-CN" sz="2800">
              <a:solidFill>
                <a:srgbClr val="FF0000"/>
              </a:solidFill>
              <a:effectLst>
                <a:outerShdw blurRad="38100" dist="19050" dir="2700000" algn="tl" rotWithShape="0">
                  <a:schemeClr val="dk1">
                    <a:alpha val="40000"/>
                  </a:schemeClr>
                </a:outerShdw>
              </a:effectLst>
            </a:endParaRPr>
          </a:p>
          <a:p>
            <a:r>
              <a:rPr lang="en-US" altLang="zh-CN" sz="2800">
                <a:solidFill>
                  <a:schemeClr val="tx1"/>
                </a:solidFill>
                <a:effectLst>
                  <a:outerShdw blurRad="38100" dist="19050" dir="2700000" algn="tl" rotWithShape="0">
                    <a:schemeClr val="dk1">
                      <a:alpha val="40000"/>
                    </a:schemeClr>
                  </a:outerShdw>
                </a:effectLst>
              </a:rPr>
              <a:t>Where to add the noise: </a:t>
            </a:r>
            <a:r>
              <a:rPr lang="en-US" altLang="zh-CN" sz="2800">
                <a:solidFill>
                  <a:srgbClr val="FF0000"/>
                </a:solidFill>
                <a:effectLst>
                  <a:outerShdw blurRad="38100" dist="19050" dir="2700000" algn="tl" rotWithShape="0">
                    <a:schemeClr val="dk1">
                      <a:alpha val="40000"/>
                    </a:schemeClr>
                  </a:outerShdw>
                </a:effectLst>
              </a:rPr>
              <a:t>Bottleneck!</a:t>
            </a:r>
            <a:endParaRPr lang="en-US" altLang="zh-CN" sz="2800">
              <a:solidFill>
                <a:srgbClr val="FF0000"/>
              </a:solidFill>
              <a:effectLst>
                <a:outerShdw blurRad="38100" dist="19050" dir="2700000" algn="tl" rotWithShape="0">
                  <a:schemeClr val="dk1">
                    <a:alpha val="40000"/>
                  </a:schemeClr>
                </a:outerShdw>
              </a:effectLst>
            </a:endParaRPr>
          </a:p>
        </p:txBody>
      </p:sp>
      <p:sp>
        <p:nvSpPr>
          <p:cNvPr id="8" name="文本框 7"/>
          <p:cNvSpPr txBox="1"/>
          <p:nvPr/>
        </p:nvSpPr>
        <p:spPr>
          <a:xfrm>
            <a:off x="5003800" y="908685"/>
            <a:ext cx="3729355" cy="1506855"/>
          </a:xfrm>
          <a:prstGeom prst="rect">
            <a:avLst/>
          </a:prstGeom>
          <a:noFill/>
        </p:spPr>
        <p:txBody>
          <a:bodyPr wrap="square" rtlCol="0">
            <a:spAutoFit/>
          </a:bodyPr>
          <a:p>
            <a:r>
              <a:rPr lang="en-US" altLang="zh-CN" sz="3200"/>
              <a:t>U-Net/</a:t>
            </a:r>
            <a:endParaRPr lang="en-US" altLang="zh-CN" sz="3200"/>
          </a:p>
          <a:p>
            <a:r>
              <a:rPr lang="en-US" altLang="zh-CN" sz="3200"/>
              <a:t>Encoder+Decoder</a:t>
            </a:r>
            <a:endParaRPr lang="en-US" altLang="zh-CN" sz="3200"/>
          </a:p>
          <a:p>
            <a:endParaRPr lang="en-US" altLang="zh-CN" sz="2800"/>
          </a:p>
        </p:txBody>
      </p:sp>
      <p:cxnSp>
        <p:nvCxnSpPr>
          <p:cNvPr id="10" name="直接连接符 9"/>
          <p:cNvCxnSpPr/>
          <p:nvPr/>
        </p:nvCxnSpPr>
        <p:spPr>
          <a:xfrm flipH="1">
            <a:off x="2411730" y="1082675"/>
            <a:ext cx="12065" cy="12661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323850" y="3789045"/>
            <a:ext cx="6920230" cy="645160"/>
          </a:xfrm>
          <a:prstGeom prst="rect">
            <a:avLst/>
          </a:prstGeom>
          <a:noFill/>
        </p:spPr>
        <p:txBody>
          <a:bodyPr wrap="square" rtlCol="0">
            <a:spAutoFit/>
            <a:scene3d>
              <a:camera prst="orthographicFront"/>
              <a:lightRig rig="threePt" dir="t"/>
            </a:scene3d>
          </a:bodyPr>
          <a:p>
            <a:r>
              <a:rPr lang="en-US" altLang="zh-CN" sz="3600">
                <a:solidFill>
                  <a:schemeClr val="tx1"/>
                </a:solidFill>
                <a:effectLst>
                  <a:outerShdw blurRad="38100" dist="19050" dir="2700000" algn="tl" rotWithShape="0">
                    <a:schemeClr val="dk1">
                      <a:alpha val="40000"/>
                    </a:schemeClr>
                  </a:outerShdw>
                </a:effectLst>
              </a:rPr>
              <a:t>Our structure</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2"/>
          <a:stretch>
            <a:fillRect/>
          </a:stretch>
        </p:blipFill>
        <p:spPr>
          <a:xfrm>
            <a:off x="179705" y="4364990"/>
            <a:ext cx="2609850" cy="2479040"/>
          </a:xfrm>
          <a:prstGeom prst="rect">
            <a:avLst/>
          </a:prstGeom>
        </p:spPr>
      </p:pic>
      <p:sp>
        <p:nvSpPr>
          <p:cNvPr id="17" name="文本框 16"/>
          <p:cNvSpPr txBox="1"/>
          <p:nvPr/>
        </p:nvSpPr>
        <p:spPr>
          <a:xfrm>
            <a:off x="2843530" y="4580890"/>
            <a:ext cx="6078855" cy="2676525"/>
          </a:xfrm>
          <a:prstGeom prst="rect">
            <a:avLst/>
          </a:prstGeom>
          <a:noFill/>
        </p:spPr>
        <p:txBody>
          <a:bodyPr wrap="square" rtlCol="0">
            <a:spAutoFit/>
            <a:scene3d>
              <a:camera prst="orthographicFront"/>
              <a:lightRig rig="threePt" dir="t"/>
            </a:scene3d>
          </a:bodyPr>
          <a:p>
            <a:r>
              <a:rPr lang="en-US" altLang="zh-CN" sz="2800">
                <a:solidFill>
                  <a:schemeClr val="tx1"/>
                </a:solidFill>
                <a:effectLst>
                  <a:outerShdw blurRad="38100" dist="19050" dir="2700000" algn="tl" rotWithShape="0">
                    <a:schemeClr val="dk1">
                      <a:alpha val="40000"/>
                    </a:schemeClr>
                  </a:outerShdw>
                </a:effectLst>
              </a:rPr>
              <a:t>We cut off the structure before the bottleneck</a:t>
            </a:r>
            <a:endParaRPr lang="en-US" altLang="zh-CN" sz="2800">
              <a:solidFill>
                <a:schemeClr val="tx1"/>
              </a:solidFill>
              <a:effectLst>
                <a:outerShdw blurRad="38100" dist="19050" dir="2700000" algn="tl" rotWithShape="0">
                  <a:schemeClr val="dk1">
                    <a:alpha val="40000"/>
                  </a:schemeClr>
                </a:outerShdw>
              </a:effectLst>
            </a:endParaRPr>
          </a:p>
          <a:p>
            <a:endParaRPr lang="en-US" altLang="zh-CN" sz="2800">
              <a:solidFill>
                <a:schemeClr val="tx1"/>
              </a:solidFill>
              <a:effectLst>
                <a:outerShdw blurRad="38100" dist="19050" dir="2700000" algn="tl" rotWithShape="0">
                  <a:schemeClr val="dk1">
                    <a:alpha val="40000"/>
                  </a:schemeClr>
                </a:outerShdw>
              </a:effectLst>
            </a:endParaRPr>
          </a:p>
          <a:p>
            <a:r>
              <a:rPr lang="en-US" altLang="zh-CN" sz="2800">
                <a:solidFill>
                  <a:schemeClr val="tx1"/>
                </a:solidFill>
                <a:effectLst>
                  <a:outerShdw blurRad="38100" dist="19050" dir="2700000" algn="tl" rotWithShape="0">
                    <a:schemeClr val="dk1">
                      <a:alpha val="40000"/>
                    </a:schemeClr>
                  </a:outerShdw>
                </a:effectLst>
              </a:rPr>
              <a:t>Input: Concatenation of </a:t>
            </a:r>
            <a:r>
              <a:rPr lang="en-US" altLang="zh-CN" sz="2800">
                <a:solidFill>
                  <a:srgbClr val="FF0000"/>
                </a:solidFill>
                <a:effectLst>
                  <a:outerShdw blurRad="38100" dist="19050" dir="2700000" algn="tl" rotWithShape="0">
                    <a:schemeClr val="dk1">
                      <a:alpha val="40000"/>
                    </a:schemeClr>
                  </a:outerShdw>
                </a:effectLst>
              </a:rPr>
              <a:t>label map and </a:t>
            </a:r>
            <a:r>
              <a:rPr lang="en-US" altLang="zh-CN" sz="2800">
                <a:solidFill>
                  <a:srgbClr val="FF0000"/>
                </a:solidFill>
                <a:effectLst>
                  <a:outerShdw blurRad="38100" dist="19050" dir="2700000" algn="tl" rotWithShape="0">
                    <a:schemeClr val="dk1">
                      <a:alpha val="40000"/>
                    </a:schemeClr>
                  </a:outerShdw>
                </a:effectLst>
                <a:sym typeface="+mn-ea"/>
              </a:rPr>
              <a:t>noise</a:t>
            </a:r>
            <a:r>
              <a:rPr lang="en-US" altLang="zh-CN" sz="2800">
                <a:solidFill>
                  <a:srgbClr val="FF0000"/>
                </a:solidFill>
                <a:effectLst>
                  <a:outerShdw blurRad="38100" dist="19050" dir="2700000" algn="tl" rotWithShape="0">
                    <a:schemeClr val="dk1">
                      <a:alpha val="40000"/>
                    </a:schemeClr>
                  </a:outerShdw>
                </a:effectLst>
              </a:rPr>
              <a:t>.  </a:t>
            </a:r>
            <a:endParaRPr lang="en-US" altLang="zh-CN" sz="2800">
              <a:solidFill>
                <a:srgbClr val="FF0000"/>
              </a:solidFill>
              <a:effectLst>
                <a:outerShdw blurRad="38100" dist="19050" dir="2700000" algn="tl" rotWithShape="0">
                  <a:schemeClr val="dk1">
                    <a:alpha val="40000"/>
                  </a:schemeClr>
                </a:outerShdw>
              </a:effectLst>
            </a:endParaRPr>
          </a:p>
          <a:p>
            <a:endParaRPr lang="en-US" altLang="zh-CN" sz="2800">
              <a:solidFill>
                <a:srgbClr val="FF0000"/>
              </a:solidFill>
              <a:effectLst>
                <a:outerShdw blurRad="38100" dist="19050" dir="2700000" algn="tl" rotWithShape="0">
                  <a:schemeClr val="dk1">
                    <a:alpha val="40000"/>
                  </a:schemeClr>
                </a:outerShdw>
              </a:effectLst>
            </a:endParaRPr>
          </a:p>
        </p:txBody>
      </p:sp>
      <p:cxnSp>
        <p:nvCxnSpPr>
          <p:cNvPr id="2" name="直接箭头连接符 1"/>
          <p:cNvCxnSpPr/>
          <p:nvPr/>
        </p:nvCxnSpPr>
        <p:spPr>
          <a:xfrm>
            <a:off x="1188085" y="908685"/>
            <a:ext cx="3168015" cy="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a:off x="1332230" y="1412875"/>
            <a:ext cx="2519680" cy="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内容占位符 3"/>
          <p:cNvPicPr>
            <a:picLocks noChangeAspect="1"/>
          </p:cNvPicPr>
          <p:nvPr>
            <p:custDataLst>
              <p:tags r:id="rId1"/>
            </p:custDataLst>
          </p:nvPr>
        </p:nvPicPr>
        <p:blipFill>
          <a:blip r:embed="rId2"/>
          <a:stretch>
            <a:fillRect/>
          </a:stretch>
        </p:blipFill>
        <p:spPr>
          <a:xfrm>
            <a:off x="6661150" y="260350"/>
            <a:ext cx="2176463" cy="1100138"/>
          </a:xfrm>
          <a:prstGeom prst="rect">
            <a:avLst/>
          </a:prstGeom>
          <a:noFill/>
          <a:ln w="9525">
            <a:noFill/>
          </a:ln>
        </p:spPr>
      </p:pic>
      <p:sp>
        <p:nvSpPr>
          <p:cNvPr id="8195" name="文本框 4"/>
          <p:cNvSpPr txBox="1"/>
          <p:nvPr/>
        </p:nvSpPr>
        <p:spPr>
          <a:xfrm>
            <a:off x="141605" y="332740"/>
            <a:ext cx="6455410" cy="1198880"/>
          </a:xfrm>
          <a:prstGeom prst="rect">
            <a:avLst/>
          </a:prstGeom>
          <a:noFill/>
          <a:ln w="9525">
            <a:noFill/>
          </a:ln>
        </p:spPr>
        <p:txBody>
          <a:bodyPr wrap="square" anchor="t" anchorCtr="0">
            <a:spAutoFit/>
          </a:bodyPr>
          <a:p>
            <a:r>
              <a:rPr lang="en-US" altLang="zh-CN" sz="2400">
                <a:latin typeface="Arial" panose="020B0604020202020204" pitchFamily="34" charset="0"/>
                <a:ea typeface="宋体" panose="02010600030101010101" pitchFamily="2" charset="-122"/>
              </a:rPr>
              <a:t>	In our task, the semantic map has 34 colours, corresponding to 34 classes:humans, cars,trees......</a:t>
            </a:r>
            <a:endParaRPr lang="en-US" altLang="zh-CN" sz="2400">
              <a:latin typeface="Arial" panose="020B0604020202020204" pitchFamily="34" charset="0"/>
              <a:ea typeface="宋体" panose="02010600030101010101" pitchFamily="2" charset="-122"/>
            </a:endParaRPr>
          </a:p>
        </p:txBody>
      </p:sp>
      <p:sp>
        <p:nvSpPr>
          <p:cNvPr id="8196" name="文本框 5"/>
          <p:cNvSpPr txBox="1"/>
          <p:nvPr/>
        </p:nvSpPr>
        <p:spPr>
          <a:xfrm>
            <a:off x="107950" y="1595120"/>
            <a:ext cx="8939530" cy="3599815"/>
          </a:xfrm>
          <a:prstGeom prst="rect">
            <a:avLst/>
          </a:prstGeom>
          <a:noFill/>
          <a:ln w="9525">
            <a:noFill/>
          </a:ln>
        </p:spPr>
        <p:txBody>
          <a:bodyPr wrap="square" anchor="t" anchorCtr="0">
            <a:spAutoFit/>
          </a:bodyPr>
          <a:p>
            <a:r>
              <a:rPr lang="en-US" altLang="zh-CN" sz="2400">
                <a:latin typeface="Arial" panose="020B0604020202020204" pitchFamily="34" charset="0"/>
                <a:ea typeface="宋体" panose="02010600030101010101" pitchFamily="2" charset="-122"/>
              </a:rPr>
              <a:t>	One hot coding:</a:t>
            </a:r>
            <a:r>
              <a:rPr lang="en-US" altLang="zh-CN" sz="2400">
                <a:sym typeface="+mn-ea"/>
              </a:rPr>
              <a:t>(B,</a:t>
            </a:r>
            <a:r>
              <a:rPr lang="en-US" altLang="zh-CN" sz="2400">
                <a:sym typeface="+mn-ea"/>
              </a:rPr>
              <a:t>34,</a:t>
            </a:r>
            <a:r>
              <a:rPr lang="en-US" altLang="zh-CN" sz="2400">
                <a:sym typeface="+mn-ea"/>
              </a:rPr>
              <a:t>H,W)</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A  popular method is to use AdaIN(adaptive Instance normalization)</a:t>
            </a:r>
            <a:r>
              <a:rPr lang="en-US" altLang="zh-CN" sz="2400">
                <a:solidFill>
                  <a:srgbClr val="00B0F0"/>
                </a:solidFill>
                <a:sym typeface="+mn-ea"/>
              </a:rPr>
              <a:t>[5][6][7]. </a:t>
            </a:r>
            <a:r>
              <a:rPr lang="en-US" altLang="zh-CN" sz="2400">
                <a:sym typeface="+mn-ea"/>
              </a:rPr>
              <a:t>In StyleGan, they</a:t>
            </a:r>
            <a:r>
              <a:rPr lang="en-US" altLang="zh-CN" sz="2400">
                <a:latin typeface="Arial" panose="020B0604020202020204" pitchFamily="34" charset="0"/>
                <a:ea typeface="宋体" panose="02010600030101010101" pitchFamily="2" charset="-122"/>
              </a:rPr>
              <a:t> use the semantic map to modulate the two affine parameters in the </a:t>
            </a:r>
            <a:r>
              <a:rPr lang="en-US" altLang="zh-CN" sz="2400">
                <a:sym typeface="+mn-ea"/>
              </a:rPr>
              <a:t>Instance normalization layer</a:t>
            </a:r>
            <a:r>
              <a:rPr lang="en-US" altLang="zh-CN" sz="2400">
                <a:solidFill>
                  <a:srgbClr val="00B0F0"/>
                </a:solidFill>
                <a:sym typeface="+mn-ea"/>
              </a:rPr>
              <a:t>[8]</a:t>
            </a:r>
            <a:r>
              <a:rPr lang="en-US" altLang="zh-CN" sz="2400">
                <a:sym typeface="+mn-ea"/>
              </a:rPr>
              <a:t>.</a:t>
            </a:r>
            <a:endParaRPr lang="en-US" altLang="zh-CN" sz="2400">
              <a:sym typeface="+mn-ea"/>
            </a:endParaRPr>
          </a:p>
          <a:p>
            <a:endParaRPr lang="en-US" altLang="zh-CN">
              <a:latin typeface="Arial" panose="020B0604020202020204" pitchFamily="34" charset="0"/>
              <a:ea typeface="宋体" panose="02010600030101010101" pitchFamily="2" charset="-122"/>
              <a:sym typeface="+mn-ea"/>
            </a:endParaRPr>
          </a:p>
          <a:p>
            <a:r>
              <a:rPr lang="en-US" altLang="zh-CN">
                <a:sym typeface="+mn-ea"/>
              </a:rPr>
              <a:t>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07315" y="4796790"/>
            <a:ext cx="5755005" cy="1918970"/>
          </a:xfrm>
          <a:prstGeom prst="rect">
            <a:avLst/>
          </a:prstGeom>
        </p:spPr>
      </p:pic>
      <p:pic>
        <p:nvPicPr>
          <p:cNvPr id="4" name="图片 3"/>
          <p:cNvPicPr>
            <a:picLocks noChangeAspect="1"/>
          </p:cNvPicPr>
          <p:nvPr/>
        </p:nvPicPr>
        <p:blipFill>
          <a:blip r:embed="rId4"/>
          <a:srcRect l="1841" t="1672" r="20673"/>
          <a:stretch>
            <a:fillRect/>
          </a:stretch>
        </p:blipFill>
        <p:spPr>
          <a:xfrm>
            <a:off x="6732270" y="4293235"/>
            <a:ext cx="935355" cy="2538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15888"/>
            <a:ext cx="8229600" cy="1143000"/>
          </a:xfrm>
        </p:spPr>
        <p:txBody>
          <a:bodyPr/>
          <a:p>
            <a:r>
              <a:rPr lang="en-US" altLang="zh-CN"/>
              <a:t>How is </a:t>
            </a:r>
            <a:r>
              <a:rPr lang="en-US" altLang="zh-CN">
                <a:latin typeface="Arial" panose="020B0604020202020204" pitchFamily="34" charset="0"/>
                <a:ea typeface="宋体" panose="02010600030101010101" pitchFamily="2" charset="-122"/>
                <a:sym typeface="+mn-ea"/>
              </a:rPr>
              <a:t>AdaIN modulated?</a:t>
            </a:r>
            <a:endParaRPr lang="en-US" altLang="zh-CN"/>
          </a:p>
        </p:txBody>
      </p:sp>
      <p:pic>
        <p:nvPicPr>
          <p:cNvPr id="4" name="图片 3"/>
          <p:cNvPicPr>
            <a:picLocks noChangeAspect="1"/>
          </p:cNvPicPr>
          <p:nvPr/>
        </p:nvPicPr>
        <p:blipFill>
          <a:blip r:embed="rId1"/>
          <a:stretch>
            <a:fillRect/>
          </a:stretch>
        </p:blipFill>
        <p:spPr>
          <a:xfrm>
            <a:off x="467995" y="1196340"/>
            <a:ext cx="2641600" cy="2205355"/>
          </a:xfrm>
          <a:prstGeom prst="rect">
            <a:avLst/>
          </a:prstGeom>
        </p:spPr>
      </p:pic>
      <p:sp>
        <p:nvSpPr>
          <p:cNvPr id="5" name="文本框 4"/>
          <p:cNvSpPr txBox="1"/>
          <p:nvPr/>
        </p:nvSpPr>
        <p:spPr>
          <a:xfrm>
            <a:off x="3677285" y="1589405"/>
            <a:ext cx="5009515" cy="368300"/>
          </a:xfrm>
          <a:prstGeom prst="rect">
            <a:avLst/>
          </a:prstGeom>
          <a:noFill/>
        </p:spPr>
        <p:txBody>
          <a:bodyPr wrap="square" rtlCol="0">
            <a:spAutoFit/>
          </a:bodyPr>
          <a:p>
            <a:r>
              <a:rPr lang="en-US" altLang="zh-CN"/>
              <a:t>γ and β are the two </a:t>
            </a:r>
            <a:r>
              <a:rPr lang="en-US" altLang="zh-CN">
                <a:solidFill>
                  <a:srgbClr val="FF0000"/>
                </a:solidFill>
              </a:rPr>
              <a:t>learnable</a:t>
            </a:r>
            <a:r>
              <a:rPr lang="en-US" altLang="zh-CN"/>
              <a:t> affine parameters!</a:t>
            </a:r>
            <a:endParaRPr lang="en-US" altLang="zh-CN"/>
          </a:p>
        </p:txBody>
      </p:sp>
      <p:pic>
        <p:nvPicPr>
          <p:cNvPr id="6" name="图片 5"/>
          <p:cNvPicPr>
            <a:picLocks noChangeAspect="1"/>
          </p:cNvPicPr>
          <p:nvPr/>
        </p:nvPicPr>
        <p:blipFill>
          <a:blip r:embed="rId2"/>
          <a:stretch>
            <a:fillRect/>
          </a:stretch>
        </p:blipFill>
        <p:spPr>
          <a:xfrm>
            <a:off x="3780155" y="3644900"/>
            <a:ext cx="1238250" cy="2028825"/>
          </a:xfrm>
          <a:prstGeom prst="rect">
            <a:avLst/>
          </a:prstGeom>
        </p:spPr>
      </p:pic>
      <p:sp>
        <p:nvSpPr>
          <p:cNvPr id="7" name="文本框 6"/>
          <p:cNvSpPr txBox="1"/>
          <p:nvPr/>
        </p:nvSpPr>
        <p:spPr>
          <a:xfrm>
            <a:off x="4040505" y="3244850"/>
            <a:ext cx="717550" cy="368300"/>
          </a:xfrm>
          <a:prstGeom prst="rect">
            <a:avLst/>
          </a:prstGeom>
          <a:noFill/>
          <a:ln>
            <a:solidFill>
              <a:schemeClr val="tx1"/>
            </a:solidFill>
          </a:ln>
        </p:spPr>
        <p:txBody>
          <a:bodyPr wrap="square" rtlCol="0">
            <a:spAutoFit/>
          </a:bodyPr>
          <a:p>
            <a:r>
              <a:rPr lang="en-US" altLang="zh-CN"/>
              <a:t>Input</a:t>
            </a:r>
            <a:endParaRPr lang="en-US" altLang="zh-CN"/>
          </a:p>
        </p:txBody>
      </p:sp>
      <p:pic>
        <p:nvPicPr>
          <p:cNvPr id="8" name="图片 7"/>
          <p:cNvPicPr>
            <a:picLocks noChangeAspect="1"/>
          </p:cNvPicPr>
          <p:nvPr/>
        </p:nvPicPr>
        <p:blipFill>
          <a:blip r:embed="rId3"/>
          <a:stretch>
            <a:fillRect/>
          </a:stretch>
        </p:blipFill>
        <p:spPr>
          <a:xfrm>
            <a:off x="5364480" y="3466465"/>
            <a:ext cx="817880" cy="894715"/>
          </a:xfrm>
          <a:prstGeom prst="rect">
            <a:avLst/>
          </a:prstGeom>
        </p:spPr>
      </p:pic>
      <p:pic>
        <p:nvPicPr>
          <p:cNvPr id="9" name="图片 8"/>
          <p:cNvPicPr>
            <a:picLocks noChangeAspect="1"/>
          </p:cNvPicPr>
          <p:nvPr/>
        </p:nvPicPr>
        <p:blipFill>
          <a:blip r:embed="rId4"/>
          <a:stretch>
            <a:fillRect/>
          </a:stretch>
        </p:blipFill>
        <p:spPr>
          <a:xfrm>
            <a:off x="5018405" y="4361180"/>
            <a:ext cx="1069340" cy="1487805"/>
          </a:xfrm>
          <a:prstGeom prst="rect">
            <a:avLst/>
          </a:prstGeom>
        </p:spPr>
      </p:pic>
      <p:pic>
        <p:nvPicPr>
          <p:cNvPr id="11" name="图片 10"/>
          <p:cNvPicPr>
            <a:picLocks noChangeAspect="1"/>
          </p:cNvPicPr>
          <p:nvPr/>
        </p:nvPicPr>
        <p:blipFill>
          <a:blip r:embed="rId5"/>
          <a:stretch>
            <a:fillRect/>
          </a:stretch>
        </p:blipFill>
        <p:spPr>
          <a:xfrm>
            <a:off x="3924300" y="4580890"/>
            <a:ext cx="323850" cy="447675"/>
          </a:xfrm>
          <a:prstGeom prst="rect">
            <a:avLst/>
          </a:prstGeom>
        </p:spPr>
      </p:pic>
      <p:pic>
        <p:nvPicPr>
          <p:cNvPr id="12" name="图片 11"/>
          <p:cNvPicPr>
            <a:picLocks noChangeAspect="1"/>
          </p:cNvPicPr>
          <p:nvPr/>
        </p:nvPicPr>
        <p:blipFill>
          <a:blip r:embed="rId6"/>
          <a:stretch>
            <a:fillRect/>
          </a:stretch>
        </p:blipFill>
        <p:spPr>
          <a:xfrm>
            <a:off x="3996055" y="5300980"/>
            <a:ext cx="228600" cy="400050"/>
          </a:xfrm>
          <a:prstGeom prst="rect">
            <a:avLst/>
          </a:prstGeom>
        </p:spPr>
      </p:pic>
      <p:pic>
        <p:nvPicPr>
          <p:cNvPr id="13" name="图片 12"/>
          <p:cNvPicPr>
            <a:picLocks noChangeAspect="1"/>
          </p:cNvPicPr>
          <p:nvPr/>
        </p:nvPicPr>
        <p:blipFill>
          <a:blip r:embed="rId7"/>
          <a:stretch>
            <a:fillRect/>
          </a:stretch>
        </p:blipFill>
        <p:spPr>
          <a:xfrm>
            <a:off x="379095" y="3502025"/>
            <a:ext cx="2800350" cy="23145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867.499212598425,&quot;width&quot;:5675}"/>
</p:tagLst>
</file>

<file path=ppt/tags/tag10.xml><?xml version="1.0" encoding="utf-8"?>
<p:tagLst xmlns:p="http://schemas.openxmlformats.org/presentationml/2006/main">
  <p:tag name="KSO_WM_UNIT_PLACING_PICTURE_USER_VIEWPORT" val="{&quot;height&quot;:3655,&quot;width&quot;:6690}"/>
</p:tagLst>
</file>

<file path=ppt/tags/tag11.xml><?xml version="1.0" encoding="utf-8"?>
<p:tagLst xmlns:p="http://schemas.openxmlformats.org/presentationml/2006/main">
  <p:tag name="KSO_WM_UNIT_TABLE_BEAUTIFY" val="smartTable{0748d0fe-5f83-4d2d-a49f-36c68f4ada2e}"/>
  <p:tag name="TABLE_ENDDRAG_ORIGIN_RECT" val="279*153"/>
  <p:tag name="TABLE_ENDDRAG_RECT" val="365*82*279*153"/>
</p:tagLst>
</file>

<file path=ppt/tags/tag12.xml><?xml version="1.0" encoding="utf-8"?>
<p:tagLst xmlns:p="http://schemas.openxmlformats.org/presentationml/2006/main">
  <p:tag name="COMMONDATA" val="eyJoZGlkIjoiYjBmODFiNzNjYWYyZTJkMDk0MWUxMjFmNGJlYWY5NmYifQ=="/>
</p:tagLst>
</file>

<file path=ppt/tags/tag2.xml><?xml version="1.0" encoding="utf-8"?>
<p:tagLst xmlns:p="http://schemas.openxmlformats.org/presentationml/2006/main">
  <p:tag name="KSO_WM_UNIT_PLACING_PICTURE_USER_VIEWPORT" val="{&quot;height&quot;:3655,&quot;width&quot;:6690}"/>
</p:tagLst>
</file>

<file path=ppt/tags/tag3.xml><?xml version="1.0" encoding="utf-8"?>
<p:tagLst xmlns:p="http://schemas.openxmlformats.org/presentationml/2006/main">
  <p:tag name="KSO_WM_UNIT_PLACING_PICTURE_USER_VIEWPORT" val="{&quot;height&quot;:4425,&quot;width&quot;:14535}"/>
</p:tagLst>
</file>

<file path=ppt/tags/tag4.xml><?xml version="1.0" encoding="utf-8"?>
<p:tagLst xmlns:p="http://schemas.openxmlformats.org/presentationml/2006/main">
  <p:tag name="KSO_WM_UNIT_PLACING_PICTURE_USER_VIEWPORT" val="{&quot;height&quot;:2100,&quot;width&quot;:4155}"/>
</p:tagLst>
</file>

<file path=ppt/tags/tag5.xml><?xml version="1.0" encoding="utf-8"?>
<p:tagLst xmlns:p="http://schemas.openxmlformats.org/presentationml/2006/main">
  <p:tag name="KSO_WM_UNIT_PLACING_PICTURE_USER_VIEWPORT" val="{&quot;height&quot;:2100,&quot;width&quot;:4155}"/>
</p:tagLst>
</file>

<file path=ppt/tags/tag6.xml><?xml version="1.0" encoding="utf-8"?>
<p:tagLst xmlns:p="http://schemas.openxmlformats.org/presentationml/2006/main">
  <p:tag name="KSO_WM_UNIT_PLACING_PICTURE_USER_VIEWPORT" val="{&quot;height&quot;:2100,&quot;width&quot;:4155}"/>
</p:tagLst>
</file>

<file path=ppt/tags/tag7.xml><?xml version="1.0" encoding="utf-8"?>
<p:tagLst xmlns:p="http://schemas.openxmlformats.org/presentationml/2006/main">
  <p:tag name="KSO_WM_UNIT_PLACING_PICTURE_USER_VIEWPORT" val="{&quot;height&quot;:4024,&quot;width&quot;:7897}"/>
</p:tagLst>
</file>

<file path=ppt/tags/tag8.xml><?xml version="1.0" encoding="utf-8"?>
<p:tagLst xmlns:p="http://schemas.openxmlformats.org/presentationml/2006/main">
  <p:tag name="KSO_WM_UNIT_PLACING_PICTURE_USER_VIEWPORT" val="{&quot;height&quot;:3655,&quot;width&quot;:6690}"/>
</p:tagLst>
</file>

<file path=ppt/tags/tag9.xml><?xml version="1.0" encoding="utf-8"?>
<p:tagLst xmlns:p="http://schemas.openxmlformats.org/presentationml/2006/main">
  <p:tag name="KSO_WM_UNIT_TABLE_BEAUTIFY" val="smartTable{9f36585c-8e0e-46ef-8537-48cbf9baae1b}"/>
  <p:tag name="TABLE_ENDDRAG_ORIGIN_RECT" val="263*141"/>
  <p:tag name="TABLE_ENDDRAG_RECT" val="48*88*263*14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11906</Words>
  <Application>WPS 演示</Application>
  <PresentationFormat/>
  <Paragraphs>372</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Arial Unicode MS</vt:lpstr>
      <vt:lpstr>Calibri</vt:lpstr>
      <vt:lpstr>默认设计模板</vt:lpstr>
      <vt:lpstr>Unsupervised Semantic Image Synthesis in autonomous driving datasets</vt:lpstr>
      <vt:lpstr>Introduction</vt:lpstr>
      <vt:lpstr>What we are doing on cityscape datasets:</vt:lpstr>
      <vt:lpstr>First Task: How to generate realistic images</vt:lpstr>
      <vt:lpstr>Second Task: Semantic alignment</vt:lpstr>
      <vt:lpstr>PowerPoint 演示文稿</vt:lpstr>
      <vt:lpstr>PowerPoint 演示文稿</vt:lpstr>
      <vt:lpstr>PowerPoint 演示文稿</vt:lpstr>
      <vt:lpstr>How is AdaIN modulated?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StyleGan2 method</vt:lpstr>
      <vt:lpstr>Our new hope:Additional decoder!</vt:lpstr>
      <vt:lpstr>How do we reconstruct the image?</vt:lpstr>
      <vt:lpstr>What is FID(Frechet Inception Distance)?</vt:lpstr>
      <vt:lpstr>Are there better ways to design the decoder? </vt:lpstr>
      <vt:lpstr>PowerPoint 演示文稿</vt:lpstr>
      <vt:lpstr>PowerPoint 演示文稿</vt:lpstr>
      <vt:lpstr>PowerPoint 演示文稿</vt:lpstr>
      <vt:lpstr>What we are doing on GTA5 datasets:</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Semantic Image Synthesis in autonomous driving datasets</dc:title>
  <dc:creator>Diandian Guo</dc:creator>
  <cp:lastModifiedBy>郭典典</cp:lastModifiedBy>
  <cp:revision>118</cp:revision>
  <dcterms:created xsi:type="dcterms:W3CDTF">2022-06-21T19:53:00Z</dcterms:created>
  <dcterms:modified xsi:type="dcterms:W3CDTF">2022-06-29T15:59:51Z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BA492FCA21994D21942A99047322C92E</vt:lpwstr>
  </property>
</Properties>
</file>