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emf" ContentType="image/x-emf"/>
  <Override PartName="/ppt/notesSlides/notesSlide3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Default Extension="tiff" ContentType="image/tiff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49" r:id="rId2"/>
  </p:sldMasterIdLst>
  <p:notesMasterIdLst>
    <p:notesMasterId r:id="rId5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317" r:id="rId34"/>
    <p:sldId id="318" r:id="rId35"/>
    <p:sldId id="319" r:id="rId36"/>
    <p:sldId id="290" r:id="rId37"/>
    <p:sldId id="320" r:id="rId38"/>
    <p:sldId id="292" r:id="rId39"/>
    <p:sldId id="293" r:id="rId40"/>
    <p:sldId id="294" r:id="rId41"/>
    <p:sldId id="295" r:id="rId42"/>
    <p:sldId id="296" r:id="rId43"/>
    <p:sldId id="308" r:id="rId44"/>
    <p:sldId id="309" r:id="rId45"/>
    <p:sldId id="310" r:id="rId46"/>
    <p:sldId id="311" r:id="rId47"/>
    <p:sldId id="312" r:id="rId48"/>
    <p:sldId id="313" r:id="rId49"/>
    <p:sldId id="314" r:id="rId50"/>
    <p:sldId id="315" r:id="rId51"/>
    <p:sldId id="316" r:id="rId52"/>
    <p:sldId id="306" r:id="rId53"/>
    <p:sldId id="307" r:id="rId54"/>
  </p:sldIdLst>
  <p:sldSz cx="10075863" cy="7562850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386" y="-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0419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0420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0421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0422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0423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38238" y="763588"/>
            <a:ext cx="5486400" cy="376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9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08713" cy="4516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 smtClean="0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6391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FFFFFF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63912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FFFFFF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63913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FFFFFF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FFFFFF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fld id="{9149D412-D6E2-4620-8532-7CE2C11C76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9977534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31E3B3A6-0991-4311-8485-A8B91551DA57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1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614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E16BCC3A-8C60-42EC-90EF-35F42115F274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10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706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06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2CBFC352-6FF7-4578-8F86-F7EC64AD7EB6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11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716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6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F3C42FAC-C361-421C-93F5-EA11227E4106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12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727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0BE57028-99E6-4E17-BA77-3A94AC7DA0A1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13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737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37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85C8F46F-CA0F-4568-9A35-A3FAEB35B683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14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747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1FE5F237-2A9C-48CD-9C2E-58DC66D18297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15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757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AED7F348-077E-4984-9303-3487EE94BE64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16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768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02F1F521-0C7C-4ECC-9807-E81016F4FE96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17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778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823A4711-D058-4A7F-A0E2-CFFBADAC4C9E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18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0AF6B965-D813-4056-A5BE-A887B03475F6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19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798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598528C8-BD87-4F76-9F7B-C693526192DE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2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624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9077DEA3-73F2-47AE-AD77-4A7FB4C49EDD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20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808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9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8CD1D2CE-783D-4B95-B9B0-BDFF056A372C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21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819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D4328528-5FB2-4285-8DF2-0C6A52B87975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22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829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8432F8FF-4A67-424D-96A7-0200555866C1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23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839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F9CB2044-8F4D-411F-8055-E6E474AA0AAA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24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849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53F60F4B-41BF-4FA0-85EE-394B9F8FBE23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25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860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692C90A2-D437-41B6-965C-4FBA7D6F480A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26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870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4775" y="763588"/>
            <a:ext cx="5014913" cy="37639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B63FAAE4-0500-4D66-A5A1-A6FE5CE5859C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27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880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4775" y="763588"/>
            <a:ext cx="5014913" cy="37639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1761F1DF-A851-4BE7-BD71-ED383594F4FA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28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890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4775" y="763588"/>
            <a:ext cx="5014913" cy="37639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19DF2519-0408-4A05-A0EE-33BACC89D22C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29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901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735AA039-4673-404C-98F7-95B3BE78DF95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3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634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9C4044FC-7547-4297-9E6F-4DF125E284E2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30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911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A643ED04-3A2B-4787-9CDE-5268EC13D332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31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921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C92B4544-B301-4182-8D63-AED10B3CC315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35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962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69913824-F471-4B55-8153-F8BEBBB78998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37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983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027FAA53-F102-4D88-BCCD-F0B6AFDB9E6E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38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993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7CB4FE9B-F6E3-484C-94D8-3AF188A3C590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39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003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03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E7C7B780-07C1-49A7-9A36-7C6832D1C48F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40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013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13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08FF4278-32AC-4AC9-A1AE-96D6C9622ABB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41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024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440853DC-9D90-4AF3-A3A0-36CB3957F58B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51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126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D6714983-77B9-4639-8AB5-08CFE605E1F1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52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136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36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FC41C5AE-5A2A-4D70-B93A-47A2E2EBC5BD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4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645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4775" y="763588"/>
            <a:ext cx="5018088" cy="376713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63F429DC-CEB1-4B3B-A1FC-C4A5D8973A74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5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655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4775" y="763588"/>
            <a:ext cx="5018088" cy="376713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7DD92E2E-7F15-4027-BBF9-7A8D087BD4C6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6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665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4775" y="763588"/>
            <a:ext cx="5018088" cy="376713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65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EA5CE679-FCAF-4CAC-97C9-289D7FB0557B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7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675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CCBF09A3-28D7-4050-B4C2-072790897CAB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8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686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6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47E01807-71D7-4D14-86E5-462D14BB3CE6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9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696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96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9500"/>
            <a:ext cx="8564563" cy="16208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1300" y="4286250"/>
            <a:ext cx="7053263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B9B8F0-B471-4896-8ACB-5BF1DAB662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527002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F94E62-C44F-4A9C-945A-376D84D441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759033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6150" y="301625"/>
            <a:ext cx="2263775" cy="6446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40512" cy="6446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F40AEA-AEA1-423A-B2C7-7E853A73EC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65021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9500"/>
            <a:ext cx="8564563" cy="16208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1300" y="4286250"/>
            <a:ext cx="7053263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1759AE-BC9F-4A28-BD34-8F8AEE4C08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1117133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9532938" y="7286625"/>
            <a:ext cx="357187" cy="352425"/>
          </a:xfrm>
        </p:spPr>
        <p:txBody>
          <a:bodyPr/>
          <a:lstStyle>
            <a:lvl1pPr algn="ctr">
              <a:defRPr smtClean="0"/>
            </a:lvl1pPr>
          </a:lstStyle>
          <a:p>
            <a:pPr>
              <a:defRPr/>
            </a:pPr>
            <a:fld id="{8C6E2802-7AC4-44BB-B0A5-E12803E0614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40468799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4859338"/>
            <a:ext cx="8564562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3205163"/>
            <a:ext cx="8564562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6A97CA-B9C0-4E86-BEA5-DE6ADAB603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327671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2937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8575" y="1768475"/>
            <a:ext cx="4452938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980B1F-3CAC-455E-BA05-A77B1B77DD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64048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3213"/>
            <a:ext cx="906938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692275"/>
            <a:ext cx="4452937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2398713"/>
            <a:ext cx="4452937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100" y="1692275"/>
            <a:ext cx="4454525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100" y="2398713"/>
            <a:ext cx="4454525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A19511-723D-457A-8EDA-E033C03C6A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8636813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5CE427-BF22-47D0-8EB4-09AA12CD55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7961336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9380538" y="7210425"/>
            <a:ext cx="542925" cy="228600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E55F156C-F0B7-45BC-A5A9-F8C99B9FDB7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550536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3314700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0175" y="301625"/>
            <a:ext cx="5632450" cy="64547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582738"/>
            <a:ext cx="3314700" cy="51736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>
          <a:xfrm>
            <a:off x="9761538" y="7258050"/>
            <a:ext cx="238125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8BA634-A8ED-4274-B27F-278DDCD5F0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532056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3F2AB4-802A-49B2-8ACD-6A2E48A32E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8991622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4850" y="5294313"/>
            <a:ext cx="6045200" cy="6238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4850" y="676275"/>
            <a:ext cx="6045200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4850" y="5918200"/>
            <a:ext cx="6045200" cy="88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F48CB0-900D-4157-A4D0-0BA7EA8F13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4775180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>
          <a:xfrm>
            <a:off x="9685338" y="7286625"/>
            <a:ext cx="300037" cy="228600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177E781A-3E61-4423-89A6-54634C8F3FA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812520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7738" y="301625"/>
            <a:ext cx="2263775" cy="6448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42100" cy="6448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43B299-777C-4719-8457-F60F9797DC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946456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4859338"/>
            <a:ext cx="8564562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3205163"/>
            <a:ext cx="8564562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15D216-FA5D-46A6-8590-CF21691382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643765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1350" cy="4979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6988" y="1768475"/>
            <a:ext cx="4452937" cy="4979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FEEABC-D80D-4291-AABF-FC7FDBA3A6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8477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3213"/>
            <a:ext cx="906938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692275"/>
            <a:ext cx="4452937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2398713"/>
            <a:ext cx="4452937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100" y="1692275"/>
            <a:ext cx="4454525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100" y="2398713"/>
            <a:ext cx="4454525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A2F7AC-BAD1-475E-B24E-C8FE4615E4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505578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0C8F55-B68F-4BFC-BE94-DFC429F9FB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358246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E5B530-2D28-424E-87A0-3F8D2D81E9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31955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3314700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0175" y="301625"/>
            <a:ext cx="5632450" cy="64547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582738"/>
            <a:ext cx="3314700" cy="51736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B70CFF-C390-4CBE-986E-F235981249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309085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4850" y="5294313"/>
            <a:ext cx="6045200" cy="6238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4850" y="676275"/>
            <a:ext cx="6045200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4850" y="5918200"/>
            <a:ext cx="6045200" cy="88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F230F0-CED9-466B-B776-E242D1089F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782263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56687" cy="125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56687" cy="4979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08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8163"/>
            <a:ext cx="2335212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6463" y="6888163"/>
            <a:ext cx="3182937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4713" y="6888163"/>
            <a:ext cx="2336800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82ABD104-78CE-4BAA-A18C-5992E7C78B3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hdr="0" ftr="0" dt="0"/>
  <p:txStyles>
    <p:titleStyle>
      <a:lvl1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2pPr>
      <a:lvl3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3pPr>
      <a:lvl4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4pPr>
      <a:lvl5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9pPr>
    </p:titleStyle>
    <p:bodyStyle>
      <a:lvl1pPr marL="342900" indent="-342900" algn="l" defTabSz="457200" rtl="0" eaLnBrk="0" fontAlgn="base" hangingPunct="0">
        <a:lnSpc>
          <a:spcPct val="93000"/>
        </a:lnSpc>
        <a:spcBef>
          <a:spcPct val="0"/>
        </a:spcBef>
        <a:spcAft>
          <a:spcPts val="1413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58275" cy="1252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58275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124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8163"/>
            <a:ext cx="2338387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FFFFFF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6463" y="6888163"/>
            <a:ext cx="31845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5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FFFFFF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4713" y="6888163"/>
            <a:ext cx="2338387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FFFFFF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fld id="{588F306B-F796-478E-9A90-2D29306F63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9" r:id="rId2"/>
    <p:sldLayoutId id="2147483713" r:id="rId3"/>
    <p:sldLayoutId id="2147483714" r:id="rId4"/>
    <p:sldLayoutId id="2147483715" r:id="rId5"/>
    <p:sldLayoutId id="2147483716" r:id="rId6"/>
    <p:sldLayoutId id="2147483720" r:id="rId7"/>
    <p:sldLayoutId id="2147483721" r:id="rId8"/>
    <p:sldLayoutId id="2147483717" r:id="rId9"/>
    <p:sldLayoutId id="2147483722" r:id="rId10"/>
    <p:sldLayoutId id="2147483718" r:id="rId11"/>
  </p:sldLayoutIdLst>
  <p:hf hdr="0" ftr="0" dt="0"/>
  <p:txStyles>
    <p:titleStyle>
      <a:lvl1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FFFFFF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FFFFFF"/>
          </a:solidFill>
          <a:latin typeface="Arial" charset="0"/>
          <a:cs typeface="Arial Unicode MS" charset="0"/>
        </a:defRPr>
      </a:lvl2pPr>
      <a:lvl3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FFFFFF"/>
          </a:solidFill>
          <a:latin typeface="Arial" charset="0"/>
          <a:cs typeface="Arial Unicode MS" charset="0"/>
        </a:defRPr>
      </a:lvl3pPr>
      <a:lvl4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FFFFFF"/>
          </a:solidFill>
          <a:latin typeface="Arial" charset="0"/>
          <a:cs typeface="Arial Unicode MS" charset="0"/>
        </a:defRPr>
      </a:lvl4pPr>
      <a:lvl5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FFFFFF"/>
          </a:solidFill>
          <a:latin typeface="Arial" charset="0"/>
          <a:cs typeface="Arial Unicode MS" charset="0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FFFFFF"/>
          </a:solidFill>
          <a:latin typeface="Arial" charset="0"/>
          <a:cs typeface="Arial Unicode MS" charset="0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FFFFFF"/>
          </a:solidFill>
          <a:latin typeface="Arial" charset="0"/>
          <a:cs typeface="Arial Unicode MS" charset="0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FFFFFF"/>
          </a:solidFill>
          <a:latin typeface="Arial" charset="0"/>
          <a:cs typeface="Arial Unicode MS" charset="0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FFFFFF"/>
          </a:solidFill>
          <a:latin typeface="Arial" charset="0"/>
          <a:cs typeface="Arial Unicode MS" charset="0"/>
        </a:defRPr>
      </a:lvl9pPr>
    </p:titleStyle>
    <p:bodyStyle>
      <a:lvl1pPr marL="342900" indent="-342900" algn="l" defTabSz="457200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FFFFFF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FFFFFF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08838" y="274638"/>
            <a:ext cx="2867025" cy="265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2011363" y="1554163"/>
            <a:ext cx="6281737" cy="493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>
              <a:buClrTx/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Rascal: Rendezvous and Proximity Operations</a:t>
            </a:r>
          </a:p>
          <a:p>
            <a:pPr algn="ctr" eaLnBrk="1">
              <a:buClrTx/>
              <a:buFontTx/>
              <a:buNone/>
            </a:pPr>
            <a:endParaRPr lang="en-US" altLang="en-US" sz="2400" b="1">
              <a:solidFill>
                <a:srgbClr val="000000"/>
              </a:solidFill>
            </a:endParaRPr>
          </a:p>
          <a:p>
            <a:pPr algn="ctr" eaLnBrk="1">
              <a:buClr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Team Bravo</a:t>
            </a:r>
          </a:p>
          <a:p>
            <a:pPr algn="ctr" eaLnBrk="1">
              <a:buClrTx/>
              <a:buFontTx/>
              <a:buNone/>
            </a:pPr>
            <a:endParaRPr lang="en-US" altLang="en-US" sz="2800">
              <a:solidFill>
                <a:srgbClr val="000000"/>
              </a:solidFill>
            </a:endParaRPr>
          </a:p>
          <a:p>
            <a:pPr algn="ctr" eaLnBrk="1">
              <a:buClrTx/>
              <a:buFontTx/>
              <a:buNone/>
            </a:pPr>
            <a:endParaRPr lang="en-US" altLang="en-US" sz="2800">
              <a:solidFill>
                <a:srgbClr val="000000"/>
              </a:solidFill>
            </a:endParaRPr>
          </a:p>
          <a:p>
            <a:pPr algn="ctr" eaLnBrk="1"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SRR Presentation</a:t>
            </a:r>
          </a:p>
          <a:p>
            <a:pPr algn="ctr" eaLnBrk="1"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November 12, 2013</a:t>
            </a:r>
          </a:p>
          <a:p>
            <a:pPr algn="ctr" eaLnBrk="1">
              <a:buClrTx/>
              <a:buFontTx/>
              <a:buNone/>
            </a:pPr>
            <a:endParaRPr lang="en-US" altLang="en-US">
              <a:solidFill>
                <a:srgbClr val="FFFFFF"/>
              </a:solidFill>
            </a:endParaRPr>
          </a:p>
        </p:txBody>
      </p:sp>
      <p:pic>
        <p:nvPicPr>
          <p:cNvPr id="7172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" y="4475163"/>
            <a:ext cx="2498725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3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6563" y="549275"/>
            <a:ext cx="1847850" cy="192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4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32688" y="4762500"/>
            <a:ext cx="2068512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5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1D81E474-CF4D-4E5F-9AE3-310CEEB508F0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1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2FE52C44-0370-4D7E-8AEE-BC8F9CEE25C9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10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638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RCL.PL.STR3</a:t>
            </a: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DB876DFF-6E2F-4554-A1C7-1EE61BC8F6BB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11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741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RCL.PL.STR4</a:t>
            </a: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0920490E-1582-466A-BC7F-EF8FE47E7CF3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12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843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RCL.PL.MOP1</a:t>
            </a: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9C6E125C-A85B-4D5E-BCFD-087C78F4E253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13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945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RCL.PL.MOP2</a:t>
            </a: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B53493F2-CED7-41B4-99A8-C47665AA2940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14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2048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RCL.PL.STR5</a:t>
            </a: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6E73BCBB-AAA3-46AB-8F1A-3119E323CFF0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15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2150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RCL.PL.STR6</a:t>
            </a: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7C4B2866-8367-4910-AA93-561FB5026324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16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2253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RCL.PL.STR7</a:t>
            </a: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6C918B68-B9D8-432B-893F-AC9001C315F8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17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2355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RCL.PL.STR8</a:t>
            </a: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CEBE1529-46DA-4476-8FDC-8950EFAA04CF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18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2457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RCL.PL.STR9</a:t>
            </a: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17C5460C-462A-4BB5-85D0-21BF29C21AD7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19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2560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RCL.PL.STR10</a:t>
            </a: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AE115C73-9D96-471C-845A-7CA50A1BB96D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2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819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Mission Summary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041900"/>
          </a:xfrm>
        </p:spPr>
        <p:txBody>
          <a:bodyPr/>
          <a:lstStyle/>
          <a:p>
            <a:pPr marL="215900" indent="-215900" eaLnBrk="1">
              <a:buSzPct val="45000"/>
              <a:buFont typeface="Wingdings" charset="2"/>
              <a:buChar char="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  <a:defRPr/>
            </a:pPr>
            <a:r>
              <a:rPr lang="en-US" altLang="en-US" dirty="0" smtClean="0">
                <a:solidFill>
                  <a:srgbClr val="000000"/>
                </a:solidFill>
              </a:rPr>
              <a:t>The proposed mission will demonstrate proximity operations and rendezvous within a 6U spacecraft architecture by:</a:t>
            </a:r>
          </a:p>
          <a:p>
            <a:pPr marL="558800" indent="-557213" eaLnBrk="1">
              <a:buSzPct val="45000"/>
              <a:buFont typeface="Wingdings" charset="2"/>
              <a:buChar char="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  <a:defRPr/>
            </a:pPr>
            <a:r>
              <a:rPr lang="en-US" altLang="en-US" dirty="0" smtClean="0">
                <a:solidFill>
                  <a:srgbClr val="000000"/>
                </a:solidFill>
              </a:rPr>
              <a:t>Stationkeeping: Maintain a 10-75 m relative displacement between a target and chase vehicle for at least 5 orbits.</a:t>
            </a:r>
          </a:p>
          <a:p>
            <a:pPr marL="558800" indent="-557213" eaLnBrk="1">
              <a:buSzPct val="45000"/>
              <a:buFont typeface="Wingdings" charset="2"/>
              <a:buChar char="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  <a:defRPr/>
            </a:pPr>
            <a:r>
              <a:rPr lang="en-US" altLang="en-US" dirty="0" smtClean="0">
                <a:solidFill>
                  <a:srgbClr val="000000"/>
                </a:solidFill>
              </a:rPr>
              <a:t>“Escape” Maneuver: Perform an orbital maneuver that intentionally increases the final relative displacement between the target and chase vehicle to at least 100 meters in a maximum time of 1 orbit.</a:t>
            </a:r>
          </a:p>
          <a:p>
            <a:pPr marL="558800" indent="-557213" eaLnBrk="1">
              <a:buSzPct val="45000"/>
              <a:buFont typeface="Wingdings" charset="2"/>
              <a:buChar char="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  <a:defRPr/>
            </a:pPr>
            <a:r>
              <a:rPr lang="en-US" altLang="en-US" dirty="0" smtClean="0">
                <a:solidFill>
                  <a:srgbClr val="000000"/>
                </a:solidFill>
              </a:rPr>
              <a:t>Rendezvous: Perform an orbital maneuver that intentionally decreases the final relative displacement between the target and chase vehicles to within 50 m for a period of time of at least 5 orbits.</a:t>
            </a:r>
          </a:p>
          <a:p>
            <a:pPr marL="215900" indent="-214313" eaLnBrk="1">
              <a:buClrTx/>
              <a:buSzTx/>
              <a:buFontTx/>
              <a:buNone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  <a:defRPr/>
            </a:pPr>
            <a:r>
              <a:rPr lang="en-US" altLang="en-US" dirty="0" smtClean="0">
                <a:solidFill>
                  <a:srgbClr val="000000"/>
                </a:solidFill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02FB2807-FA39-4D4A-B3E6-66A0366132D2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20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2662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RCL.PL.STR11</a:t>
            </a: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5EA20D4D-5C3F-4A41-8724-E3B8F42E21C3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21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2765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RCL.PL.STR12</a:t>
            </a: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94AACF68-77C5-4815-BF4B-BE542F78E3F5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22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2867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RCL.PL.STR13</a:t>
            </a: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0F6AAE98-7ADB-49BF-AA36-26036EE63378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23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2969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RCL.PL.STR14</a:t>
            </a: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FA22EE87-C74E-426B-941F-12B9B745A7DF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24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3072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RCL.PL.STR15</a:t>
            </a: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6AA6508B-5DA9-459F-962D-8B8D8E0A32A5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25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3174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RCL.PL.STR16</a:t>
            </a: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9B4218A8-AB00-4620-BF36-2B61F18DB24C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26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3277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59862" cy="1254125"/>
          </a:xfrm>
        </p:spPr>
        <p:txBody>
          <a:bodyPr/>
          <a:lstStyle/>
          <a:p>
            <a:pPr eaLnBrk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RCL.PL.STR17</a:t>
            </a: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59862" cy="4983163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91BFC691-AEA5-47FD-AD71-24B6BCD253C7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27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3379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59862" cy="1254125"/>
          </a:xfrm>
        </p:spPr>
        <p:txBody>
          <a:bodyPr/>
          <a:lstStyle/>
          <a:p>
            <a:pPr eaLnBrk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RCL.PL.STR18</a:t>
            </a:r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59862" cy="4983163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334E5214-E757-4187-8003-543A21F5D3B9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28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3481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59862" cy="1254125"/>
          </a:xfrm>
        </p:spPr>
        <p:txBody>
          <a:bodyPr/>
          <a:lstStyle/>
          <a:p>
            <a:pPr eaLnBrk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RCL.PL.PLD1</a:t>
            </a: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59862" cy="4983163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C042E5DD-6530-47F5-A14A-06E74FD875AB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29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3584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RCL.PL.PLD2</a:t>
            </a:r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BC619A43-031F-4467-A696-2A57958842DB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3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921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Configuration Options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086350"/>
          </a:xfrm>
        </p:spPr>
        <p:txBody>
          <a:bodyPr/>
          <a:lstStyle/>
          <a:p>
            <a:pPr marL="215900" indent="-215900" eaLnBrk="1">
              <a:buFont typeface="Times New Roman" pitchFamily="16" charset="0"/>
              <a:buAutoNum type="arabicPeriod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  <a:defRPr/>
            </a:pPr>
            <a:r>
              <a:rPr lang="en-US" altLang="en-US" smtClean="0">
                <a:solidFill>
                  <a:srgbClr val="000000"/>
                </a:solidFill>
              </a:rPr>
              <a:t> Full 6U satellite</a:t>
            </a:r>
          </a:p>
          <a:p>
            <a:pPr marL="558800" indent="-554038" eaLnBrk="1"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  <a:defRPr/>
            </a:pPr>
            <a:endParaRPr lang="en-US" altLang="en-US" smtClean="0">
              <a:solidFill>
                <a:srgbClr val="000000"/>
              </a:solidFill>
            </a:endParaRPr>
          </a:p>
          <a:p>
            <a:pPr marL="558800" indent="-554038" eaLnBrk="1"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  <a:defRPr/>
            </a:pPr>
            <a:endParaRPr lang="en-US" altLang="en-US" smtClean="0">
              <a:solidFill>
                <a:srgbClr val="000000"/>
              </a:solidFill>
            </a:endParaRPr>
          </a:p>
          <a:p>
            <a:pPr marL="215900" indent="-215900" eaLnBrk="1">
              <a:buFont typeface="Times New Roman" pitchFamily="16" charset="0"/>
              <a:buAutoNum type="arabicPeriod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  <a:defRPr/>
            </a:pPr>
            <a:r>
              <a:rPr lang="en-US" altLang="en-US" smtClean="0">
                <a:solidFill>
                  <a:srgbClr val="000000"/>
                </a:solidFill>
              </a:rPr>
              <a:t> Active – Passive </a:t>
            </a:r>
          </a:p>
          <a:p>
            <a:pPr marL="558800" indent="-554038" eaLnBrk="1"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  <a:defRPr/>
            </a:pPr>
            <a:endParaRPr lang="en-US" altLang="en-US" smtClean="0">
              <a:solidFill>
                <a:srgbClr val="000000"/>
              </a:solidFill>
            </a:endParaRPr>
          </a:p>
          <a:p>
            <a:pPr marL="558800" indent="-554038" eaLnBrk="1"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  <a:defRPr/>
            </a:pPr>
            <a:endParaRPr lang="en-US" altLang="en-US" smtClean="0">
              <a:solidFill>
                <a:srgbClr val="000000"/>
              </a:solidFill>
            </a:endParaRPr>
          </a:p>
          <a:p>
            <a:pPr marL="558800" indent="-554038" eaLnBrk="1"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  <a:defRPr/>
            </a:pPr>
            <a:endParaRPr lang="en-US" altLang="en-US" smtClean="0">
              <a:solidFill>
                <a:srgbClr val="000000"/>
              </a:solidFill>
            </a:endParaRPr>
          </a:p>
          <a:p>
            <a:pPr marL="215900" indent="-215900" eaLnBrk="1">
              <a:buFont typeface="Times New Roman" pitchFamily="16" charset="0"/>
              <a:buAutoNum type="arabicPeriod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  <a:defRPr/>
            </a:pPr>
            <a:r>
              <a:rPr lang="en-US" altLang="en-US" smtClean="0">
                <a:solidFill>
                  <a:srgbClr val="000000"/>
                </a:solidFill>
              </a:rPr>
              <a:t> Active - Active</a:t>
            </a:r>
          </a:p>
        </p:txBody>
      </p:sp>
      <p:pic>
        <p:nvPicPr>
          <p:cNvPr id="922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720" t="22469" r="33257" b="28795"/>
          <a:stretch>
            <a:fillRect/>
          </a:stretch>
        </p:blipFill>
        <p:spPr bwMode="auto">
          <a:xfrm>
            <a:off x="3200400" y="1736725"/>
            <a:ext cx="1096963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 l="36720" t="22469" r="33257" b="28795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22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90888" y="3570288"/>
            <a:ext cx="1189037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22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90888" y="5303838"/>
            <a:ext cx="1189037" cy="176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33779C8F-0F04-49E0-AE4E-3A1616EFBBC1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30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3686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RCL.PL.STR19</a:t>
            </a:r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3CA2DD89-7DDB-4B36-9D72-B4A96C157EF0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31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3789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RCL.PL.PRP1</a:t>
            </a:r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RCL.PL.THM1</a:t>
            </a:r>
            <a:endParaRPr lang="en-US" i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757469292"/>
              </p:ext>
            </p:extLst>
          </p:nvPr>
        </p:nvGraphicFramePr>
        <p:xfrm>
          <a:off x="542131" y="809625"/>
          <a:ext cx="9068277" cy="1833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6552"/>
                <a:gridCol w="5541725"/>
              </a:tblGrid>
              <a:tr h="40895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 RVM Requirement Number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RCL.PL.THM1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08380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RVM </a:t>
                      </a:r>
                      <a:r>
                        <a:rPr lang="en-US" sz="2000" b="0" baseline="0" dirty="0" smtClean="0">
                          <a:solidFill>
                            <a:schemeClr val="bg1"/>
                          </a:solidFill>
                        </a:rPr>
                        <a:t>Requirement Wording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All </a:t>
                      </a:r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CubeSat components shall be rated to withstand a temperature range of at least -20 ⁰C to 70 ⁰</a:t>
                      </a:r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C”</a:t>
                      </a:r>
                      <a:endParaRPr lang="en-US" sz="20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895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Validation Method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 smtClean="0">
                          <a:solidFill>
                            <a:schemeClr val="tx1"/>
                          </a:solidFill>
                        </a:rPr>
                        <a:t>Analysis</a:t>
                      </a:r>
                      <a:endParaRPr 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42131" y="2867025"/>
            <a:ext cx="9152242" cy="1218038"/>
          </a:xfrm>
          <a:prstGeom prst="rect">
            <a:avLst/>
          </a:prstGeom>
          <a:noFill/>
        </p:spPr>
        <p:txBody>
          <a:bodyPr wrap="square" lIns="100785" tIns="50393" rIns="100785" bIns="50393" rtlCol="0">
            <a:spAutoFit/>
          </a:bodyPr>
          <a:lstStyle/>
          <a:p>
            <a:r>
              <a:rPr lang="en-US" sz="2600" b="1" dirty="0" smtClean="0">
                <a:solidFill>
                  <a:schemeClr val="tx1"/>
                </a:solidFill>
              </a:rPr>
              <a:t>For </a:t>
            </a:r>
            <a:r>
              <a:rPr lang="en-US" sz="2600" b="1" dirty="0">
                <a:solidFill>
                  <a:schemeClr val="tx1"/>
                </a:solidFill>
              </a:rPr>
              <a:t>those components that are developed at the SSRL, each component that is used in its assembly will be rated to operate within said range.</a:t>
            </a:r>
            <a:endParaRPr lang="en-US" sz="26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190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RCL.PL.PRP2</a:t>
            </a:r>
            <a:endParaRPr lang="en-US" i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567101371"/>
              </p:ext>
            </p:extLst>
          </p:nvPr>
        </p:nvGraphicFramePr>
        <p:xfrm>
          <a:off x="542131" y="733425"/>
          <a:ext cx="9068277" cy="2137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6552"/>
                <a:gridCol w="5541725"/>
              </a:tblGrid>
              <a:tr h="40895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 RVM Requirement Number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RCL.PL.PRP2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1089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RVM </a:t>
                      </a:r>
                      <a:r>
                        <a:rPr lang="en-US" sz="2000" b="0" baseline="0" dirty="0" smtClean="0">
                          <a:solidFill>
                            <a:schemeClr val="bg1"/>
                          </a:solidFill>
                        </a:rPr>
                        <a:t>Requirement Wording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Static </a:t>
                      </a:r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Thrust testing will be performed with the flight pressure vessel  prior to CubeSat integration at a pressure no greater than 1x10^-4 </a:t>
                      </a:r>
                      <a:r>
                        <a:rPr lang="en-US" sz="2000" b="1" i="1" dirty="0" err="1" smtClean="0">
                          <a:solidFill>
                            <a:schemeClr val="tx1"/>
                          </a:solidFill>
                        </a:rPr>
                        <a:t>Torr</a:t>
                      </a:r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  <a:endParaRPr lang="en-US" sz="20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895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Validation Method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 smtClean="0">
                          <a:solidFill>
                            <a:schemeClr val="tx1"/>
                          </a:solidFill>
                        </a:rPr>
                        <a:t>Test</a:t>
                      </a:r>
                      <a:endParaRPr 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5931" y="3019425"/>
            <a:ext cx="9152242" cy="845948"/>
          </a:xfrm>
          <a:prstGeom prst="rect">
            <a:avLst/>
          </a:prstGeom>
          <a:noFill/>
        </p:spPr>
        <p:txBody>
          <a:bodyPr wrap="square" lIns="100785" tIns="50393" rIns="100785" bIns="50393" rtlCol="0">
            <a:spAutoFit/>
          </a:bodyPr>
          <a:lstStyle/>
          <a:p>
            <a:r>
              <a:rPr lang="en-US" sz="2600" b="1" dirty="0" smtClean="0">
                <a:solidFill>
                  <a:schemeClr val="tx1"/>
                </a:solidFill>
              </a:rPr>
              <a:t>The propulsion system must pass the static test fire with no anomalies to meet this requirement.</a:t>
            </a:r>
            <a:endParaRPr lang="en-US" sz="26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12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RCL.PL.PRP3</a:t>
            </a:r>
            <a:endParaRPr lang="en-US" i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825638766"/>
              </p:ext>
            </p:extLst>
          </p:nvPr>
        </p:nvGraphicFramePr>
        <p:xfrm>
          <a:off x="542131" y="657225"/>
          <a:ext cx="9068277" cy="2137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6552"/>
                <a:gridCol w="5541725"/>
              </a:tblGrid>
              <a:tr h="40895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 RVM Requirement Number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RCL.PL.PRP3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1089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RVM </a:t>
                      </a:r>
                      <a:r>
                        <a:rPr lang="en-US" sz="2000" b="0" baseline="0" dirty="0" smtClean="0">
                          <a:solidFill>
                            <a:schemeClr val="bg1"/>
                          </a:solidFill>
                        </a:rPr>
                        <a:t>Requirement Wording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“The </a:t>
                      </a:r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pressure vessel must pass thermal cycle testing between temperatures of -30 ⁰C and 70 ⁰C for a total of two cycles or 10 </a:t>
                      </a:r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hours”</a:t>
                      </a:r>
                      <a:endParaRPr lang="en-US" sz="20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895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Validation Method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 smtClean="0">
                          <a:solidFill>
                            <a:schemeClr val="tx1"/>
                          </a:solidFill>
                        </a:rPr>
                        <a:t>Test</a:t>
                      </a:r>
                      <a:endParaRPr 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7331" y="3552825"/>
            <a:ext cx="4709834" cy="2334304"/>
          </a:xfrm>
          <a:prstGeom prst="rect">
            <a:avLst/>
          </a:prstGeom>
          <a:noFill/>
        </p:spPr>
        <p:txBody>
          <a:bodyPr wrap="square" lIns="100785" tIns="50393" rIns="100785" bIns="50393" rtlCol="0">
            <a:spAutoFit/>
          </a:bodyPr>
          <a:lstStyle/>
          <a:p>
            <a:r>
              <a:rPr lang="en-US" sz="2600" b="1" dirty="0">
                <a:solidFill>
                  <a:schemeClr val="tx1"/>
                </a:solidFill>
              </a:rPr>
              <a:t>T</a:t>
            </a:r>
            <a:r>
              <a:rPr lang="en-US" sz="2600" b="1" dirty="0" smtClean="0">
                <a:solidFill>
                  <a:schemeClr val="tx1"/>
                </a:solidFill>
              </a:rPr>
              <a:t>he </a:t>
            </a:r>
            <a:r>
              <a:rPr lang="en-US" sz="2600" b="1" dirty="0">
                <a:solidFill>
                  <a:schemeClr val="tx1"/>
                </a:solidFill>
              </a:rPr>
              <a:t>propulsion system shall perform static thrusts before the thermal cycle, </a:t>
            </a:r>
            <a:r>
              <a:rPr lang="en-US" sz="2600" b="1" dirty="0" smtClean="0">
                <a:solidFill>
                  <a:schemeClr val="tx1"/>
                </a:solidFill>
              </a:rPr>
              <a:t>during the cycle </a:t>
            </a:r>
            <a:r>
              <a:rPr lang="en-US" sz="2600" b="1" dirty="0">
                <a:solidFill>
                  <a:schemeClr val="tx1"/>
                </a:solidFill>
              </a:rPr>
              <a:t>at various </a:t>
            </a:r>
            <a:r>
              <a:rPr lang="en-US" sz="2600" b="1" dirty="0" smtClean="0">
                <a:solidFill>
                  <a:schemeClr val="tx1"/>
                </a:solidFill>
              </a:rPr>
              <a:t>points, and finally</a:t>
            </a:r>
            <a:r>
              <a:rPr lang="en-US" sz="2600" b="1" dirty="0">
                <a:solidFill>
                  <a:schemeClr val="tx1"/>
                </a:solidFill>
              </a:rPr>
              <a:t>, </a:t>
            </a:r>
            <a:r>
              <a:rPr lang="en-US" sz="2600" b="1" dirty="0" smtClean="0">
                <a:solidFill>
                  <a:schemeClr val="tx1"/>
                </a:solidFill>
              </a:rPr>
              <a:t>after </a:t>
            </a:r>
            <a:r>
              <a:rPr lang="en-US" sz="2600" b="1" dirty="0">
                <a:solidFill>
                  <a:schemeClr val="tx1"/>
                </a:solidFill>
              </a:rPr>
              <a:t>the thermal </a:t>
            </a:r>
            <a:r>
              <a:rPr lang="en-US" sz="2600" b="1" dirty="0" smtClean="0">
                <a:solidFill>
                  <a:schemeClr val="tx1"/>
                </a:solidFill>
              </a:rPr>
              <a:t>cycle.</a:t>
            </a:r>
            <a:endParaRPr lang="en-US" sz="2600" b="1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90331" y="3171825"/>
            <a:ext cx="4366207" cy="34452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5418931" y="6677025"/>
            <a:ext cx="4030345" cy="287847"/>
          </a:xfrm>
          <a:prstGeom prst="rect">
            <a:avLst/>
          </a:prstGeom>
          <a:noFill/>
        </p:spPr>
        <p:txBody>
          <a:bodyPr wrap="square" lIns="100785" tIns="50393" rIns="100785" bIns="50393" rtlCol="0">
            <a:spAutoFit/>
          </a:bodyPr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</a:rPr>
              <a:t>Rascal </a:t>
            </a:r>
            <a:r>
              <a:rPr lang="en-US" sz="1300" b="1" dirty="0">
                <a:solidFill>
                  <a:schemeClr val="tx1"/>
                </a:solidFill>
              </a:rPr>
              <a:t>Thermal Cycle Test </a:t>
            </a:r>
            <a:r>
              <a:rPr lang="en-US" sz="1300" b="1" dirty="0" smtClean="0">
                <a:solidFill>
                  <a:schemeClr val="tx1"/>
                </a:solidFill>
              </a:rPr>
              <a:t>Profile</a:t>
            </a:r>
            <a:endParaRPr lang="en-US" sz="1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1090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1841A23D-A3AC-412B-BDAD-5137D8C1D7D9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35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4198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RCL.PL.PRP4</a:t>
            </a:r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RCL.PL.TST1</a:t>
            </a:r>
            <a:endParaRPr lang="en-US" i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796828356"/>
              </p:ext>
            </p:extLst>
          </p:nvPr>
        </p:nvGraphicFramePr>
        <p:xfrm>
          <a:off x="618331" y="581025"/>
          <a:ext cx="9068277" cy="1833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6552"/>
                <a:gridCol w="5541725"/>
              </a:tblGrid>
              <a:tr h="40895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 RVM Requirement Number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RCL.PL.TST1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08380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RVM </a:t>
                      </a:r>
                      <a:r>
                        <a:rPr lang="en-US" sz="2000" b="0" baseline="0" dirty="0" smtClean="0">
                          <a:solidFill>
                            <a:schemeClr val="bg1"/>
                          </a:solidFill>
                        </a:rPr>
                        <a:t>Requirement Wording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CubeSat </a:t>
                      </a:r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must survive Random Vibration Testing relative to the NASA GEVS Qualification </a:t>
                      </a:r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Profile”</a:t>
                      </a:r>
                      <a:endParaRPr lang="en-US" sz="20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895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Validation Method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 smtClean="0">
                          <a:solidFill>
                            <a:schemeClr val="tx1"/>
                          </a:solidFill>
                        </a:rPr>
                        <a:t>Test</a:t>
                      </a:r>
                      <a:endParaRPr 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42131" y="2562225"/>
            <a:ext cx="4419600" cy="1218038"/>
          </a:xfrm>
          <a:prstGeom prst="rect">
            <a:avLst/>
          </a:prstGeom>
          <a:noFill/>
        </p:spPr>
        <p:txBody>
          <a:bodyPr wrap="square" lIns="100785" tIns="50393" rIns="100785" bIns="50393" rtlCol="0">
            <a:spAutoFit/>
          </a:bodyPr>
          <a:lstStyle/>
          <a:p>
            <a:r>
              <a:rPr lang="en-US" sz="2600" b="1" dirty="0" smtClean="0">
                <a:solidFill>
                  <a:schemeClr val="tx1"/>
                </a:solidFill>
              </a:rPr>
              <a:t>Using the GEVS profile covers as many vibration environments as possible.</a:t>
            </a:r>
            <a:endParaRPr lang="en-US" sz="2600" b="1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 t="4045"/>
          <a:stretch>
            <a:fillRect/>
          </a:stretch>
        </p:blipFill>
        <p:spPr bwMode="auto">
          <a:xfrm>
            <a:off x="5114131" y="2562225"/>
            <a:ext cx="3847572" cy="4154593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5266531" y="6753225"/>
            <a:ext cx="3610518" cy="287847"/>
          </a:xfrm>
          <a:prstGeom prst="rect">
            <a:avLst/>
          </a:prstGeom>
          <a:noFill/>
        </p:spPr>
        <p:txBody>
          <a:bodyPr wrap="square" lIns="100785" tIns="50393" rIns="100785" bIns="50393" rtlCol="0">
            <a:spAutoFit/>
          </a:bodyPr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</a:rPr>
              <a:t>NASA </a:t>
            </a:r>
            <a:r>
              <a:rPr lang="en-US" sz="1300" b="1" dirty="0">
                <a:solidFill>
                  <a:schemeClr val="tx1"/>
                </a:solidFill>
              </a:rPr>
              <a:t>GEVS Random Vibration </a:t>
            </a:r>
            <a:r>
              <a:rPr lang="en-US" sz="1300" b="1" dirty="0" smtClean="0">
                <a:solidFill>
                  <a:schemeClr val="tx1"/>
                </a:solidFill>
              </a:rPr>
              <a:t>Profile</a:t>
            </a:r>
            <a:endParaRPr lang="en-US" sz="1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7355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3B682C3E-3A37-4D59-99AE-40D0429FB067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37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4403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RCL.PL.TST2</a:t>
            </a:r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4BDDCCB7-6633-40B6-B7FB-123C55B16160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38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4505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RCL.PL.TST3</a:t>
            </a:r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D7D5CE1E-8B0F-4430-B5DB-4EB3B51C1BC6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39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4608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RCL.PL.TST4</a:t>
            </a:r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6D692C09-48A2-46CE-8006-ED2DEFA51259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4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3037" cy="1257300"/>
          </a:xfrm>
        </p:spPr>
        <p:txBody>
          <a:bodyPr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Configuration Option: 6U</a:t>
            </a: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3037" cy="4986338"/>
          </a:xfrm>
        </p:spPr>
        <p:txBody>
          <a:bodyPr/>
          <a:lstStyle/>
          <a:p>
            <a:pPr marL="215900" indent="-215900" eaLnBrk="1">
              <a:buSzPct val="45000"/>
              <a:buFont typeface="Wingdings" charset="2"/>
              <a:buChar char="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</a:pPr>
            <a:r>
              <a:rPr lang="en-US" altLang="en-US" smtClean="0"/>
              <a:t> </a:t>
            </a:r>
            <a:r>
              <a:rPr lang="en-US" altLang="en-US" smtClean="0">
                <a:solidFill>
                  <a:srgbClr val="000000"/>
                </a:solidFill>
              </a:rPr>
              <a:t>Pros</a:t>
            </a:r>
          </a:p>
          <a:p>
            <a:pPr marL="431800" lvl="1" indent="-215900" eaLnBrk="1">
              <a:buSzPct val="45000"/>
              <a:buFont typeface="Wingdings" charset="2"/>
              <a:buChar char="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More power available</a:t>
            </a:r>
          </a:p>
          <a:p>
            <a:pPr marL="431800" lvl="1" indent="-215900" eaLnBrk="1">
              <a:buSzPct val="45000"/>
              <a:buFont typeface="Wingdings" charset="2"/>
              <a:buChar char="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No separation required</a:t>
            </a:r>
          </a:p>
          <a:p>
            <a:pPr marL="215900" indent="-215900" eaLnBrk="1">
              <a:buSzPct val="45000"/>
              <a:buFont typeface="Wingdings" charset="2"/>
              <a:buChar char="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 Cons</a:t>
            </a:r>
          </a:p>
          <a:p>
            <a:pPr marL="431800" lvl="1" indent="-215900" eaLnBrk="1">
              <a:buSzPct val="45000"/>
              <a:buFont typeface="Wingdings" charset="2"/>
              <a:buChar char="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SSRL does not have the capabilities to identify and track resident space objects</a:t>
            </a:r>
          </a:p>
          <a:p>
            <a:pPr marL="431800" lvl="1" indent="-215900" eaLnBrk="1">
              <a:buSzPct val="45000"/>
              <a:buFont typeface="Wingdings" charset="2"/>
              <a:buChar char="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LSP may not allow rendezvous with resident space object</a:t>
            </a:r>
          </a:p>
          <a:p>
            <a:pPr marL="431800" lvl="1" indent="-215900" eaLnBrk="1">
              <a:buSzPct val="45000"/>
              <a:buFont typeface="Wingdings" charset="2"/>
              <a:buChar char="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More delta-v required for operations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 rot="2400000">
            <a:off x="-458788" y="3014663"/>
            <a:ext cx="11164888" cy="145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>
              <a:buClrTx/>
              <a:buFontTx/>
              <a:buNone/>
            </a:pPr>
            <a:r>
              <a:rPr lang="en-US" altLang="en-US" sz="9600" b="1">
                <a:solidFill>
                  <a:srgbClr val="FF3333"/>
                </a:solidFill>
              </a:rPr>
              <a:t>Eliminated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09E2375E-4B62-4216-9458-0C4A7588CFBE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40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4710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RCL.PL.TST5</a:t>
            </a:r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F1F322A6-40EC-4EDA-AEFA-232629E9BA0A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41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4813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RCL.PLE.MOP1</a:t>
            </a:r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483644448"/>
              </p:ext>
            </p:extLst>
          </p:nvPr>
        </p:nvGraphicFramePr>
        <p:xfrm>
          <a:off x="542131" y="733425"/>
          <a:ext cx="9068277" cy="1833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6552"/>
                <a:gridCol w="5541725"/>
              </a:tblGrid>
              <a:tr h="40895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 RVM Requirement Number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RCL.PLE.MOP3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08380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RVM </a:t>
                      </a:r>
                      <a:r>
                        <a:rPr lang="en-US" sz="2000" b="0" baseline="0" dirty="0" smtClean="0">
                          <a:solidFill>
                            <a:schemeClr val="bg1"/>
                          </a:solidFill>
                        </a:rPr>
                        <a:t>Requirement Wording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The CubeSat System Shall Establish Communication between Itself and the SSRL Ground Station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895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Validation Method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 smtClean="0">
                          <a:solidFill>
                            <a:schemeClr val="tx1"/>
                          </a:solidFill>
                        </a:rPr>
                        <a:t>Analyze</a:t>
                      </a:r>
                      <a:endParaRPr 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42131" y="2714625"/>
            <a:ext cx="9152242" cy="2334304"/>
          </a:xfrm>
          <a:prstGeom prst="rect">
            <a:avLst/>
          </a:prstGeom>
          <a:noFill/>
        </p:spPr>
        <p:txBody>
          <a:bodyPr wrap="square" lIns="100785" tIns="50393" rIns="100785" bIns="50393" rtlCol="0">
            <a:spAutoFit/>
          </a:bodyPr>
          <a:lstStyle/>
          <a:p>
            <a:pPr algn="just"/>
            <a:r>
              <a:rPr lang="en-US" sz="2600" b="1" dirty="0" smtClean="0">
                <a:solidFill>
                  <a:schemeClr val="tx1"/>
                </a:solidFill>
              </a:rPr>
              <a:t>The verification of successfully meeting subsequent requirements necessitates a communication link between the CubeSat system and the ground.</a:t>
            </a:r>
            <a:r>
              <a:rPr lang="en-US" sz="2600" b="1" dirty="0">
                <a:solidFill>
                  <a:schemeClr val="tx1"/>
                </a:solidFill>
              </a:rPr>
              <a:t> </a:t>
            </a:r>
            <a:r>
              <a:rPr lang="en-US" sz="2600" b="1" dirty="0" smtClean="0">
                <a:solidFill>
                  <a:schemeClr val="tx1"/>
                </a:solidFill>
              </a:rPr>
              <a:t>This allows for post-maneuver verification of relative distances, roll rates, and fuel burn over the course of the mission.</a:t>
            </a:r>
          </a:p>
        </p:txBody>
      </p:sp>
    </p:spTree>
    <p:extLst>
      <p:ext uri="{BB962C8B-B14F-4D97-AF65-F5344CB8AC3E}">
        <p14:creationId xmlns:p14="http://schemas.microsoft.com/office/powerpoint/2010/main" xmlns="" val="271190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483644448"/>
              </p:ext>
            </p:extLst>
          </p:nvPr>
        </p:nvGraphicFramePr>
        <p:xfrm>
          <a:off x="618331" y="657225"/>
          <a:ext cx="9068277" cy="1833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6552"/>
                <a:gridCol w="5541725"/>
              </a:tblGrid>
              <a:tr h="40895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 RVM Requirement Number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RCL.PLE.MOP4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08380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RVM </a:t>
                      </a:r>
                      <a:r>
                        <a:rPr lang="en-US" sz="2000" b="0" baseline="0" dirty="0" smtClean="0">
                          <a:solidFill>
                            <a:schemeClr val="bg1"/>
                          </a:solidFill>
                        </a:rPr>
                        <a:t>Requirement Wording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“The</a:t>
                      </a:r>
                      <a:r>
                        <a:rPr lang="en-US" sz="2000" b="1" i="1" baseline="0" dirty="0" smtClean="0">
                          <a:solidFill>
                            <a:schemeClr val="tx1"/>
                          </a:solidFill>
                        </a:rPr>
                        <a:t> CubeSat System Shall Pass a Health Check Administered from the SSRL Ground Station</a:t>
                      </a:r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  <a:endParaRPr lang="en-US" sz="20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895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Validation Method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 smtClean="0">
                          <a:solidFill>
                            <a:schemeClr val="tx1"/>
                          </a:solidFill>
                        </a:rPr>
                        <a:t>Analyze</a:t>
                      </a:r>
                      <a:endParaRPr 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42131" y="2714625"/>
            <a:ext cx="9152242" cy="1590126"/>
          </a:xfrm>
          <a:prstGeom prst="rect">
            <a:avLst/>
          </a:prstGeom>
          <a:noFill/>
        </p:spPr>
        <p:txBody>
          <a:bodyPr wrap="square" lIns="100785" tIns="50393" rIns="100785" bIns="50393" rtlCol="0">
            <a:spAutoFit/>
          </a:bodyPr>
          <a:lstStyle/>
          <a:p>
            <a:pPr algn="just"/>
            <a:r>
              <a:rPr lang="en-US" sz="2600" b="1" dirty="0" smtClean="0">
                <a:solidFill>
                  <a:schemeClr val="tx1"/>
                </a:solidFill>
              </a:rPr>
              <a:t>A health check consists of verifying that each subsystem of Jade or Turquoise has successfully survived delivery, integration, transportation, and launch before leading in to their actual missions.  </a:t>
            </a:r>
          </a:p>
        </p:txBody>
      </p:sp>
    </p:spTree>
    <p:extLst>
      <p:ext uri="{BB962C8B-B14F-4D97-AF65-F5344CB8AC3E}">
        <p14:creationId xmlns:p14="http://schemas.microsoft.com/office/powerpoint/2010/main" xmlns="" val="271190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483644448"/>
              </p:ext>
            </p:extLst>
          </p:nvPr>
        </p:nvGraphicFramePr>
        <p:xfrm>
          <a:off x="618331" y="657225"/>
          <a:ext cx="9068277" cy="1833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6552"/>
                <a:gridCol w="5541725"/>
              </a:tblGrid>
              <a:tr h="40895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 RVM Requirement Number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RCL.SS.MOP1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08380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RVM </a:t>
                      </a:r>
                      <a:r>
                        <a:rPr lang="en-US" sz="2000" b="0" baseline="0" dirty="0" smtClean="0">
                          <a:solidFill>
                            <a:schemeClr val="bg1"/>
                          </a:solidFill>
                        </a:rPr>
                        <a:t>Requirement Wording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“Jade</a:t>
                      </a:r>
                      <a:r>
                        <a:rPr lang="en-US" sz="2000" b="1" i="1" baseline="0" dirty="0" smtClean="0">
                          <a:solidFill>
                            <a:schemeClr val="tx1"/>
                          </a:solidFill>
                        </a:rPr>
                        <a:t> and Turquoise Shall be Capable of Separating from One Another with a  Relative Velocity no Greater than 5 cm/s</a:t>
                      </a:r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  <a:endParaRPr lang="en-US" sz="20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895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Validation Method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 smtClean="0">
                          <a:solidFill>
                            <a:schemeClr val="tx1"/>
                          </a:solidFill>
                        </a:rPr>
                        <a:t>Analyze</a:t>
                      </a:r>
                      <a:endParaRPr 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5931" y="2638425"/>
            <a:ext cx="9152242" cy="4080167"/>
          </a:xfrm>
          <a:prstGeom prst="rect">
            <a:avLst/>
          </a:prstGeom>
          <a:noFill/>
        </p:spPr>
        <p:txBody>
          <a:bodyPr wrap="square" lIns="100785" tIns="50393" rIns="100785" bIns="50393" rtlCol="0">
            <a:spAutoFit/>
          </a:bodyPr>
          <a:lstStyle/>
          <a:p>
            <a:pPr algn="just"/>
            <a:r>
              <a:rPr lang="en-US" sz="2600" b="1" dirty="0" smtClean="0">
                <a:solidFill>
                  <a:schemeClr val="tx1"/>
                </a:solidFill>
              </a:rPr>
              <a:t>One of the major failure points of previous Proximity Operations missions has been the problem of initial conditions.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sz="2200" b="1" dirty="0" smtClean="0">
                <a:solidFill>
                  <a:schemeClr val="tx1"/>
                </a:solidFill>
              </a:rPr>
              <a:t>If the initial relative velocity between Jade and Turquoise is too large, extremely large relative displacements can develop between each of them.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sz="2200" b="1" dirty="0" smtClean="0">
                <a:solidFill>
                  <a:schemeClr val="tx1"/>
                </a:solidFill>
              </a:rPr>
              <a:t>This problem can be alleviated by reducing this initial relative velocity value such that the maximum displacement between Jade and Turquoise never goes above 100 meters.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sz="2200" b="1" dirty="0" smtClean="0">
                <a:solidFill>
                  <a:schemeClr val="tx1"/>
                </a:solidFill>
              </a:rPr>
              <a:t>5 cm/s was selected based on relative orbital analyses made in </a:t>
            </a:r>
            <a:r>
              <a:rPr lang="en-US" sz="2200" b="1" dirty="0" err="1" smtClean="0">
                <a:solidFill>
                  <a:schemeClr val="tx1"/>
                </a:solidFill>
              </a:rPr>
              <a:t>MatLab</a:t>
            </a:r>
            <a:r>
              <a:rPr lang="en-US" sz="2200" b="1" dirty="0" smtClean="0">
                <a:solidFill>
                  <a:schemeClr val="tx1"/>
                </a:solidFill>
              </a:rPr>
              <a:t> for various initial relative velocities</a:t>
            </a:r>
          </a:p>
          <a:p>
            <a:pPr algn="just"/>
            <a:endParaRPr lang="en-US" sz="26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271190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483644448"/>
              </p:ext>
            </p:extLst>
          </p:nvPr>
        </p:nvGraphicFramePr>
        <p:xfrm>
          <a:off x="618331" y="733425"/>
          <a:ext cx="9068277" cy="1833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6552"/>
                <a:gridCol w="5541725"/>
              </a:tblGrid>
              <a:tr h="40895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 RVM Requirement Number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RCL.SS.MOP1 (Continued)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08380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RVM </a:t>
                      </a:r>
                      <a:r>
                        <a:rPr lang="en-US" sz="2000" b="0" baseline="0" dirty="0" smtClean="0">
                          <a:solidFill>
                            <a:schemeClr val="bg1"/>
                          </a:solidFill>
                        </a:rPr>
                        <a:t>Requirement Wording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“Jade</a:t>
                      </a:r>
                      <a:r>
                        <a:rPr lang="en-US" sz="2000" b="1" i="1" baseline="0" dirty="0" smtClean="0">
                          <a:solidFill>
                            <a:schemeClr val="tx1"/>
                          </a:solidFill>
                        </a:rPr>
                        <a:t> and Turquoise Shall be Capable of Separating from One Another with a  Relative Velocity no Greater than 5 cm/s</a:t>
                      </a:r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  <a:endParaRPr lang="en-US" sz="20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895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Validation Method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 smtClean="0">
                          <a:solidFill>
                            <a:schemeClr val="tx1"/>
                          </a:solidFill>
                        </a:rPr>
                        <a:t>Analyze</a:t>
                      </a:r>
                      <a:endParaRPr 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" name="Picture 5" descr="Magnitude of Relative Displacement 5 cm-s Initial Relative Velocity.tif"/>
          <p:cNvPicPr/>
          <p:nvPr/>
        </p:nvPicPr>
        <p:blipFill>
          <a:blip r:embed="rId2" cstate="print"/>
          <a:srcRect l="9487" t="5391" r="7677" b="6194"/>
          <a:stretch>
            <a:fillRect/>
          </a:stretch>
        </p:blipFill>
        <p:spPr>
          <a:xfrm>
            <a:off x="542131" y="2943225"/>
            <a:ext cx="4786035" cy="27730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075531" y="5762625"/>
            <a:ext cx="3862414" cy="489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785" tIns="50393" rIns="100785" bIns="50393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1007852" hangingPunct="1">
              <a:lnSpc>
                <a:spcPct val="100000"/>
              </a:lnSpc>
              <a:buClrTx/>
              <a:buSzTx/>
            </a:pPr>
            <a:r>
              <a:rPr lang="en-US" sz="1200" b="1" dirty="0" smtClean="0">
                <a:solidFill>
                  <a:schemeClr val="tx1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Relative Displacement Magnitude for 10 cm/s Initial Relative Velocity</a:t>
            </a:r>
            <a:endParaRPr lang="en-US" sz="2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 descr="Magnitude of Relative Displacement 50 cm-s Initial Relative Velocity.tif"/>
          <p:cNvPicPr/>
          <p:nvPr/>
        </p:nvPicPr>
        <p:blipFill>
          <a:blip r:embed="rId3" cstate="print"/>
          <a:srcRect l="9207" t="5545" r="7803" b="6535"/>
          <a:stretch>
            <a:fillRect/>
          </a:stretch>
        </p:blipFill>
        <p:spPr>
          <a:xfrm>
            <a:off x="5418931" y="2943225"/>
            <a:ext cx="4366207" cy="27730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5647531" y="5762625"/>
            <a:ext cx="4114311" cy="475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785" tIns="50393" rIns="100785" bIns="50393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1007852" hangingPunct="1">
              <a:lnSpc>
                <a:spcPct val="100000"/>
              </a:lnSpc>
              <a:buClrTx/>
              <a:buSzTx/>
            </a:pPr>
            <a:r>
              <a:rPr lang="en-US" sz="1200" b="1" dirty="0" smtClean="0">
                <a:solidFill>
                  <a:schemeClr val="tx1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Relative Displacement Magnitude for 50 cm/s Initial Relative Velocity</a:t>
            </a:r>
            <a:endParaRPr lang="en-US" sz="2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190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483644448"/>
              </p:ext>
            </p:extLst>
          </p:nvPr>
        </p:nvGraphicFramePr>
        <p:xfrm>
          <a:off x="542131" y="733425"/>
          <a:ext cx="9068277" cy="1528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6552"/>
                <a:gridCol w="5541725"/>
              </a:tblGrid>
              <a:tr h="40895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 RVM Requirement Number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RCL.SS.MOP2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05866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RVM </a:t>
                      </a:r>
                      <a:r>
                        <a:rPr lang="en-US" sz="2000" b="0" baseline="0" dirty="0" smtClean="0">
                          <a:solidFill>
                            <a:schemeClr val="bg1"/>
                          </a:solidFill>
                        </a:rPr>
                        <a:t>Requirement Wording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“Jade and</a:t>
                      </a:r>
                      <a:r>
                        <a:rPr lang="en-US" sz="2000" b="1" i="1" baseline="0" dirty="0" smtClean="0">
                          <a:solidFill>
                            <a:schemeClr val="tx1"/>
                          </a:solidFill>
                        </a:rPr>
                        <a:t> Turquoise Shall Achieve a Local Slew Rate of Less Than 1 deg/s</a:t>
                      </a:r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  <a:endParaRPr lang="en-US" sz="20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895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Validation Method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 smtClean="0">
                          <a:solidFill>
                            <a:schemeClr val="tx1"/>
                          </a:solidFill>
                        </a:rPr>
                        <a:t>Analyze</a:t>
                      </a:r>
                      <a:endParaRPr 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42131" y="2562225"/>
            <a:ext cx="9152242" cy="1218038"/>
          </a:xfrm>
          <a:prstGeom prst="rect">
            <a:avLst/>
          </a:prstGeom>
          <a:noFill/>
        </p:spPr>
        <p:txBody>
          <a:bodyPr wrap="square" lIns="100785" tIns="50393" rIns="100785" bIns="50393" rtlCol="0">
            <a:spAutoFit/>
          </a:bodyPr>
          <a:lstStyle/>
          <a:p>
            <a:pPr algn="just"/>
            <a:r>
              <a:rPr lang="en-US" sz="2600" b="1" dirty="0" smtClean="0">
                <a:solidFill>
                  <a:schemeClr val="tx1"/>
                </a:solidFill>
              </a:rPr>
              <a:t>Based on slew rate data obtained from previous CubeSat missions, a CubeSat with a slew rate of less than 1 deg/s can be considered to have attained </a:t>
            </a:r>
            <a:r>
              <a:rPr lang="en-US" sz="2600" b="1" dirty="0" smtClean="0">
                <a:solidFill>
                  <a:schemeClr val="tx1"/>
                </a:solidFill>
              </a:rPr>
              <a:t>stability.</a:t>
            </a:r>
            <a:endParaRPr lang="en-US" sz="26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190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483644448"/>
              </p:ext>
            </p:extLst>
          </p:nvPr>
        </p:nvGraphicFramePr>
        <p:xfrm>
          <a:off x="618331" y="657225"/>
          <a:ext cx="9068277" cy="1833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6552"/>
                <a:gridCol w="5541725"/>
              </a:tblGrid>
              <a:tr h="40895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 RVM Requirement Number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RCL.SS.MOP3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08380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RVM </a:t>
                      </a:r>
                      <a:r>
                        <a:rPr lang="en-US" sz="2000" b="0" baseline="0" dirty="0" smtClean="0">
                          <a:solidFill>
                            <a:schemeClr val="bg1"/>
                          </a:solidFill>
                        </a:rPr>
                        <a:t>Requirement Wording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“Jade and Turquoise</a:t>
                      </a:r>
                      <a:r>
                        <a:rPr lang="en-US" sz="2000" b="1" i="1" baseline="0" dirty="0" smtClean="0">
                          <a:solidFill>
                            <a:schemeClr val="tx1"/>
                          </a:solidFill>
                        </a:rPr>
                        <a:t> Shall Record Relative Displacement Data Between Each Other at Least Once a Second</a:t>
                      </a:r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  <a:endParaRPr lang="en-US" sz="20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895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Validation Method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 smtClean="0">
                          <a:solidFill>
                            <a:schemeClr val="tx1"/>
                          </a:solidFill>
                        </a:rPr>
                        <a:t>Analyze</a:t>
                      </a:r>
                      <a:endParaRPr 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42131" y="2638425"/>
            <a:ext cx="9152242" cy="1218038"/>
          </a:xfrm>
          <a:prstGeom prst="rect">
            <a:avLst/>
          </a:prstGeom>
          <a:noFill/>
        </p:spPr>
        <p:txBody>
          <a:bodyPr wrap="square" lIns="100785" tIns="50393" rIns="100785" bIns="50393" rtlCol="0">
            <a:spAutoFit/>
          </a:bodyPr>
          <a:lstStyle/>
          <a:p>
            <a:pPr algn="just"/>
            <a:r>
              <a:rPr lang="en-US" sz="2600" b="1" dirty="0" smtClean="0">
                <a:solidFill>
                  <a:schemeClr val="tx1"/>
                </a:solidFill>
              </a:rPr>
              <a:t>This requirement serves as a means to verifying other requirements associated with the completion Rascal’s primary </a:t>
            </a:r>
            <a:r>
              <a:rPr lang="en-US" sz="2600" b="1" dirty="0" smtClean="0">
                <a:solidFill>
                  <a:schemeClr val="tx1"/>
                </a:solidFill>
              </a:rPr>
              <a:t>mission.</a:t>
            </a:r>
            <a:endParaRPr lang="en-US" sz="26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190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483644448"/>
              </p:ext>
            </p:extLst>
          </p:nvPr>
        </p:nvGraphicFramePr>
        <p:xfrm>
          <a:off x="618331" y="733425"/>
          <a:ext cx="9068277" cy="1833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6552"/>
                <a:gridCol w="5541725"/>
              </a:tblGrid>
              <a:tr h="40895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 RVM Requirement Number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RCL.SK.MOP1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08380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RVM </a:t>
                      </a:r>
                      <a:r>
                        <a:rPr lang="en-US" sz="2000" b="0" baseline="0" dirty="0" smtClean="0">
                          <a:solidFill>
                            <a:schemeClr val="bg1"/>
                          </a:solidFill>
                        </a:rPr>
                        <a:t>Requirement Wording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“Jade and Turquoise Shall</a:t>
                      </a:r>
                      <a:r>
                        <a:rPr lang="en-US" sz="2000" b="1" i="1" baseline="0" dirty="0" smtClean="0">
                          <a:solidFill>
                            <a:schemeClr val="tx1"/>
                          </a:solidFill>
                        </a:rPr>
                        <a:t> be Able to Stationkeep within a 10-75 meter Sphere of Each Other for at Least 5 Orbits</a:t>
                      </a:r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  <a:endParaRPr lang="en-US" sz="20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895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Validation Method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 smtClean="0">
                          <a:solidFill>
                            <a:schemeClr val="tx1"/>
                          </a:solidFill>
                        </a:rPr>
                        <a:t>Analyze</a:t>
                      </a:r>
                      <a:endParaRPr 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42131" y="2714625"/>
            <a:ext cx="9152242" cy="3078483"/>
          </a:xfrm>
          <a:prstGeom prst="rect">
            <a:avLst/>
          </a:prstGeom>
          <a:noFill/>
        </p:spPr>
        <p:txBody>
          <a:bodyPr wrap="square" lIns="100785" tIns="50393" rIns="100785" bIns="50393" rtlCol="0">
            <a:spAutoFit/>
          </a:bodyPr>
          <a:lstStyle/>
          <a:p>
            <a:pPr algn="just"/>
            <a:r>
              <a:rPr lang="en-US" sz="2600" b="1" dirty="0" smtClean="0">
                <a:solidFill>
                  <a:schemeClr val="tx1"/>
                </a:solidFill>
              </a:rPr>
              <a:t>This requirement comes directly from the Team Bravo RFP and is a key factor in meeting the mission success criteria of the proposed </a:t>
            </a:r>
            <a:r>
              <a:rPr lang="en-US" sz="2600" b="1" dirty="0" smtClean="0">
                <a:solidFill>
                  <a:schemeClr val="tx1"/>
                </a:solidFill>
              </a:rPr>
              <a:t>mission.</a:t>
            </a:r>
            <a:endParaRPr lang="en-US" sz="2600" b="1" dirty="0" smtClean="0">
              <a:solidFill>
                <a:schemeClr val="tx1"/>
              </a:solidFill>
            </a:endParaRPr>
          </a:p>
          <a:p>
            <a:pPr algn="just"/>
            <a:endParaRPr lang="en-US" sz="2600" b="1" dirty="0" smtClean="0">
              <a:solidFill>
                <a:schemeClr val="tx1"/>
              </a:solidFill>
            </a:endParaRPr>
          </a:p>
          <a:p>
            <a:pPr algn="just"/>
            <a:r>
              <a:rPr lang="en-US" sz="2600" b="1" dirty="0" smtClean="0">
                <a:solidFill>
                  <a:schemeClr val="tx1"/>
                </a:solidFill>
              </a:rPr>
              <a:t>The process will be initiated by a command from the ground, at which time it would be executed autonomously and validated based on relative displacement data obtained after the </a:t>
            </a:r>
            <a:r>
              <a:rPr lang="en-US" sz="2600" b="1" dirty="0" smtClean="0">
                <a:solidFill>
                  <a:schemeClr val="tx1"/>
                </a:solidFill>
              </a:rPr>
              <a:t>fact.</a:t>
            </a:r>
            <a:endParaRPr lang="en-US" sz="26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190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483644448"/>
              </p:ext>
            </p:extLst>
          </p:nvPr>
        </p:nvGraphicFramePr>
        <p:xfrm>
          <a:off x="618331" y="657225"/>
          <a:ext cx="9068277" cy="2442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6552"/>
                <a:gridCol w="5541725"/>
              </a:tblGrid>
              <a:tr h="40895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 RVM Requirement Number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RCL.ESC.MOP1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13408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RVM </a:t>
                      </a:r>
                      <a:r>
                        <a:rPr lang="en-US" sz="2000" b="0" baseline="0" dirty="0" smtClean="0">
                          <a:solidFill>
                            <a:schemeClr val="bg1"/>
                          </a:solidFill>
                        </a:rPr>
                        <a:t>Requirement Wording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“Jade and Turquoise Shall</a:t>
                      </a:r>
                      <a:r>
                        <a:rPr lang="en-US" sz="2000" b="1" i="1" baseline="0" dirty="0" smtClean="0">
                          <a:solidFill>
                            <a:schemeClr val="tx1"/>
                          </a:solidFill>
                        </a:rPr>
                        <a:t> be Able to Perform an “Escape” Maneuver that Increases the Relative Displacement Between Each Other to at Least 100 meters within 1 Orbit </a:t>
                      </a:r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  <a:endParaRPr lang="en-US" sz="20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895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Validation Method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 smtClean="0">
                          <a:solidFill>
                            <a:schemeClr val="tx1"/>
                          </a:solidFill>
                        </a:rPr>
                        <a:t>Analyze</a:t>
                      </a:r>
                      <a:endParaRPr 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5931" y="3248025"/>
            <a:ext cx="9152242" cy="2706394"/>
          </a:xfrm>
          <a:prstGeom prst="rect">
            <a:avLst/>
          </a:prstGeom>
          <a:noFill/>
        </p:spPr>
        <p:txBody>
          <a:bodyPr wrap="square" lIns="100785" tIns="50393" rIns="100785" bIns="50393" rtlCol="0">
            <a:spAutoFit/>
          </a:bodyPr>
          <a:lstStyle/>
          <a:p>
            <a:pPr algn="just"/>
            <a:r>
              <a:rPr lang="en-US" sz="2600" b="1" dirty="0" smtClean="0">
                <a:solidFill>
                  <a:schemeClr val="tx1"/>
                </a:solidFill>
              </a:rPr>
              <a:t>This requirement comes directly from the Team Bravo RFP and is a key factor in meeting the mission success criteria of the proposed </a:t>
            </a:r>
            <a:r>
              <a:rPr lang="en-US" sz="2600" b="1" dirty="0" smtClean="0">
                <a:solidFill>
                  <a:schemeClr val="tx1"/>
                </a:solidFill>
              </a:rPr>
              <a:t>mission.</a:t>
            </a:r>
            <a:endParaRPr lang="en-US" sz="2600" b="1" dirty="0" smtClean="0">
              <a:solidFill>
                <a:schemeClr val="tx1"/>
              </a:solidFill>
            </a:endParaRPr>
          </a:p>
          <a:p>
            <a:pPr algn="just"/>
            <a:endParaRPr lang="en-US" sz="2600" b="1" dirty="0" smtClean="0">
              <a:solidFill>
                <a:schemeClr val="tx1"/>
              </a:solidFill>
            </a:endParaRPr>
          </a:p>
          <a:p>
            <a:pPr algn="just"/>
            <a:r>
              <a:rPr lang="en-US" sz="2600" b="1" dirty="0" smtClean="0">
                <a:solidFill>
                  <a:schemeClr val="tx1"/>
                </a:solidFill>
              </a:rPr>
              <a:t>Once again, this process would likely be executed autonomously, with verification of its completion coming after it has already been </a:t>
            </a:r>
            <a:r>
              <a:rPr lang="en-US" sz="2600" b="1" dirty="0" smtClean="0">
                <a:solidFill>
                  <a:schemeClr val="tx1"/>
                </a:solidFill>
              </a:rPr>
              <a:t>executed.</a:t>
            </a:r>
            <a:endParaRPr lang="en-US" sz="26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190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A26A75AA-36CE-432E-9957-A0772EB36601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5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126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3037" cy="1257300"/>
          </a:xfrm>
        </p:spPr>
        <p:txBody>
          <a:bodyPr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Configuration Option: Active - Passive</a:t>
            </a: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3037" cy="4986338"/>
          </a:xfrm>
        </p:spPr>
        <p:txBody>
          <a:bodyPr/>
          <a:lstStyle/>
          <a:p>
            <a:pPr marL="215900" indent="-215900" eaLnBrk="1">
              <a:buSzPct val="45000"/>
              <a:buFont typeface="Wingdings" charset="2"/>
              <a:buChar char="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 Pros</a:t>
            </a:r>
          </a:p>
          <a:p>
            <a:pPr marL="431800" lvl="1" indent="-215900" eaLnBrk="1">
              <a:buSzPct val="45000"/>
              <a:buFont typeface="Wingdings" charset="2"/>
              <a:buChar char="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Less Complex</a:t>
            </a:r>
          </a:p>
          <a:p>
            <a:pPr marL="431800" lvl="1" indent="-215900" eaLnBrk="1">
              <a:buSzPct val="45000"/>
              <a:buFont typeface="Wingdings" charset="2"/>
              <a:buChar char="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Target vehicle accompanies chase vehicle to orbit</a:t>
            </a:r>
          </a:p>
          <a:p>
            <a:pPr marL="215900" indent="-215900" eaLnBrk="1">
              <a:buSzPct val="45000"/>
              <a:buFont typeface="Wingdings" charset="2"/>
              <a:buChar char="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 Cons</a:t>
            </a:r>
          </a:p>
          <a:p>
            <a:pPr marL="431800" lvl="1" indent="-215900" eaLnBrk="1">
              <a:buSzPct val="45000"/>
              <a:buFont typeface="Wingdings" charset="2"/>
              <a:buChar char="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No control over vehicle</a:t>
            </a:r>
          </a:p>
          <a:p>
            <a:pPr marL="431800" lvl="1" indent="-215900" eaLnBrk="1">
              <a:buSzPct val="45000"/>
              <a:buFont typeface="Wingdings" charset="2"/>
              <a:buChar char="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Harder to maintain relative velocities</a:t>
            </a:r>
          </a:p>
          <a:p>
            <a:pPr marL="431800" lvl="1" indent="-215900" eaLnBrk="1">
              <a:buSzPct val="45000"/>
              <a:buFont typeface="Wingdings" charset="2"/>
              <a:buChar char="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Less redundancy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 rot="2220000">
            <a:off x="1700213" y="2593975"/>
            <a:ext cx="6673850" cy="145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>
              <a:buClrTx/>
              <a:buFontTx/>
              <a:buNone/>
            </a:pPr>
            <a:r>
              <a:rPr lang="en-US" altLang="en-US" sz="9600" b="1">
                <a:solidFill>
                  <a:srgbClr val="FF3333"/>
                </a:solidFill>
              </a:rPr>
              <a:t>Eliminated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483644448"/>
              </p:ext>
            </p:extLst>
          </p:nvPr>
        </p:nvGraphicFramePr>
        <p:xfrm>
          <a:off x="618331" y="581025"/>
          <a:ext cx="9068277" cy="2137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6552"/>
                <a:gridCol w="5541725"/>
              </a:tblGrid>
              <a:tr h="40895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 RVM Requirement Number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RCL.RDZ.MOP1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1089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RVM </a:t>
                      </a:r>
                      <a:r>
                        <a:rPr lang="en-US" sz="2000" b="0" baseline="0" dirty="0" smtClean="0">
                          <a:solidFill>
                            <a:schemeClr val="bg1"/>
                          </a:solidFill>
                        </a:rPr>
                        <a:t>Requirement Wording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“Jade and Turquoise Shall be Able to Perform a Rendezvous by Decreasing the Relative Displacement Between Each Other to Within 50 meters for at Least</a:t>
                      </a:r>
                      <a:r>
                        <a:rPr lang="en-US" sz="2000" b="1" i="1" baseline="0" dirty="0" smtClean="0">
                          <a:solidFill>
                            <a:schemeClr val="tx1"/>
                          </a:solidFill>
                        </a:rPr>
                        <a:t> 5 Orbits</a:t>
                      </a:r>
                      <a:r>
                        <a:rPr lang="en-US" sz="2000" b="1" i="1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  <a:endParaRPr lang="en-US" sz="20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895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Validation Method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100759" marR="100759" marT="50419" marB="504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 smtClean="0">
                          <a:solidFill>
                            <a:schemeClr val="tx1"/>
                          </a:solidFill>
                        </a:rPr>
                        <a:t>Analyze</a:t>
                      </a:r>
                      <a:endParaRPr 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100759" marR="100759" marT="50419" marB="504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5931" y="2867025"/>
            <a:ext cx="9152242" cy="2706394"/>
          </a:xfrm>
          <a:prstGeom prst="rect">
            <a:avLst/>
          </a:prstGeom>
          <a:noFill/>
        </p:spPr>
        <p:txBody>
          <a:bodyPr wrap="square" lIns="100785" tIns="50393" rIns="100785" bIns="50393" rtlCol="0">
            <a:spAutoFit/>
          </a:bodyPr>
          <a:lstStyle/>
          <a:p>
            <a:pPr algn="just"/>
            <a:r>
              <a:rPr lang="en-US" sz="2600" b="1" dirty="0" smtClean="0">
                <a:solidFill>
                  <a:schemeClr val="tx1"/>
                </a:solidFill>
              </a:rPr>
              <a:t>This requirement comes directly from the Team Bravo RFP and is a key factor in meeting the mission success criteria of the proposed </a:t>
            </a:r>
            <a:r>
              <a:rPr lang="en-US" sz="2600" b="1" dirty="0" smtClean="0">
                <a:solidFill>
                  <a:schemeClr val="tx1"/>
                </a:solidFill>
              </a:rPr>
              <a:t>mission.</a:t>
            </a:r>
            <a:endParaRPr lang="en-US" sz="2600" b="1" dirty="0" smtClean="0">
              <a:solidFill>
                <a:schemeClr val="tx1"/>
              </a:solidFill>
            </a:endParaRPr>
          </a:p>
          <a:p>
            <a:pPr algn="just"/>
            <a:endParaRPr lang="en-US" sz="2600" b="1" dirty="0" smtClean="0">
              <a:solidFill>
                <a:schemeClr val="tx1"/>
              </a:solidFill>
            </a:endParaRPr>
          </a:p>
          <a:p>
            <a:pPr algn="just"/>
            <a:r>
              <a:rPr lang="en-US" sz="2600" b="1" dirty="0" smtClean="0">
                <a:solidFill>
                  <a:schemeClr val="tx1"/>
                </a:solidFill>
              </a:rPr>
              <a:t>This process would be executed at the completion of the “Escape” Maneuver, with verification of its completion coming after it has already </a:t>
            </a:r>
            <a:r>
              <a:rPr lang="en-US" sz="2600" b="1" dirty="0" smtClean="0">
                <a:solidFill>
                  <a:schemeClr val="tx1"/>
                </a:solidFill>
              </a:rPr>
              <a:t>occurred.</a:t>
            </a:r>
            <a:endParaRPr lang="en-US" sz="26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190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D6A9EE4D-F9F9-4719-A95C-A0A831A85004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51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5837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Conclusion</a:t>
            </a:r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C2F45C50-959A-460C-9CF6-7EF95D6A3FB7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52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5939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Questions?</a:t>
            </a:r>
          </a:p>
        </p:txBody>
      </p:sp>
      <p:pic>
        <p:nvPicPr>
          <p:cNvPr id="5939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22538" y="1768475"/>
            <a:ext cx="5027612" cy="499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85C6F0AE-4995-41EF-B6C3-D811A501CE91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6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229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3037" cy="1257300"/>
          </a:xfrm>
        </p:spPr>
        <p:txBody>
          <a:bodyPr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Configuration Option: Active - Active</a:t>
            </a: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3037" cy="4986338"/>
          </a:xfrm>
        </p:spPr>
        <p:txBody>
          <a:bodyPr/>
          <a:lstStyle/>
          <a:p>
            <a:pPr marL="339725" indent="-339725" eaLnBrk="1"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mtClean="0"/>
              <a:t> </a:t>
            </a:r>
            <a:r>
              <a:rPr lang="en-US" altLang="en-US" smtClean="0">
                <a:solidFill>
                  <a:srgbClr val="000000"/>
                </a:solidFill>
              </a:rPr>
              <a:t>Pros</a:t>
            </a:r>
          </a:p>
          <a:p>
            <a:pPr marL="1481138" lvl="1" indent="-566738" eaLnBrk="1"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Redundancy</a:t>
            </a:r>
          </a:p>
          <a:p>
            <a:pPr marL="1481138" lvl="1" indent="-566738" eaLnBrk="1"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Target vehicle accompanies chase vehicle to orbit</a:t>
            </a:r>
          </a:p>
          <a:p>
            <a:pPr marL="1481138" lvl="1" indent="-566738" eaLnBrk="1"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Replicable</a:t>
            </a:r>
          </a:p>
          <a:p>
            <a:pPr marL="1481138" lvl="1" indent="-566738" eaLnBrk="1"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Active control over target vehicle</a:t>
            </a:r>
          </a:p>
          <a:p>
            <a:pPr marL="339725" indent="-339725" eaLnBrk="1"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 Cons</a:t>
            </a:r>
          </a:p>
          <a:p>
            <a:pPr marL="1481138" lvl="1" indent="-566738" eaLnBrk="1"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Increased mission complexity</a:t>
            </a:r>
          </a:p>
          <a:p>
            <a:pPr marL="1481138" lvl="1" indent="-566738" eaLnBrk="1"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More expensive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 rot="1800000">
            <a:off x="1257300" y="3022600"/>
            <a:ext cx="7223125" cy="145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>
              <a:buClrTx/>
              <a:buFontTx/>
              <a:buNone/>
            </a:pPr>
            <a:r>
              <a:rPr lang="en-US" altLang="en-US" sz="9600" b="1">
                <a:solidFill>
                  <a:srgbClr val="99FF66"/>
                </a:solidFill>
              </a:rPr>
              <a:t>Selected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3043712C-C5B1-4104-88B5-88210B9E8C5E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7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331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Concept of Operations</a:t>
            </a:r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16000" y="1371600"/>
            <a:ext cx="8043863" cy="5487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0BE52D34-B852-46E6-BD95-D5754C14F417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8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433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RCL.PL.STR1</a:t>
            </a: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D21E0200-84CC-4F93-AAB4-FD312938221F}" type="slidenum">
              <a:rPr lang="en-US" altLang="en-US">
                <a:solidFill>
                  <a:srgbClr val="FFFFFF"/>
                </a:solidFill>
                <a:latin typeface="Times New Roman" pitchFamily="16" charset="0"/>
              </a:rPr>
              <a:pPr eaLnBrk="1"/>
              <a:t>9</a:t>
            </a:fld>
            <a:endParaRPr lang="en-US" altLang="en-US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1536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>
                <a:solidFill>
                  <a:srgbClr val="000000"/>
                </a:solidFill>
              </a:rPr>
              <a:t>RCL.PL.STR2</a:t>
            </a: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67800" cy="5130800"/>
          </a:xfrm>
        </p:spPr>
        <p:txBody>
          <a:bodyPr/>
          <a:lstStyle/>
          <a:p>
            <a:pPr eaLnBrk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 Unicode MS"/>
      </a:majorFont>
      <a:minorFont>
        <a:latin typeface="Arial"/>
        <a:ea typeface="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34476</TotalTime>
  <Words>1268</Words>
  <Application>Microsoft Office PowerPoint</Application>
  <PresentationFormat>Custom</PresentationFormat>
  <Paragraphs>268</Paragraphs>
  <Slides>52</Slides>
  <Notes>39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52</vt:i4>
      </vt:variant>
    </vt:vector>
  </HeadingPairs>
  <TitlesOfParts>
    <vt:vector size="54" baseType="lpstr">
      <vt:lpstr>Office Theme</vt:lpstr>
      <vt:lpstr>1_Office Theme</vt:lpstr>
      <vt:lpstr>Slide 1</vt:lpstr>
      <vt:lpstr>Mission Summary</vt:lpstr>
      <vt:lpstr>Configuration Options</vt:lpstr>
      <vt:lpstr>Configuration Option: 6U</vt:lpstr>
      <vt:lpstr>Configuration Option: Active - Passive</vt:lpstr>
      <vt:lpstr>Configuration Option: Active - Active</vt:lpstr>
      <vt:lpstr>Concept of Operations</vt:lpstr>
      <vt:lpstr>RCL.PL.STR1</vt:lpstr>
      <vt:lpstr>RCL.PL.STR2</vt:lpstr>
      <vt:lpstr>RCL.PL.STR3</vt:lpstr>
      <vt:lpstr>RCL.PL.STR4</vt:lpstr>
      <vt:lpstr>RCL.PL.MOP1</vt:lpstr>
      <vt:lpstr>RCL.PL.MOP2</vt:lpstr>
      <vt:lpstr>RCL.PL.STR5</vt:lpstr>
      <vt:lpstr>RCL.PL.STR6</vt:lpstr>
      <vt:lpstr>RCL.PL.STR7</vt:lpstr>
      <vt:lpstr>RCL.PL.STR8</vt:lpstr>
      <vt:lpstr>RCL.PL.STR9</vt:lpstr>
      <vt:lpstr>RCL.PL.STR10</vt:lpstr>
      <vt:lpstr>RCL.PL.STR11</vt:lpstr>
      <vt:lpstr>RCL.PL.STR12</vt:lpstr>
      <vt:lpstr>RCL.PL.STR13</vt:lpstr>
      <vt:lpstr>RCL.PL.STR14</vt:lpstr>
      <vt:lpstr>RCL.PL.STR15</vt:lpstr>
      <vt:lpstr>RCL.PL.STR16</vt:lpstr>
      <vt:lpstr>RCL.PL.STR17</vt:lpstr>
      <vt:lpstr>RCL.PL.STR18</vt:lpstr>
      <vt:lpstr>RCL.PL.PLD1</vt:lpstr>
      <vt:lpstr>RCL.PL.PLD2</vt:lpstr>
      <vt:lpstr>RCL.PL.STR19</vt:lpstr>
      <vt:lpstr>RCL.PL.PRP1</vt:lpstr>
      <vt:lpstr>RCL.PL.THM1</vt:lpstr>
      <vt:lpstr>RCL.PL.PRP2</vt:lpstr>
      <vt:lpstr>RCL.PL.PRP3</vt:lpstr>
      <vt:lpstr>RCL.PL.PRP4</vt:lpstr>
      <vt:lpstr>RCL.PL.TST1</vt:lpstr>
      <vt:lpstr>RCL.PL.TST2</vt:lpstr>
      <vt:lpstr>RCL.PL.TST3</vt:lpstr>
      <vt:lpstr>RCL.PL.TST4</vt:lpstr>
      <vt:lpstr>RCL.PL.TST5</vt:lpstr>
      <vt:lpstr>RCL.PLE.MOP1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Conclusion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Nathaniel Richard</dc:creator>
  <cp:lastModifiedBy>Thomas Arthur Moline</cp:lastModifiedBy>
  <cp:revision>5</cp:revision>
  <cp:lastPrinted>1601-01-01T00:00:00Z</cp:lastPrinted>
  <dcterms:created xsi:type="dcterms:W3CDTF">2013-11-10T16:48:37Z</dcterms:created>
  <dcterms:modified xsi:type="dcterms:W3CDTF">2013-11-12T02:01:37Z</dcterms:modified>
</cp:coreProperties>
</file>