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37"/>
  </p:notesMasterIdLst>
  <p:sldIdLst>
    <p:sldId id="256" r:id="rId3"/>
    <p:sldId id="258" r:id="rId4"/>
    <p:sldId id="259" r:id="rId5"/>
    <p:sldId id="261" r:id="rId6"/>
    <p:sldId id="257" r:id="rId7"/>
    <p:sldId id="260" r:id="rId8"/>
    <p:sldId id="262" r:id="rId9"/>
    <p:sldId id="280" r:id="rId10"/>
    <p:sldId id="265" r:id="rId11"/>
    <p:sldId id="263" r:id="rId12"/>
    <p:sldId id="266" r:id="rId13"/>
    <p:sldId id="267" r:id="rId14"/>
    <p:sldId id="268" r:id="rId15"/>
    <p:sldId id="269" r:id="rId16"/>
    <p:sldId id="270" r:id="rId17"/>
    <p:sldId id="288" r:id="rId18"/>
    <p:sldId id="289" r:id="rId19"/>
    <p:sldId id="290" r:id="rId20"/>
    <p:sldId id="291" r:id="rId21"/>
    <p:sldId id="271" r:id="rId22"/>
    <p:sldId id="272" r:id="rId23"/>
    <p:sldId id="281" r:id="rId24"/>
    <p:sldId id="284" r:id="rId25"/>
    <p:sldId id="283" r:id="rId26"/>
    <p:sldId id="282" r:id="rId27"/>
    <p:sldId id="273" r:id="rId28"/>
    <p:sldId id="274" r:id="rId29"/>
    <p:sldId id="275" r:id="rId30"/>
    <p:sldId id="276" r:id="rId31"/>
    <p:sldId id="286" r:id="rId32"/>
    <p:sldId id="287" r:id="rId33"/>
    <p:sldId id="277" r:id="rId34"/>
    <p:sldId id="278" r:id="rId35"/>
    <p:sldId id="279" r:id="rId36"/>
  </p:sldIdLst>
  <p:sldSz cx="10075863" cy="7562850"/>
  <p:notesSz cx="7772400" cy="10058400"/>
  <p:defaultTextStyle>
    <a:defPPr>
      <a:defRPr lang="en-GB"/>
    </a:defPPr>
    <a:lvl1pPr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700" indent="-285654"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2614"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599660"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6706"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5231" algn="l" defTabSz="914092" rtl="0" eaLnBrk="1" latinLnBrk="0" hangingPunct="1">
      <a:defRPr kern="1200">
        <a:solidFill>
          <a:schemeClr val="bg1"/>
        </a:solidFill>
        <a:latin typeface="Arial" charset="0"/>
        <a:ea typeface="Microsoft YaHei" charset="-122"/>
        <a:cs typeface="+mn-cs"/>
      </a:defRPr>
    </a:lvl6pPr>
    <a:lvl7pPr marL="2742276" algn="l" defTabSz="914092" rtl="0" eaLnBrk="1" latinLnBrk="0" hangingPunct="1">
      <a:defRPr kern="1200">
        <a:solidFill>
          <a:schemeClr val="bg1"/>
        </a:solidFill>
        <a:latin typeface="Arial" charset="0"/>
        <a:ea typeface="Microsoft YaHei" charset="-122"/>
        <a:cs typeface="+mn-cs"/>
      </a:defRPr>
    </a:lvl7pPr>
    <a:lvl8pPr marL="3199324" algn="l" defTabSz="914092" rtl="0" eaLnBrk="1" latinLnBrk="0" hangingPunct="1">
      <a:defRPr kern="1200">
        <a:solidFill>
          <a:schemeClr val="bg1"/>
        </a:solidFill>
        <a:latin typeface="Arial" charset="0"/>
        <a:ea typeface="Microsoft YaHei" charset="-122"/>
        <a:cs typeface="+mn-cs"/>
      </a:defRPr>
    </a:lvl8pPr>
    <a:lvl9pPr marL="3656368" algn="l" defTabSz="914092"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9" d="100"/>
          <a:sy n="69" d="100"/>
        </p:scale>
        <p:origin x="-2010" y="-89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374775" y="763588"/>
            <a:ext cx="501332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700" indent="-285654"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2614"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99660"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6706"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5231" algn="l" defTabSz="914092" rtl="0" eaLnBrk="1" latinLnBrk="0" hangingPunct="1">
      <a:defRPr sz="1200" kern="1200">
        <a:solidFill>
          <a:schemeClr val="tx1"/>
        </a:solidFill>
        <a:latin typeface="+mn-lt"/>
        <a:ea typeface="+mn-ea"/>
        <a:cs typeface="+mn-cs"/>
      </a:defRPr>
    </a:lvl6pPr>
    <a:lvl7pPr marL="2742276" algn="l" defTabSz="914092" rtl="0" eaLnBrk="1" latinLnBrk="0" hangingPunct="1">
      <a:defRPr sz="1200" kern="1200">
        <a:solidFill>
          <a:schemeClr val="tx1"/>
        </a:solidFill>
        <a:latin typeface="+mn-lt"/>
        <a:ea typeface="+mn-ea"/>
        <a:cs typeface="+mn-cs"/>
      </a:defRPr>
    </a:lvl7pPr>
    <a:lvl8pPr marL="3199324" algn="l" defTabSz="914092" rtl="0" eaLnBrk="1" latinLnBrk="0" hangingPunct="1">
      <a:defRPr sz="1200" kern="1200">
        <a:solidFill>
          <a:schemeClr val="tx1"/>
        </a:solidFill>
        <a:latin typeface="+mn-lt"/>
        <a:ea typeface="+mn-ea"/>
        <a:cs typeface="+mn-cs"/>
      </a:defRPr>
    </a:lvl8pPr>
    <a:lvl9pPr marL="3656368" algn="l" defTabSz="9140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16</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17</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18</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19</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34</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4563"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3263" cy="1931988"/>
          </a:xfrm>
        </p:spPr>
        <p:txBody>
          <a:bodyPr/>
          <a:lstStyle>
            <a:lvl1pPr marL="0" indent="0" algn="ctr">
              <a:buNone/>
              <a:defRPr/>
            </a:lvl1pPr>
            <a:lvl2pPr marL="457047" indent="0" algn="ctr">
              <a:buNone/>
              <a:defRPr/>
            </a:lvl2pPr>
            <a:lvl3pPr marL="914092" indent="0" algn="ctr">
              <a:buNone/>
              <a:defRPr/>
            </a:lvl3pPr>
            <a:lvl4pPr marL="1371139" indent="0" algn="ctr">
              <a:buNone/>
              <a:defRPr/>
            </a:lvl4pPr>
            <a:lvl5pPr marL="1828184" indent="0" algn="ctr">
              <a:buNone/>
              <a:defRPr/>
            </a:lvl5pPr>
            <a:lvl6pPr marL="2285231" indent="0" algn="ctr">
              <a:buNone/>
              <a:defRPr/>
            </a:lvl6pPr>
            <a:lvl7pPr marL="2742276" indent="0" algn="ctr">
              <a:buNone/>
              <a:defRPr/>
            </a:lvl7pPr>
            <a:lvl8pPr marL="3199324" indent="0" algn="ctr">
              <a:buNone/>
              <a:defRPr/>
            </a:lvl8pPr>
            <a:lvl9pPr marL="365636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1" y="301629"/>
            <a:ext cx="2263774"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9"/>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4563"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3263" cy="1931988"/>
          </a:xfrm>
        </p:spPr>
        <p:txBody>
          <a:bodyPr/>
          <a:lstStyle>
            <a:lvl1pPr marL="0" indent="0" algn="ctr">
              <a:buNone/>
              <a:defRPr/>
            </a:lvl1pPr>
            <a:lvl2pPr marL="457047" indent="0" algn="ctr">
              <a:buNone/>
              <a:defRPr/>
            </a:lvl2pPr>
            <a:lvl3pPr marL="914092" indent="0" algn="ctr">
              <a:buNone/>
              <a:defRPr/>
            </a:lvl3pPr>
            <a:lvl4pPr marL="1371139" indent="0" algn="ctr">
              <a:buNone/>
              <a:defRPr/>
            </a:lvl4pPr>
            <a:lvl5pPr marL="1828184" indent="0" algn="ctr">
              <a:buNone/>
              <a:defRPr/>
            </a:lvl5pPr>
            <a:lvl6pPr marL="2285231" indent="0" algn="ctr">
              <a:buNone/>
              <a:defRPr/>
            </a:lvl6pPr>
            <a:lvl7pPr marL="2742276" indent="0" algn="ctr">
              <a:buNone/>
              <a:defRPr/>
            </a:lvl7pPr>
            <a:lvl8pPr marL="3199324" indent="0" algn="ctr">
              <a:buNone/>
              <a:defRPr/>
            </a:lvl8pPr>
            <a:lvl9pPr marL="365636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628734"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43" y="7286630"/>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859342"/>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05163"/>
            <a:ext cx="8564562" cy="1654175"/>
          </a:xfrm>
        </p:spPr>
        <p:txBody>
          <a:bodyPr anchor="b"/>
          <a:lstStyle>
            <a:lvl1pPr marL="0" indent="0">
              <a:buNone/>
              <a:defRPr sz="2000"/>
            </a:lvl1pPr>
            <a:lvl2pPr marL="457047" indent="0">
              <a:buNone/>
              <a:defRPr sz="1800"/>
            </a:lvl2pPr>
            <a:lvl3pPr marL="914092" indent="0">
              <a:buNone/>
              <a:defRPr sz="1700"/>
            </a:lvl3pPr>
            <a:lvl4pPr marL="1371139" indent="0">
              <a:buNone/>
              <a:defRPr sz="1400"/>
            </a:lvl4pPr>
            <a:lvl5pPr marL="1828184" indent="0">
              <a:buNone/>
              <a:defRPr sz="1400"/>
            </a:lvl5pPr>
            <a:lvl6pPr marL="2285231" indent="0">
              <a:buNone/>
              <a:defRPr sz="1400"/>
            </a:lvl6pPr>
            <a:lvl7pPr marL="2742276" indent="0">
              <a:buNone/>
              <a:defRPr sz="1400"/>
            </a:lvl7pPr>
            <a:lvl8pPr marL="3199324" indent="0">
              <a:buNone/>
              <a:defRPr sz="1400"/>
            </a:lvl8pPr>
            <a:lvl9pPr marL="3656368"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6"/>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9"/>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9"/>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6"/>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6"/>
            <a:ext cx="4452938"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38" y="2398718"/>
            <a:ext cx="4452938"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6"/>
            <a:ext cx="4454525"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8100" y="2398718"/>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6"/>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6"/>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42" y="7210426"/>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9"/>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9" y="301627"/>
            <a:ext cx="5632450"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41" y="7258054"/>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7"/>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047" indent="0">
              <a:buNone/>
              <a:defRPr sz="2800"/>
            </a:lvl2pPr>
            <a:lvl3pPr marL="914092" indent="0">
              <a:buNone/>
              <a:defRPr sz="2400"/>
            </a:lvl3pPr>
            <a:lvl4pPr marL="1371139" indent="0">
              <a:buNone/>
              <a:defRPr sz="2000"/>
            </a:lvl4pPr>
            <a:lvl5pPr marL="1828184" indent="0">
              <a:buNone/>
              <a:defRPr sz="2000"/>
            </a:lvl5pPr>
            <a:lvl6pPr marL="2285231" indent="0">
              <a:buNone/>
              <a:defRPr sz="2000"/>
            </a:lvl6pPr>
            <a:lvl7pPr marL="2742276" indent="0">
              <a:buNone/>
              <a:defRPr sz="2000"/>
            </a:lvl7pPr>
            <a:lvl8pPr marL="3199324" indent="0">
              <a:buNone/>
              <a:defRPr sz="2000"/>
            </a:lvl8pPr>
            <a:lvl9pPr marL="3656368"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6"/>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6"/>
            <a:ext cx="2338387" cy="511175"/>
          </a:xfrm>
        </p:spPr>
        <p:txBody>
          <a:bodyPr/>
          <a:lstStyle>
            <a:lvl1pPr>
              <a:defRPr/>
            </a:lvl1pPr>
          </a:lstStyle>
          <a:p>
            <a:pPr>
              <a:defRPr/>
            </a:pPr>
            <a:endParaRPr lang="en-US" altLang="en-US" dirty="0"/>
          </a:p>
        </p:txBody>
      </p:sp>
      <p:sp>
        <p:nvSpPr>
          <p:cNvPr id="5" name="Footer Placeholder 4"/>
          <p:cNvSpPr>
            <a:spLocks noGrp="1"/>
          </p:cNvSpPr>
          <p:nvPr>
            <p:ph type="ftr" idx="11"/>
          </p:nvPr>
        </p:nvSpPr>
        <p:spPr/>
        <p:txBody>
          <a:bodyPr/>
          <a:lstStyle>
            <a:lvl1pPr>
              <a:defRPr/>
            </a:lvl1pPr>
          </a:lstStyle>
          <a:p>
            <a:pPr>
              <a:defRPr/>
            </a:pPr>
            <a:endParaRPr lang="en-US" altLang="en-US" dirty="0"/>
          </a:p>
        </p:txBody>
      </p:sp>
      <p:sp>
        <p:nvSpPr>
          <p:cNvPr id="6" name="Slide Number Placeholder 5"/>
          <p:cNvSpPr>
            <a:spLocks noGrp="1"/>
          </p:cNvSpPr>
          <p:nvPr>
            <p:ph type="sldNum" idx="12"/>
          </p:nvPr>
        </p:nvSpPr>
        <p:spPr>
          <a:xfrm>
            <a:off x="9685338" y="7286628"/>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9" y="301625"/>
            <a:ext cx="2263774"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42" y="301625"/>
            <a:ext cx="6642099"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6"/>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9"/>
            <a:ext cx="8732415" cy="359371"/>
          </a:xfrm>
          <a:prstGeom prst="rect">
            <a:avLst/>
          </a:prstGeom>
          <a:noFill/>
          <a:ln w="12700">
            <a:noFill/>
            <a:miter lim="800000"/>
            <a:headEnd type="none" w="sm" len="sm"/>
            <a:tailEnd type="none" w="sm" len="sm"/>
          </a:ln>
          <a:effectLst/>
        </p:spPr>
        <p:txBody>
          <a:bodyPr lIns="100751" tIns="50376" rIns="100751" bIns="50376">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859342"/>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05163"/>
            <a:ext cx="8564562" cy="1654175"/>
          </a:xfrm>
        </p:spPr>
        <p:txBody>
          <a:bodyPr anchor="b"/>
          <a:lstStyle>
            <a:lvl1pPr marL="0" indent="0">
              <a:buNone/>
              <a:defRPr sz="2000"/>
            </a:lvl1pPr>
            <a:lvl2pPr marL="457047" indent="0">
              <a:buNone/>
              <a:defRPr sz="1800"/>
            </a:lvl2pPr>
            <a:lvl3pPr marL="914092" indent="0">
              <a:buNone/>
              <a:defRPr sz="1700"/>
            </a:lvl3pPr>
            <a:lvl4pPr marL="1371139" indent="0">
              <a:buNone/>
              <a:defRPr sz="1400"/>
            </a:lvl4pPr>
            <a:lvl5pPr marL="1828184" indent="0">
              <a:buNone/>
              <a:defRPr sz="1400"/>
            </a:lvl5pPr>
            <a:lvl6pPr marL="2285231" indent="0">
              <a:buNone/>
              <a:defRPr sz="1400"/>
            </a:lvl6pPr>
            <a:lvl7pPr marL="2742276" indent="0">
              <a:buNone/>
              <a:defRPr sz="1400"/>
            </a:lvl7pPr>
            <a:lvl8pPr marL="3199324" indent="0">
              <a:buNone/>
              <a:defRPr sz="1400"/>
            </a:lvl8pPr>
            <a:lvl9pPr marL="3656368"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8"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6"/>
            <a:ext cx="4452938"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38" y="2398718"/>
            <a:ext cx="4452938"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6"/>
            <a:ext cx="4454525"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8100" y="2398718"/>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9"/>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9" y="301627"/>
            <a:ext cx="5632450"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7"/>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047" indent="0">
              <a:buNone/>
              <a:defRPr sz="2800"/>
            </a:lvl2pPr>
            <a:lvl3pPr marL="914092" indent="0">
              <a:buNone/>
              <a:defRPr sz="2400"/>
            </a:lvl3pPr>
            <a:lvl4pPr marL="1371139" indent="0">
              <a:buNone/>
              <a:defRPr sz="2000"/>
            </a:lvl4pPr>
            <a:lvl5pPr marL="1828184" indent="0">
              <a:buNone/>
              <a:defRPr sz="2000"/>
            </a:lvl5pPr>
            <a:lvl6pPr marL="2285231" indent="0">
              <a:buNone/>
              <a:defRPr sz="2000"/>
            </a:lvl6pPr>
            <a:lvl7pPr marL="2742276" indent="0">
              <a:buNone/>
              <a:defRPr sz="2000"/>
            </a:lvl7pPr>
            <a:lvl8pPr marL="3199324" indent="0">
              <a:buNone/>
              <a:defRPr sz="2000"/>
            </a:lvl8pPr>
            <a:lvl9pPr marL="3656368"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41" y="301628"/>
            <a:ext cx="9056687"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41" y="1768475"/>
            <a:ext cx="9056687"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7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42" y="6888165"/>
            <a:ext cx="23352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5"/>
            <a:ext cx="318293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552530" y="7225397"/>
            <a:ext cx="23368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785" indent="-342785" algn="l" defTabSz="457047"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700" indent="-285654" algn="l" defTabSz="457047" rtl="0" eaLnBrk="0" fontAlgn="base" hangingPunct="0">
        <a:lnSpc>
          <a:spcPct val="93000"/>
        </a:lnSpc>
        <a:spcBef>
          <a:spcPct val="0"/>
        </a:spcBef>
        <a:spcAft>
          <a:spcPts val="1136"/>
        </a:spcAft>
        <a:buClr>
          <a:srgbClr val="000000"/>
        </a:buClr>
        <a:buSzPct val="100000"/>
        <a:buFont typeface="Times New Roman" pitchFamily="16" charset="0"/>
        <a:defRPr sz="2800">
          <a:solidFill>
            <a:srgbClr val="000000"/>
          </a:solidFill>
          <a:latin typeface="+mn-lt"/>
          <a:ea typeface="+mn-ea"/>
        </a:defRPr>
      </a:lvl2pPr>
      <a:lvl3pPr marL="1142614" indent="-228522" algn="l" defTabSz="457047"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599660" indent="-228522" algn="l" defTabSz="457047"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6706" indent="-228522" algn="l" defTabSz="457047"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3753"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0800"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7846"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4892"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092" rtl="0" eaLnBrk="1" latinLnBrk="0" hangingPunct="1">
        <a:defRPr sz="1800" kern="1200">
          <a:solidFill>
            <a:schemeClr val="tx1"/>
          </a:solidFill>
          <a:latin typeface="+mn-lt"/>
          <a:ea typeface="+mn-ea"/>
          <a:cs typeface="+mn-cs"/>
        </a:defRPr>
      </a:lvl1pPr>
      <a:lvl2pPr marL="457047" algn="l" defTabSz="914092" rtl="0" eaLnBrk="1" latinLnBrk="0" hangingPunct="1">
        <a:defRPr sz="1800" kern="1200">
          <a:solidFill>
            <a:schemeClr val="tx1"/>
          </a:solidFill>
          <a:latin typeface="+mn-lt"/>
          <a:ea typeface="+mn-ea"/>
          <a:cs typeface="+mn-cs"/>
        </a:defRPr>
      </a:lvl2pPr>
      <a:lvl3pPr marL="914092" algn="l" defTabSz="914092" rtl="0" eaLnBrk="1" latinLnBrk="0" hangingPunct="1">
        <a:defRPr sz="1800" kern="1200">
          <a:solidFill>
            <a:schemeClr val="tx1"/>
          </a:solidFill>
          <a:latin typeface="+mn-lt"/>
          <a:ea typeface="+mn-ea"/>
          <a:cs typeface="+mn-cs"/>
        </a:defRPr>
      </a:lvl3pPr>
      <a:lvl4pPr marL="1371139" algn="l" defTabSz="914092" rtl="0" eaLnBrk="1" latinLnBrk="0" hangingPunct="1">
        <a:defRPr sz="1800" kern="1200">
          <a:solidFill>
            <a:schemeClr val="tx1"/>
          </a:solidFill>
          <a:latin typeface="+mn-lt"/>
          <a:ea typeface="+mn-ea"/>
          <a:cs typeface="+mn-cs"/>
        </a:defRPr>
      </a:lvl4pPr>
      <a:lvl5pPr marL="1828184" algn="l" defTabSz="914092" rtl="0" eaLnBrk="1" latinLnBrk="0" hangingPunct="1">
        <a:defRPr sz="1800" kern="1200">
          <a:solidFill>
            <a:schemeClr val="tx1"/>
          </a:solidFill>
          <a:latin typeface="+mn-lt"/>
          <a:ea typeface="+mn-ea"/>
          <a:cs typeface="+mn-cs"/>
        </a:defRPr>
      </a:lvl5pPr>
      <a:lvl6pPr marL="2285231" algn="l" defTabSz="914092" rtl="0" eaLnBrk="1" latinLnBrk="0" hangingPunct="1">
        <a:defRPr sz="1800" kern="1200">
          <a:solidFill>
            <a:schemeClr val="tx1"/>
          </a:solidFill>
          <a:latin typeface="+mn-lt"/>
          <a:ea typeface="+mn-ea"/>
          <a:cs typeface="+mn-cs"/>
        </a:defRPr>
      </a:lvl6pPr>
      <a:lvl7pPr marL="2742276" algn="l" defTabSz="914092" rtl="0" eaLnBrk="1" latinLnBrk="0" hangingPunct="1">
        <a:defRPr sz="1800" kern="1200">
          <a:solidFill>
            <a:schemeClr val="tx1"/>
          </a:solidFill>
          <a:latin typeface="+mn-lt"/>
          <a:ea typeface="+mn-ea"/>
          <a:cs typeface="+mn-cs"/>
        </a:defRPr>
      </a:lvl7pPr>
      <a:lvl8pPr marL="3199324" algn="l" defTabSz="914092" rtl="0" eaLnBrk="1" latinLnBrk="0" hangingPunct="1">
        <a:defRPr sz="1800" kern="1200">
          <a:solidFill>
            <a:schemeClr val="tx1"/>
          </a:solidFill>
          <a:latin typeface="+mn-lt"/>
          <a:ea typeface="+mn-ea"/>
          <a:cs typeface="+mn-cs"/>
        </a:defRPr>
      </a:lvl8pPr>
      <a:lvl9pPr marL="3656368" algn="l" defTabSz="9140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43" y="301628"/>
            <a:ext cx="9058275"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43" y="1768479"/>
            <a:ext cx="9058275" cy="498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40" y="6888165"/>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656" algn="l"/>
                <a:tab pos="1447312" algn="l"/>
                <a:tab pos="2170968"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8" y="6888165"/>
            <a:ext cx="31845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656" algn="l"/>
                <a:tab pos="1447312" algn="l"/>
                <a:tab pos="2170968" algn="l"/>
                <a:tab pos="2894625"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552531" y="7307266"/>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656" algn="l"/>
                <a:tab pos="1447312" algn="l"/>
                <a:tab pos="2170968"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ftr="0" dt="0"/>
  <p:txStyles>
    <p:title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785" indent="-342785" algn="l" defTabSz="457047"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700" indent="-285654" algn="l" defTabSz="457047" rtl="0" eaLnBrk="0" fontAlgn="base" hangingPunct="0">
        <a:lnSpc>
          <a:spcPct val="93000"/>
        </a:lnSpc>
        <a:spcBef>
          <a:spcPct val="0"/>
        </a:spcBef>
        <a:spcAft>
          <a:spcPts val="1136"/>
        </a:spcAft>
        <a:buClr>
          <a:srgbClr val="000000"/>
        </a:buClr>
        <a:buSzPct val="100000"/>
        <a:buFont typeface="Times New Roman" pitchFamily="16" charset="0"/>
        <a:defRPr sz="2800">
          <a:solidFill>
            <a:srgbClr val="FFFFFF"/>
          </a:solidFill>
          <a:latin typeface="+mn-lt"/>
          <a:cs typeface="+mn-cs"/>
        </a:defRPr>
      </a:lvl2pPr>
      <a:lvl3pPr marL="1142614" indent="-228522" algn="l" defTabSz="457047"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599660" indent="-228522" algn="l" defTabSz="457047"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6706" indent="-228522" algn="l" defTabSz="457047"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3753"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0800"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7846"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4892"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092" rtl="0" eaLnBrk="1" latinLnBrk="0" hangingPunct="1">
        <a:defRPr sz="1800" kern="1200">
          <a:solidFill>
            <a:schemeClr val="tx1"/>
          </a:solidFill>
          <a:latin typeface="+mn-lt"/>
          <a:ea typeface="+mn-ea"/>
          <a:cs typeface="+mn-cs"/>
        </a:defRPr>
      </a:lvl1pPr>
      <a:lvl2pPr marL="457047" algn="l" defTabSz="914092" rtl="0" eaLnBrk="1" latinLnBrk="0" hangingPunct="1">
        <a:defRPr sz="1800" kern="1200">
          <a:solidFill>
            <a:schemeClr val="tx1"/>
          </a:solidFill>
          <a:latin typeface="+mn-lt"/>
          <a:ea typeface="+mn-ea"/>
          <a:cs typeface="+mn-cs"/>
        </a:defRPr>
      </a:lvl2pPr>
      <a:lvl3pPr marL="914092" algn="l" defTabSz="914092" rtl="0" eaLnBrk="1" latinLnBrk="0" hangingPunct="1">
        <a:defRPr sz="1800" kern="1200">
          <a:solidFill>
            <a:schemeClr val="tx1"/>
          </a:solidFill>
          <a:latin typeface="+mn-lt"/>
          <a:ea typeface="+mn-ea"/>
          <a:cs typeface="+mn-cs"/>
        </a:defRPr>
      </a:lvl3pPr>
      <a:lvl4pPr marL="1371139" algn="l" defTabSz="914092" rtl="0" eaLnBrk="1" latinLnBrk="0" hangingPunct="1">
        <a:defRPr sz="1800" kern="1200">
          <a:solidFill>
            <a:schemeClr val="tx1"/>
          </a:solidFill>
          <a:latin typeface="+mn-lt"/>
          <a:ea typeface="+mn-ea"/>
          <a:cs typeface="+mn-cs"/>
        </a:defRPr>
      </a:lvl4pPr>
      <a:lvl5pPr marL="1828184" algn="l" defTabSz="914092" rtl="0" eaLnBrk="1" latinLnBrk="0" hangingPunct="1">
        <a:defRPr sz="1800" kern="1200">
          <a:solidFill>
            <a:schemeClr val="tx1"/>
          </a:solidFill>
          <a:latin typeface="+mn-lt"/>
          <a:ea typeface="+mn-ea"/>
          <a:cs typeface="+mn-cs"/>
        </a:defRPr>
      </a:lvl5pPr>
      <a:lvl6pPr marL="2285231" algn="l" defTabSz="914092" rtl="0" eaLnBrk="1" latinLnBrk="0" hangingPunct="1">
        <a:defRPr sz="1800" kern="1200">
          <a:solidFill>
            <a:schemeClr val="tx1"/>
          </a:solidFill>
          <a:latin typeface="+mn-lt"/>
          <a:ea typeface="+mn-ea"/>
          <a:cs typeface="+mn-cs"/>
        </a:defRPr>
      </a:lvl6pPr>
      <a:lvl7pPr marL="2742276" algn="l" defTabSz="914092" rtl="0" eaLnBrk="1" latinLnBrk="0" hangingPunct="1">
        <a:defRPr sz="1800" kern="1200">
          <a:solidFill>
            <a:schemeClr val="tx1"/>
          </a:solidFill>
          <a:latin typeface="+mn-lt"/>
          <a:ea typeface="+mn-ea"/>
          <a:cs typeface="+mn-cs"/>
        </a:defRPr>
      </a:lvl7pPr>
      <a:lvl8pPr marL="3199324" algn="l" defTabSz="914092" rtl="0" eaLnBrk="1" latinLnBrk="0" hangingPunct="1">
        <a:defRPr sz="1800" kern="1200">
          <a:solidFill>
            <a:schemeClr val="tx1"/>
          </a:solidFill>
          <a:latin typeface="+mn-lt"/>
          <a:ea typeface="+mn-ea"/>
          <a:cs typeface="+mn-cs"/>
        </a:defRPr>
      </a:lvl8pPr>
      <a:lvl9pPr marL="3656368" algn="l" defTabSz="914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30"/>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8"/>
            <a:ext cx="62817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7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Bravo</a:t>
            </a:r>
          </a:p>
          <a:p>
            <a:pPr algn="ctr" eaLnBrk="1">
              <a:buClrTx/>
              <a:buFontTx/>
              <a:buNone/>
            </a:pPr>
            <a:endParaRPr lang="en-US" altLang="en-US" sz="2400" dirty="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7"/>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2" y="4615653"/>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5" y="1343024"/>
            <a:ext cx="5553075" cy="5638801"/>
          </a:xfrm>
        </p:spPr>
        <p:txBody>
          <a:bodyPr/>
          <a:lstStyle/>
          <a:p>
            <a:pPr>
              <a:buFont typeface="Arial" pitchFamily="34" charset="0"/>
              <a:buChar char="•"/>
            </a:pPr>
            <a:r>
              <a:rPr lang="en-US" sz="2000" dirty="0">
                <a:solidFill>
                  <a:schemeClr val="tx1">
                    <a:lumMod val="85000"/>
                    <a:lumOff val="15000"/>
                  </a:schemeClr>
                </a:solidFill>
              </a:rPr>
              <a:t>One of the greatest limits on the scope and success of any spacecraft mission is cost, specifically, the cost of getting a spacecraft to orbit.</a:t>
            </a:r>
          </a:p>
          <a:p>
            <a:pPr lvl="1">
              <a:buFont typeface="Arial" pitchFamily="34" charset="0"/>
              <a:buChar char="•"/>
            </a:pPr>
            <a:r>
              <a:rPr lang="en-US" sz="1800" dirty="0">
                <a:solidFill>
                  <a:schemeClr val="tx1">
                    <a:lumMod val="85000"/>
                    <a:lumOff val="15000"/>
                  </a:schemeClr>
                </a:solidFill>
              </a:rPr>
              <a:t>Launch costs alone can range from $6 million for microsatellites to $500,000 for </a:t>
            </a:r>
            <a:r>
              <a:rPr lang="en-US" sz="1800" dirty="0" err="1">
                <a:solidFill>
                  <a:schemeClr val="tx1">
                    <a:lumMod val="85000"/>
                    <a:lumOff val="15000"/>
                  </a:schemeClr>
                </a:solidFill>
              </a:rPr>
              <a:t>CubeSats</a:t>
            </a:r>
            <a:endParaRPr lang="en-US" sz="1800" dirty="0">
              <a:solidFill>
                <a:schemeClr val="tx1">
                  <a:lumMod val="85000"/>
                  <a:lumOff val="15000"/>
                </a:schemeClr>
              </a:solidFill>
            </a:endParaRPr>
          </a:p>
          <a:p>
            <a:pPr>
              <a:buFont typeface="Arial" pitchFamily="34" charset="0"/>
              <a:buChar char="•"/>
            </a:pPr>
            <a:r>
              <a:rPr lang="en-US" sz="2000" dirty="0">
                <a:solidFill>
                  <a:schemeClr val="tx1">
                    <a:lumMod val="85000"/>
                    <a:lumOff val="15000"/>
                  </a:schemeClr>
                </a:solidFill>
              </a:rPr>
              <a:t>However, for satellites that fall under the CubeSat category, a NASA program exists that finds and subsequently pays for launch spots for said satellites. No such program exists for microsatellites.</a:t>
            </a:r>
          </a:p>
          <a:p>
            <a:pPr>
              <a:buFont typeface="Arial" pitchFamily="34" charset="0"/>
              <a:buChar char="•"/>
            </a:pPr>
            <a:r>
              <a:rPr lang="en-US" sz="2000" dirty="0">
                <a:solidFill>
                  <a:schemeClr val="tx1">
                    <a:lumMod val="85000"/>
                    <a:lumOff val="15000"/>
                  </a:schemeClr>
                </a:solidFill>
              </a:rPr>
              <a:t>Beyond launch cost, the cost associated with designing, building, and testing a CubeSat (or microsatellite, for that matter) is on the order of thousands of dollars, as opposed to the millions associated with larger, more complicated spacecraft systems.</a:t>
            </a: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7"/>
            <a:ext cx="4000499"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343025"/>
            <a:ext cx="9210675" cy="3124200"/>
          </a:xfrm>
        </p:spPr>
        <p:txBody>
          <a:bodyPr/>
          <a:lstStyle/>
          <a:p>
            <a:pPr>
              <a:buFont typeface="Arial" pitchFamily="34" charset="0"/>
              <a:buChar char="•"/>
            </a:pPr>
            <a:r>
              <a:rPr lang="en-US" sz="2000" dirty="0">
                <a:solidFill>
                  <a:schemeClr val="tx1">
                    <a:lumMod val="85000"/>
                    <a:lumOff val="15000"/>
                  </a:schemeClr>
                </a:solidFill>
              </a:rPr>
              <a:t>As discussed previously, another one of the largest constraints on small spacecraft design is volume.</a:t>
            </a:r>
          </a:p>
          <a:p>
            <a:pPr lvl="1">
              <a:buFont typeface="Arial" pitchFamily="34" charset="0"/>
              <a:buChar char="•"/>
            </a:pPr>
            <a:r>
              <a:rPr lang="en-US" sz="1800" dirty="0">
                <a:solidFill>
                  <a:schemeClr val="tx1">
                    <a:lumMod val="85000"/>
                    <a:lumOff val="15000"/>
                  </a:schemeClr>
                </a:solidFill>
              </a:rPr>
              <a:t>In the case of </a:t>
            </a:r>
            <a:r>
              <a:rPr lang="en-US" sz="1800" dirty="0" err="1">
                <a:solidFill>
                  <a:schemeClr val="tx1">
                    <a:lumMod val="85000"/>
                    <a:lumOff val="15000"/>
                  </a:schemeClr>
                </a:solidFill>
              </a:rPr>
              <a:t>CubeSats</a:t>
            </a:r>
            <a:r>
              <a:rPr lang="en-US" sz="1800" dirty="0">
                <a:solidFill>
                  <a:schemeClr val="tx1">
                    <a:lumMod val="85000"/>
                    <a:lumOff val="15000"/>
                  </a:schemeClr>
                </a:solidFill>
              </a:rPr>
              <a:t>, only a limited number of deployers exist.</a:t>
            </a:r>
          </a:p>
          <a:p>
            <a:pPr lvl="1">
              <a:buFont typeface="Arial" pitchFamily="34" charset="0"/>
              <a:buChar char="•"/>
            </a:pPr>
            <a:r>
              <a:rPr lang="en-US" sz="1800" dirty="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a:solidFill>
                  <a:schemeClr val="tx1">
                    <a:lumMod val="85000"/>
                    <a:lumOff val="15000"/>
                  </a:schemeClr>
                </a:solidFill>
              </a:rPr>
              <a:t>These volumes range from 0.0125 m</a:t>
            </a:r>
            <a:r>
              <a:rPr lang="en-US" sz="1800" baseline="30000" dirty="0">
                <a:solidFill>
                  <a:schemeClr val="tx1">
                    <a:lumMod val="85000"/>
                    <a:lumOff val="15000"/>
                  </a:schemeClr>
                </a:solidFill>
              </a:rPr>
              <a:t>3</a:t>
            </a:r>
            <a:r>
              <a:rPr lang="en-US" sz="1800" dirty="0">
                <a:solidFill>
                  <a:schemeClr val="tx1">
                    <a:lumMod val="85000"/>
                    <a:lumOff val="15000"/>
                  </a:schemeClr>
                </a:solidFill>
              </a:rPr>
              <a:t> for the Wallops 6U deployer to 0.00934 m</a:t>
            </a:r>
            <a:r>
              <a:rPr lang="en-US" sz="1800" baseline="30000" dirty="0">
                <a:solidFill>
                  <a:schemeClr val="tx1">
                    <a:lumMod val="85000"/>
                    <a:lumOff val="15000"/>
                  </a:schemeClr>
                </a:solidFill>
              </a:rPr>
              <a:t>3</a:t>
            </a:r>
            <a:r>
              <a:rPr lang="en-US" sz="1800" dirty="0">
                <a:solidFill>
                  <a:schemeClr val="tx1">
                    <a:lumMod val="85000"/>
                    <a:lumOff val="15000"/>
                  </a:schemeClr>
                </a:solidFill>
              </a:rPr>
              <a:t> for the Planetary Resources deployer.</a:t>
            </a:r>
          </a:p>
          <a:p>
            <a:pPr>
              <a:buFont typeface="Arial" pitchFamily="34" charset="0"/>
              <a:buChar char="•"/>
            </a:pPr>
            <a:r>
              <a:rPr lang="en-US" sz="2000" dirty="0">
                <a:solidFill>
                  <a:schemeClr val="tx1">
                    <a:lumMod val="85000"/>
                    <a:lumOff val="15000"/>
                  </a:schemeClr>
                </a:solidFill>
              </a:rPr>
              <a:t>Thus, any design, associated with meeting the Rascal mission success criteria must have the volume associated with one of these available deployers.</a:t>
            </a:r>
            <a:r>
              <a:rPr lang="en-US" sz="1400" dirty="0">
                <a:solidFill>
                  <a:schemeClr val="tx1">
                    <a:lumMod val="85000"/>
                    <a:lumOff val="15000"/>
                  </a:schemeClr>
                </a:solidFill>
              </a:rPr>
              <a:t> </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343025"/>
            <a:ext cx="9210675" cy="3124200"/>
          </a:xfrm>
        </p:spPr>
        <p:txBody>
          <a:bodyPr/>
          <a:lstStyle/>
          <a:p>
            <a:pPr>
              <a:buFont typeface="Arial" pitchFamily="34" charset="0"/>
              <a:buChar char="•"/>
            </a:pPr>
            <a:r>
              <a:rPr lang="en-US" sz="2000" dirty="0">
                <a:solidFill>
                  <a:schemeClr val="tx1">
                    <a:lumMod val="85000"/>
                    <a:lumOff val="15000"/>
                  </a:schemeClr>
                </a:solidFill>
              </a:rPr>
              <a:t>Another parameter that drives small spacecraft design is the amount of time associated with executing each of the mission success criteria.</a:t>
            </a:r>
          </a:p>
          <a:p>
            <a:pPr lvl="1">
              <a:buFont typeface="Arial" pitchFamily="34" charset="0"/>
              <a:buChar char="•"/>
            </a:pPr>
            <a:r>
              <a:rPr lang="en-US" sz="1800" dirty="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419226"/>
            <a:ext cx="9210675" cy="3124200"/>
          </a:xfrm>
        </p:spPr>
        <p:txBody>
          <a:bodyPr/>
          <a:lstStyle/>
          <a:p>
            <a:pPr>
              <a:buFont typeface="Arial" pitchFamily="34" charset="0"/>
              <a:buChar char="•"/>
            </a:pPr>
            <a:r>
              <a:rPr lang="en-US" sz="2000" dirty="0">
                <a:solidFill>
                  <a:schemeClr val="tx1">
                    <a:lumMod val="85000"/>
                    <a:lumOff val="15000"/>
                  </a:schemeClr>
                </a:solidFill>
              </a:rPr>
              <a:t>The final major parameter that drives small spacecraft design is the ability to verify that mission success has been achieved.</a:t>
            </a:r>
          </a:p>
          <a:p>
            <a:pPr lvl="1">
              <a:buFont typeface="Arial" pitchFamily="34" charset="0"/>
              <a:buChar char="•"/>
            </a:pPr>
            <a:r>
              <a:rPr lang="en-US" sz="1800" dirty="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tx1">
                    <a:lumMod val="85000"/>
                    <a:lumOff val="1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50"/>
    </mc:Choice>
    <mc:Fallback>
      <p:transition spd="slow" advTm="125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419226"/>
            <a:ext cx="9210675" cy="3124200"/>
          </a:xfrm>
        </p:spPr>
        <p:txBody>
          <a:bodyPr/>
          <a:lstStyle/>
          <a:p>
            <a:pPr>
              <a:buFont typeface="Arial" pitchFamily="34" charset="0"/>
              <a:buChar char="•"/>
            </a:pPr>
            <a:r>
              <a:rPr lang="en-US" sz="2000" dirty="0">
                <a:solidFill>
                  <a:schemeClr val="tx1">
                    <a:lumMod val="85000"/>
                    <a:lumOff val="15000"/>
                  </a:schemeClr>
                </a:solidFill>
              </a:rPr>
              <a:t>Each of the design constraints listed in the previous section relate directly to design decisions made to </a:t>
            </a: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a:blipFill dpi="0" rotWithShape="0">
                  <a:blip/>
                  <a:srcRect l="36720" t="22469" r="33257" b="28795"/>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Tree>
    <p:extLst>
      <p:ext uri="{BB962C8B-B14F-4D97-AF65-F5344CB8AC3E}">
        <p14:creationId xmlns:p14="http://schemas.microsoft.com/office/powerpoint/2010/main" val="11707604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Tree>
    <p:extLst>
      <p:ext uri="{BB962C8B-B14F-4D97-AF65-F5344CB8AC3E}">
        <p14:creationId xmlns:p14="http://schemas.microsoft.com/office/powerpoint/2010/main" val="10741020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Pros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Complex</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No control over vehicle</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Harder to maintain relative velocities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redundancy</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Tree>
    <p:extLst>
      <p:ext uri="{BB962C8B-B14F-4D97-AF65-F5344CB8AC3E}">
        <p14:creationId xmlns:p14="http://schemas.microsoft.com/office/powerpoint/2010/main" val="136852375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Tree>
    <p:extLst>
      <p:ext uri="{BB962C8B-B14F-4D97-AF65-F5344CB8AC3E}">
        <p14:creationId xmlns:p14="http://schemas.microsoft.com/office/powerpoint/2010/main" val="226864442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tx1">
                    <a:lumMod val="85000"/>
                    <a:lumOff val="1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Mission Success Criteria</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50"/>
    </mc:Choice>
    <mc:Fallback>
      <p:transition spd="slow" advTm="125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Tom Slide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
        <p:nvSpPr>
          <p:cNvPr id="5" name="Rectangle 1"/>
          <p:cNvSpPr txBox="1">
            <a:spLocks noChangeArrowheads="1"/>
          </p:cNvSpPr>
          <p:nvPr/>
        </p:nvSpPr>
        <p:spPr bwMode="auto">
          <a:xfrm>
            <a:off x="-524665" y="0"/>
            <a:ext cx="11099801"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altLang="en-US" b="1" kern="0" dirty="0" smtClean="0">
                <a:solidFill>
                  <a:schemeClr val="tx1"/>
                </a:solidFill>
              </a:rPr>
              <a:t>Subsystem: Power</a:t>
            </a:r>
            <a:endParaRPr lang="en-US" altLang="en-US" b="1" kern="0" dirty="0">
              <a:solidFill>
                <a:schemeClr val="tx1"/>
              </a:solidFill>
            </a:endParaRPr>
          </a:p>
        </p:txBody>
      </p:sp>
      <p:sp>
        <p:nvSpPr>
          <p:cNvPr id="6" name="Rectangle 2"/>
          <p:cNvSpPr txBox="1">
            <a:spLocks noChangeArrowheads="1"/>
          </p:cNvSpPr>
          <p:nvPr/>
        </p:nvSpPr>
        <p:spPr bwMode="auto">
          <a:xfrm>
            <a:off x="237332" y="1591541"/>
            <a:ext cx="9601200" cy="5695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a:lstStyle>
          <a:p>
            <a:pPr defTabSz="344372">
              <a:spcBef>
                <a:spcPts val="0"/>
              </a:spcBef>
              <a:buFont typeface="Arial" panose="020B0604020202020204" pitchFamily="34" charset="0"/>
              <a:buChar char="•"/>
            </a:pPr>
            <a:r>
              <a:rPr lang="en-US" altLang="en-US" sz="2000" kern="0" dirty="0">
                <a:solidFill>
                  <a:schemeClr val="tx1"/>
                </a:solidFill>
              </a:rPr>
              <a:t>The Power Subsystem (PWR) generates, stores and distributes power for the other spacecraft subsystems, and consists of three major components:</a:t>
            </a:r>
          </a:p>
          <a:p>
            <a:pPr marL="557027" lvl="1" indent="-157110" defTabSz="344372">
              <a:spcBef>
                <a:spcPts val="0"/>
              </a:spcBef>
              <a:buSzPct val="75000"/>
              <a:buFontTx/>
              <a:buChar char="•"/>
            </a:pPr>
            <a:r>
              <a:rPr lang="en-US" altLang="en-US" sz="1800" kern="0" dirty="0">
                <a:solidFill>
                  <a:schemeClr val="tx1"/>
                </a:solidFill>
              </a:rPr>
              <a:t>Electrical Power System (EPS): a component that regulates and distributes power to the rest of the spacecraft through the spacecraft bus.</a:t>
            </a:r>
          </a:p>
          <a:p>
            <a:pPr marL="557027" lvl="1" indent="-157110" defTabSz="344372">
              <a:spcBef>
                <a:spcPts val="0"/>
              </a:spcBef>
              <a:buSzPct val="75000"/>
              <a:buFontTx/>
              <a:buChar char="•"/>
            </a:pPr>
            <a:r>
              <a:rPr lang="en-US" altLang="en-US" sz="1800" kern="0" dirty="0">
                <a:solidFill>
                  <a:schemeClr val="tx1"/>
                </a:solidFill>
              </a:rPr>
              <a:t>Rechargeable Battery: usually attached to the EPS, the battery stores the excess power generated by the solar arrays for use during the eclipse section of the orbit and serves as the primary power source for the spacecraft.</a:t>
            </a:r>
          </a:p>
          <a:p>
            <a:pPr marL="557027" lvl="1" indent="-157110" defTabSz="344372">
              <a:spcBef>
                <a:spcPts val="0"/>
              </a:spcBef>
              <a:buSzPct val="75000"/>
              <a:buFontTx/>
              <a:buChar char="•"/>
            </a:pPr>
            <a:r>
              <a:rPr lang="en-US" altLang="en-US" sz="1800" kern="0" dirty="0">
                <a:solidFill>
                  <a:schemeClr val="tx1"/>
                </a:solidFill>
              </a:rPr>
              <a:t>Solar Arrays: fixed to the spacecraft’s exterior, the solar arrays recharge the battery during the sunlit section of the orbit. Some configurations can deploy panels to increase the exposed area, allowing for significantly greater power generation. Fixed-body arrays are mounted directly to the spacecraft structure and do not move, saving complexity, cost, and weight in exchange for less power generation. </a:t>
            </a:r>
          </a:p>
          <a:p>
            <a:pPr defTabSz="344372">
              <a:spcBef>
                <a:spcPts val="0"/>
              </a:spcBef>
              <a:buFont typeface="Arial" panose="020B0604020202020204" pitchFamily="34" charset="0"/>
              <a:buChar char="•"/>
            </a:pPr>
            <a:r>
              <a:rPr lang="en-US" altLang="en-US" sz="2000" kern="0" dirty="0">
                <a:solidFill>
                  <a:schemeClr val="tx1"/>
                </a:solidFill>
              </a:rPr>
              <a:t>Future work will include the construction of a power budget incorporating the consumption of all subsystems and generation during every phase of flight to ensure a net-positive power margin.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3" y="547687"/>
            <a:ext cx="9058275" cy="1252538"/>
          </a:xfrm>
        </p:spPr>
        <p:txBody>
          <a:bodyPr/>
          <a:lstStyle/>
          <a:p>
            <a:r>
              <a:rPr lang="en-US" b="1" dirty="0" smtClean="0">
                <a:solidFill>
                  <a:schemeClr val="tx1"/>
                </a:solidFill>
              </a:rPr>
              <a:t>Subsystem: Attitude Determination &amp; Control</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smtClean="0">
                <a:solidFill>
                  <a:schemeClr val="tx1"/>
                </a:solidFill>
              </a:rPr>
              <a:t>The attitude determination and control provides a means of commanding the propulsion system to perform orbital maneuvers associated with the RFP requirements.</a:t>
            </a:r>
          </a:p>
          <a:p>
            <a:pPr marL="342900" indent="-342900">
              <a:buFont typeface="Arial" panose="020B0604020202020204" pitchFamily="34" charset="0"/>
              <a:buChar char="•"/>
            </a:pPr>
            <a:r>
              <a:rPr lang="en-US" sz="2000" dirty="0" smtClean="0">
                <a:solidFill>
                  <a:schemeClr val="tx1"/>
                </a:solidFill>
              </a:rPr>
              <a:t>It provides a method to maintain the stability of the spacecraft</a:t>
            </a:r>
          </a:p>
          <a:p>
            <a:pPr marL="342900" indent="-342900">
              <a:buFont typeface="Arial" panose="020B0604020202020204" pitchFamily="34" charset="0"/>
              <a:buChar char="•"/>
            </a:pPr>
            <a:r>
              <a:rPr lang="en-US" sz="2000" dirty="0" smtClean="0">
                <a:solidFill>
                  <a:schemeClr val="tx1"/>
                </a:solidFill>
              </a:rPr>
              <a:t>Methods of Attitude Determination and Control</a:t>
            </a:r>
          </a:p>
          <a:p>
            <a:pPr marL="742815" lvl="1" indent="-342900">
              <a:buFont typeface="Arial" panose="020B0604020202020204" pitchFamily="34" charset="0"/>
              <a:buChar char="•"/>
            </a:pPr>
            <a:r>
              <a:rPr lang="en-US" sz="1800" dirty="0" err="1" smtClean="0">
                <a:solidFill>
                  <a:schemeClr val="tx1"/>
                </a:solidFill>
              </a:rPr>
              <a:t>Magnetorquer</a:t>
            </a:r>
            <a:endParaRPr lang="en-US" sz="1800" dirty="0" smtClean="0">
              <a:solidFill>
                <a:schemeClr val="tx1"/>
              </a:solidFill>
            </a:endParaRPr>
          </a:p>
          <a:p>
            <a:pPr marL="742815" lvl="1" indent="-342900">
              <a:buFont typeface="Arial" panose="020B0604020202020204" pitchFamily="34" charset="0"/>
              <a:buChar char="•"/>
            </a:pPr>
            <a:r>
              <a:rPr lang="en-US" sz="1800" dirty="0" smtClean="0">
                <a:solidFill>
                  <a:schemeClr val="tx1"/>
                </a:solidFill>
              </a:rPr>
              <a:t>Star/sun tracker</a:t>
            </a:r>
          </a:p>
          <a:p>
            <a:pPr marL="742815" lvl="1" indent="-342900">
              <a:buFont typeface="Arial" panose="020B0604020202020204" pitchFamily="34" charset="0"/>
              <a:buChar char="•"/>
            </a:pPr>
            <a:r>
              <a:rPr lang="en-US" sz="1800" dirty="0" smtClean="0">
                <a:solidFill>
                  <a:schemeClr val="tx1"/>
                </a:solidFill>
              </a:rPr>
              <a:t>Accelerometers</a:t>
            </a:r>
          </a:p>
          <a:p>
            <a:pPr marL="742815" lvl="1" indent="-342900">
              <a:buFont typeface="Arial" panose="020B0604020202020204" pitchFamily="34" charset="0"/>
              <a:buChar char="•"/>
            </a:pPr>
            <a:r>
              <a:rPr lang="en-US" sz="1800" dirty="0" smtClean="0">
                <a:solidFill>
                  <a:schemeClr val="tx1"/>
                </a:solidFill>
              </a:rPr>
              <a:t>Gyroscopes</a:t>
            </a:r>
          </a:p>
          <a:p>
            <a:pPr marL="742815" lvl="1" indent="-342900">
              <a:buFont typeface="Arial" panose="020B0604020202020204" pitchFamily="34" charset="0"/>
              <a:buChar char="•"/>
            </a:pPr>
            <a:r>
              <a:rPr lang="en-US" sz="1800" dirty="0" smtClean="0">
                <a:solidFill>
                  <a:schemeClr val="tx1"/>
                </a:solidFill>
              </a:rPr>
              <a:t>GPS Receiver</a:t>
            </a:r>
          </a:p>
          <a:p>
            <a:pPr marL="742815" lvl="1" indent="-342900">
              <a:buFont typeface="Arial" panose="020B0604020202020204" pitchFamily="34" charset="0"/>
              <a:buChar char="•"/>
            </a:pPr>
            <a:r>
              <a:rPr lang="en-US" sz="1800" dirty="0" smtClean="0">
                <a:solidFill>
                  <a:schemeClr val="tx1"/>
                </a:solidFill>
              </a:rPr>
              <a:t>Reaction Wheels</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Tree>
    <p:extLst>
      <p:ext uri="{BB962C8B-B14F-4D97-AF65-F5344CB8AC3E}">
        <p14:creationId xmlns:p14="http://schemas.microsoft.com/office/powerpoint/2010/main" val="213473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Propulsion System</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solidFill>
                  <a:schemeClr val="tx1"/>
                </a:solidFill>
              </a:rPr>
              <a:t>The propulsion subsystem will be capable of executing orbital maneuvers issued to it from the ADC </a:t>
            </a:r>
            <a:r>
              <a:rPr lang="en-US" sz="2000" dirty="0" smtClean="0">
                <a:solidFill>
                  <a:schemeClr val="tx1"/>
                </a:solidFill>
              </a:rPr>
              <a:t>subsystem.</a:t>
            </a:r>
          </a:p>
          <a:p>
            <a:pPr marL="342900" indent="-342900">
              <a:buFont typeface="Arial" panose="020B0604020202020204" pitchFamily="34" charset="0"/>
              <a:buChar char="•"/>
            </a:pPr>
            <a:r>
              <a:rPr lang="en-US" sz="2000" dirty="0" smtClean="0">
                <a:solidFill>
                  <a:schemeClr val="tx1"/>
                </a:solidFill>
              </a:rPr>
              <a:t>Potential Fuels:</a:t>
            </a:r>
          </a:p>
          <a:p>
            <a:pPr marL="742815" lvl="1" indent="-342900">
              <a:buFont typeface="Arial" panose="020B0604020202020204" pitchFamily="34" charset="0"/>
              <a:buChar char="•"/>
            </a:pPr>
            <a:r>
              <a:rPr lang="en-US" sz="1800" dirty="0" smtClean="0">
                <a:solidFill>
                  <a:schemeClr val="tx1"/>
                </a:solidFill>
              </a:rPr>
              <a:t>R-134a</a:t>
            </a:r>
          </a:p>
          <a:p>
            <a:pPr marL="742815" lvl="1" indent="-342900">
              <a:buFont typeface="Arial" panose="020B0604020202020204" pitchFamily="34" charset="0"/>
              <a:buChar char="•"/>
            </a:pPr>
            <a:r>
              <a:rPr lang="en-US" sz="1800" dirty="0" smtClean="0">
                <a:solidFill>
                  <a:schemeClr val="tx1"/>
                </a:solidFill>
              </a:rPr>
              <a:t>Butane</a:t>
            </a:r>
          </a:p>
          <a:p>
            <a:pPr marL="742815" lvl="1" indent="-342900">
              <a:buFont typeface="Arial" panose="020B0604020202020204" pitchFamily="34" charset="0"/>
              <a:buChar char="•"/>
            </a:pPr>
            <a:r>
              <a:rPr lang="en-US" sz="1800" dirty="0" smtClean="0">
                <a:solidFill>
                  <a:schemeClr val="tx1"/>
                </a:solidFill>
              </a:rPr>
              <a:t>Electric</a:t>
            </a:r>
          </a:p>
          <a:p>
            <a:pPr marL="742815" lvl="1" indent="-342900">
              <a:buFont typeface="Arial" panose="020B0604020202020204" pitchFamily="34" charset="0"/>
              <a:buChar char="•"/>
            </a:pPr>
            <a:r>
              <a:rPr lang="en-US" sz="1800" dirty="0" smtClean="0">
                <a:solidFill>
                  <a:schemeClr val="tx1"/>
                </a:solidFill>
              </a:rPr>
              <a:t>Water</a:t>
            </a:r>
          </a:p>
          <a:p>
            <a:pPr marL="742815" lvl="1" indent="-342900">
              <a:buFont typeface="Arial" panose="020B0604020202020204" pitchFamily="34" charset="0"/>
              <a:buChar char="•"/>
            </a:pPr>
            <a:r>
              <a:rPr lang="en-US" sz="1800" dirty="0" smtClean="0">
                <a:solidFill>
                  <a:schemeClr val="tx1"/>
                </a:solidFill>
              </a:rPr>
              <a:t>Hydrazine</a:t>
            </a:r>
          </a:p>
          <a:p>
            <a:pPr marL="742815" lvl="1" indent="-342900">
              <a:buFont typeface="Arial" panose="020B0604020202020204" pitchFamily="34" charset="0"/>
              <a:buChar char="•"/>
            </a:pPr>
            <a:r>
              <a:rPr lang="en-US" sz="1800" dirty="0" smtClean="0">
                <a:solidFill>
                  <a:schemeClr val="tx1"/>
                </a:solidFill>
              </a:rPr>
              <a:t>Solid Propellant</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Tree>
    <p:extLst>
      <p:ext uri="{BB962C8B-B14F-4D97-AF65-F5344CB8AC3E}">
        <p14:creationId xmlns:p14="http://schemas.microsoft.com/office/powerpoint/2010/main" val="3941947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879424" y="343431"/>
            <a:ext cx="8599907" cy="1675299"/>
          </a:xfrm>
        </p:spPr>
        <p:txBody>
          <a:bodyPr/>
          <a:lstStyle/>
          <a:p>
            <a:r>
              <a:rPr lang="en-US" altLang="en-US" b="1" dirty="0" smtClean="0">
                <a:solidFill>
                  <a:schemeClr val="tx1"/>
                </a:solidFill>
              </a:rPr>
              <a:t>Subsystem: Structures</a:t>
            </a:r>
            <a:endParaRPr lang="en-US" altLang="en-US" b="1" dirty="0">
              <a:solidFill>
                <a:schemeClr val="tx1"/>
              </a:solidFill>
            </a:endParaRPr>
          </a:p>
        </p:txBody>
      </p:sp>
      <p:sp>
        <p:nvSpPr>
          <p:cNvPr id="3074" name="Rectangle 2"/>
          <p:cNvSpPr>
            <a:spLocks noGrp="1" noChangeArrowheads="1"/>
          </p:cNvSpPr>
          <p:nvPr>
            <p:ph type="body" idx="1"/>
          </p:nvPr>
        </p:nvSpPr>
        <p:spPr>
          <a:xfrm>
            <a:off x="737980" y="1739308"/>
            <a:ext cx="5976351" cy="4874493"/>
          </a:xfrm>
        </p:spPr>
        <p:txBody>
          <a:bodyPr/>
          <a:lstStyle/>
          <a:p>
            <a:pPr marL="344488" indent="-344488">
              <a:buSzPct val="75000"/>
              <a:buFontTx/>
              <a:buChar char="•"/>
            </a:pPr>
            <a:r>
              <a:rPr lang="en-US" altLang="en-US" sz="1800" dirty="0">
                <a:solidFill>
                  <a:schemeClr val="tx1"/>
                </a:solidFill>
              </a:rPr>
              <a:t>The structure system is the backbone and is used to ensure the survival of the spacecraft and to hold and contain the satellite. </a:t>
            </a:r>
          </a:p>
          <a:p>
            <a:pPr marL="344488" indent="-344488">
              <a:buSzPct val="75000"/>
              <a:buFontTx/>
              <a:buChar char="•"/>
            </a:pPr>
            <a:r>
              <a:rPr lang="en-US" altLang="en-US" sz="1800" dirty="0">
                <a:solidFill>
                  <a:schemeClr val="tx1"/>
                </a:solidFill>
              </a:rPr>
              <a:t>The structure of the satellite must conform to design specifications of the </a:t>
            </a:r>
            <a:r>
              <a:rPr lang="en-US" altLang="en-US" sz="1800" dirty="0" err="1">
                <a:solidFill>
                  <a:schemeClr val="tx1"/>
                </a:solidFill>
              </a:rPr>
              <a:t>deployer</a:t>
            </a:r>
            <a:r>
              <a:rPr lang="en-US" altLang="en-US" sz="1800" dirty="0">
                <a:solidFill>
                  <a:schemeClr val="tx1"/>
                </a:solidFill>
              </a:rPr>
              <a:t> and the </a:t>
            </a:r>
            <a:r>
              <a:rPr lang="en-US" altLang="en-US" sz="1800" dirty="0" err="1">
                <a:solidFill>
                  <a:schemeClr val="tx1"/>
                </a:solidFill>
              </a:rPr>
              <a:t>CubeSat</a:t>
            </a:r>
            <a:r>
              <a:rPr lang="en-US" altLang="en-US" sz="1800" dirty="0">
                <a:solidFill>
                  <a:schemeClr val="tx1"/>
                </a:solidFill>
              </a:rPr>
              <a:t> standard architecture. </a:t>
            </a:r>
          </a:p>
          <a:p>
            <a:pPr marL="344488" indent="-344488">
              <a:buSzPct val="75000"/>
              <a:buFontTx/>
              <a:buChar char="•"/>
            </a:pPr>
            <a:r>
              <a:rPr lang="en-US" altLang="en-US" sz="1800" dirty="0">
                <a:solidFill>
                  <a:schemeClr val="tx1"/>
                </a:solidFill>
              </a:rPr>
              <a:t>The structure will consist of two 3U </a:t>
            </a:r>
            <a:r>
              <a:rPr lang="en-US" altLang="en-US" sz="1800" dirty="0" err="1">
                <a:solidFill>
                  <a:schemeClr val="tx1"/>
                </a:solidFill>
              </a:rPr>
              <a:t>CubeSats</a:t>
            </a:r>
            <a:r>
              <a:rPr lang="en-US" altLang="en-US" sz="1800" dirty="0">
                <a:solidFill>
                  <a:schemeClr val="tx1"/>
                </a:solidFill>
              </a:rPr>
              <a:t> that will be attached initially but have the capability to separate during orbit.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331" y="1404505"/>
            <a:ext cx="2253812" cy="5562600"/>
          </a:xfrm>
          <a:prstGeom prst="rect">
            <a:avLst/>
          </a:prstGeom>
        </p:spPr>
      </p:pic>
    </p:spTree>
    <p:extLst>
      <p:ext uri="{BB962C8B-B14F-4D97-AF65-F5344CB8AC3E}">
        <p14:creationId xmlns:p14="http://schemas.microsoft.com/office/powerpoint/2010/main" val="212333535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243" y="623887"/>
            <a:ext cx="9058275" cy="1252538"/>
          </a:xfrm>
        </p:spPr>
        <p:txBody>
          <a:bodyPr/>
          <a:lstStyle/>
          <a:p>
            <a:r>
              <a:rPr lang="en-US" b="1" dirty="0" smtClean="0">
                <a:solidFill>
                  <a:schemeClr val="tx1"/>
                </a:solidFill>
              </a:rPr>
              <a:t>Subsystem: Communication</a:t>
            </a:r>
            <a:endParaRPr lang="en-US" b="1" dirty="0">
              <a:solidFill>
                <a:schemeClr val="tx1"/>
              </a:solidFill>
            </a:endParaRPr>
          </a:p>
        </p:txBody>
      </p:sp>
      <p:sp>
        <p:nvSpPr>
          <p:cNvPr id="5" name="Content Placeholder 4"/>
          <p:cNvSpPr>
            <a:spLocks noGrp="1"/>
          </p:cNvSpPr>
          <p:nvPr>
            <p:ph idx="1"/>
          </p:nvPr>
        </p:nvSpPr>
        <p:spPr/>
        <p:txBody>
          <a:bodyPr>
            <a:normAutofit/>
          </a:bodyPr>
          <a:lstStyle/>
          <a:p>
            <a:pPr marL="342900" indent="-342900">
              <a:buFont typeface="Arial" panose="020B0604020202020204" pitchFamily="34" charset="0"/>
              <a:buChar char="•"/>
            </a:pPr>
            <a:r>
              <a:rPr lang="en-US" sz="2000" dirty="0" smtClean="0">
                <a:solidFill>
                  <a:schemeClr val="tx1"/>
                </a:solidFill>
              </a:rPr>
              <a:t>The communication system is used to provide verification of mission objective completion to the ground.</a:t>
            </a:r>
          </a:p>
          <a:p>
            <a:pPr marL="342900" indent="-342900">
              <a:buFont typeface="Arial" panose="020B0604020202020204" pitchFamily="34" charset="0"/>
              <a:buChar char="•"/>
            </a:pPr>
            <a:r>
              <a:rPr lang="en-US" sz="2000" dirty="0" smtClean="0">
                <a:solidFill>
                  <a:schemeClr val="tx1"/>
                </a:solidFill>
              </a:rPr>
              <a:t>Data that would be sent down:</a:t>
            </a:r>
          </a:p>
          <a:p>
            <a:pPr marL="914246" lvl="1" indent="-457200">
              <a:buFont typeface="Arial" panose="020B0604020202020204" pitchFamily="34" charset="0"/>
              <a:buChar char="•"/>
            </a:pPr>
            <a:r>
              <a:rPr lang="en-US" sz="1800" dirty="0" smtClean="0">
                <a:solidFill>
                  <a:schemeClr val="tx1"/>
                </a:solidFill>
              </a:rPr>
              <a:t>Relative Distances</a:t>
            </a:r>
          </a:p>
          <a:p>
            <a:pPr marL="914246" lvl="1" indent="-457200">
              <a:buFont typeface="Arial" panose="020B0604020202020204" pitchFamily="34" charset="0"/>
              <a:buChar char="•"/>
            </a:pPr>
            <a:r>
              <a:rPr lang="en-US" sz="1800" dirty="0" smtClean="0">
                <a:solidFill>
                  <a:schemeClr val="tx1"/>
                </a:solidFill>
              </a:rPr>
              <a:t>Relative Velocities</a:t>
            </a:r>
          </a:p>
          <a:p>
            <a:pPr marL="914246" lvl="1" indent="-457200">
              <a:buFont typeface="Arial" panose="020B0604020202020204" pitchFamily="34" charset="0"/>
              <a:buChar char="•"/>
            </a:pPr>
            <a:r>
              <a:rPr lang="en-US" sz="1800" dirty="0" smtClean="0">
                <a:solidFill>
                  <a:schemeClr val="tx1"/>
                </a:solidFill>
              </a:rPr>
              <a:t>Spacecraft Health</a:t>
            </a:r>
          </a:p>
          <a:p>
            <a:pPr marL="342900" indent="-342900">
              <a:buFont typeface="Arial" panose="020B0604020202020204" pitchFamily="34" charset="0"/>
              <a:buChar char="•"/>
            </a:pPr>
            <a:r>
              <a:rPr lang="en-US" sz="2000" dirty="0" smtClean="0">
                <a:solidFill>
                  <a:schemeClr val="tx1"/>
                </a:solidFill>
              </a:rPr>
              <a:t>There are several frequencies available for use, ranging from VHF to S-band.</a:t>
            </a:r>
          </a:p>
          <a:p>
            <a:pPr marL="342900" indent="-342900">
              <a:buFont typeface="Arial" panose="020B0604020202020204" pitchFamily="34" charset="0"/>
              <a:buChar char="•"/>
            </a:pPr>
            <a:r>
              <a:rPr lang="en-US" sz="2000" dirty="0" smtClean="0">
                <a:solidFill>
                  <a:schemeClr val="tx1"/>
                </a:solidFill>
              </a:rPr>
              <a:t>The major design considerations for selecting a radio are the output power and baud rate.</a:t>
            </a:r>
          </a:p>
          <a:p>
            <a:endParaRPr lang="en-US" dirty="0" smtClean="0"/>
          </a:p>
        </p:txBody>
      </p:sp>
    </p:spTree>
    <p:extLst>
      <p:ext uri="{BB962C8B-B14F-4D97-AF65-F5344CB8AC3E}">
        <p14:creationId xmlns:p14="http://schemas.microsoft.com/office/powerpoint/2010/main" val="4174362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tx1">
                    <a:lumMod val="85000"/>
                    <a:lumOff val="1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50"/>
    </mc:Choice>
    <mc:Fallback>
      <p:transition spd="slow" advTm="125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0000"/>
                </a:solidFill>
              </a:rPr>
              <a:t>Preliminary Concept of Operations</a:t>
            </a:r>
            <a:endParaRPr lang="en-US"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27</a:t>
            </a:fld>
            <a:endParaRPr lang="en-US" altLang="en-US" dirty="0"/>
          </a:p>
        </p:txBody>
      </p:sp>
      <p:pic>
        <p:nvPicPr>
          <p:cNvPr id="5"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9266" t="7810" r="9266" b="8881"/>
          <a:stretch>
            <a:fillRect/>
          </a:stretch>
        </p:blipFill>
        <p:spPr bwMode="auto">
          <a:xfrm>
            <a:off x="1685131" y="1495425"/>
            <a:ext cx="6956585" cy="54970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tx1">
                    <a:lumMod val="85000"/>
                    <a:lumOff val="1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50"/>
    </mc:Choice>
    <mc:Fallback>
      <p:transition spd="slow" advTm="125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29</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936452909"/>
              </p:ext>
            </p:extLst>
          </p:nvPr>
        </p:nvGraphicFramePr>
        <p:xfrm>
          <a:off x="5448300" y="1378123"/>
          <a:ext cx="2362200" cy="2514600"/>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2"/>
          <p:cNvSpPr txBox="1">
            <a:spLocks noChangeArrowheads="1"/>
          </p:cNvSpPr>
          <p:nvPr/>
        </p:nvSpPr>
        <p:spPr>
          <a:xfrm>
            <a:off x="723900" y="617603"/>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smtClean="0"/>
              <a:t>Risk Assessment Diagram</a:t>
            </a:r>
            <a:endParaRPr lang="en-US" altLang="en-US" sz="3200" b="1" dirty="0"/>
          </a:p>
        </p:txBody>
      </p:sp>
      <p:graphicFrame>
        <p:nvGraphicFramePr>
          <p:cNvPr id="8" name="Group 142"/>
          <p:cNvGraphicFramePr>
            <a:graphicFrameLocks/>
          </p:cNvGraphicFramePr>
          <p:nvPr>
            <p:extLst>
              <p:ext uri="{D42A27DB-BD31-4B8C-83A1-F6EECF244321}">
                <p14:modId xmlns:p14="http://schemas.microsoft.com/office/powerpoint/2010/main" val="1181659684"/>
              </p:ext>
            </p:extLst>
          </p:nvPr>
        </p:nvGraphicFramePr>
        <p:xfrm>
          <a:off x="1409700" y="1911522"/>
          <a:ext cx="2743200" cy="2211792"/>
        </p:xfrm>
        <a:graphic>
          <a:graphicData uri="http://schemas.openxmlformats.org/drawingml/2006/table">
            <a:tbl>
              <a:tblPr/>
              <a:tblGrid>
                <a:gridCol w="609600"/>
                <a:gridCol w="2133600"/>
              </a:tblGrid>
              <a:tr h="365621">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800" dirty="0" smtClean="0"/>
                        <a:t>Likelihood</a:t>
                      </a:r>
                      <a:endParaRPr kumimoji="0" lang="en-US" sz="1800" b="0" i="0" u="none" strike="noStrike" cap="none" normalizeH="0" baseline="0" dirty="0" smtClean="0">
                        <a:ln>
                          <a:noFill/>
                        </a:ln>
                        <a:solidFill>
                          <a:schemeClr val="tx1"/>
                        </a:solidFill>
                        <a:effectLst/>
                        <a:latin typeface="Arial" charset="0"/>
                        <a:cs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2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Definition Levels: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Not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Low Likelihood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Highly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Near Certainty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243"/>
          <p:cNvGraphicFramePr>
            <a:graphicFrameLocks/>
          </p:cNvGraphicFramePr>
          <p:nvPr>
            <p:extLst>
              <p:ext uri="{D42A27DB-BD31-4B8C-83A1-F6EECF244321}">
                <p14:modId xmlns:p14="http://schemas.microsoft.com/office/powerpoint/2010/main" val="2991949548"/>
              </p:ext>
            </p:extLst>
          </p:nvPr>
        </p:nvGraphicFramePr>
        <p:xfrm>
          <a:off x="1409700" y="4197523"/>
          <a:ext cx="7086600" cy="2822769"/>
        </p:xfrm>
        <a:graphic>
          <a:graphicData uri="http://schemas.openxmlformats.org/drawingml/2006/table">
            <a:tbl>
              <a:tblPr/>
              <a:tblGrid>
                <a:gridCol w="609600"/>
                <a:gridCol w="2141538"/>
                <a:gridCol w="2335212"/>
                <a:gridCol w="2000250"/>
              </a:tblGrid>
              <a:tr h="380914">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Consequences</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047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Technical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Schedule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Cost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performance Shortfall, Same approach retained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Additional activities required; able to meet key dates?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cost&lt;1%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Moderate performance shortfall,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schedule slip; will miss need date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Unacceptable,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Program critical path affected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5</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Unacceptable, no alternatives exist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Cannot achieve key program milestone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Budget increase or unit production cost increase &gt;10%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322"/>
          <p:cNvSpPr txBox="1">
            <a:spLocks noChangeArrowheads="1"/>
          </p:cNvSpPr>
          <p:nvPr/>
        </p:nvSpPr>
        <p:spPr bwMode="auto">
          <a:xfrm rot="16200000">
            <a:off x="4880769" y="2300761"/>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11" name="Text Box 323"/>
          <p:cNvSpPr txBox="1">
            <a:spLocks noChangeArrowheads="1"/>
          </p:cNvSpPr>
          <p:nvPr/>
        </p:nvSpPr>
        <p:spPr bwMode="auto">
          <a:xfrm>
            <a:off x="6210300" y="3788410"/>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67"/>
          <a:lstStyle/>
          <a:p>
            <a:pPr eaLnBrk="1">
              <a:buClrTx/>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pPr>
            <a:r>
              <a:rPr lang="en-US" altLang="en-US" b="1" dirty="0" smtClean="0">
                <a:solidFill>
                  <a:srgbClr val="000000"/>
                </a:solidFill>
              </a:rPr>
              <a:t>Group Organization</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47453497"/>
              </p:ext>
            </p:extLst>
          </p:nvPr>
        </p:nvGraphicFramePr>
        <p:xfrm>
          <a:off x="503238" y="1768478"/>
          <a:ext cx="9058276" cy="303276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sz="1800" dirty="0" smtClean="0"/>
                        <a:t>Group</a:t>
                      </a:r>
                      <a:r>
                        <a:rPr lang="en-US" sz="1800" baseline="0" dirty="0" smtClean="0"/>
                        <a:t> Member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Position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sz="1800" dirty="0" smtClean="0">
                          <a:solidFill>
                            <a:schemeClr val="tx1">
                              <a:lumMod val="85000"/>
                              <a:lumOff val="15000"/>
                            </a:schemeClr>
                          </a:solidFill>
                        </a:rPr>
                        <a:t>Jennifer Babb</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Structures Engineer,</a:t>
                      </a:r>
                    </a:p>
                    <a:p>
                      <a:pPr algn="ctr"/>
                      <a:r>
                        <a:rPr lang="en-US" sz="1800" smtClean="0">
                          <a:solidFill>
                            <a:schemeClr val="tx1">
                              <a:lumMod val="85000"/>
                              <a:lumOff val="15000"/>
                            </a:schemeClr>
                          </a:solidFill>
                        </a:rPr>
                        <a:t>Propulsion Engineer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0080">
                <a:tc>
                  <a:txBody>
                    <a:bodyPr/>
                    <a:lstStyle/>
                    <a:p>
                      <a:pPr algn="ctr"/>
                      <a:r>
                        <a:rPr lang="en-US" sz="1800" dirty="0" smtClean="0">
                          <a:solidFill>
                            <a:schemeClr val="tx1">
                              <a:lumMod val="85000"/>
                              <a:lumOff val="15000"/>
                            </a:schemeClr>
                          </a:solidFill>
                        </a:rPr>
                        <a:t>Bryant </a:t>
                      </a:r>
                      <a:r>
                        <a:rPr lang="en-US" sz="1800" dirty="0" err="1" smtClean="0">
                          <a:solidFill>
                            <a:schemeClr val="tx1">
                              <a:lumMod val="85000"/>
                              <a:lumOff val="15000"/>
                            </a:schemeClr>
                          </a:solidFill>
                        </a:rPr>
                        <a:t>Gaume</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Structures Engineer,</a:t>
                      </a:r>
                    </a:p>
                    <a:p>
                      <a:pPr algn="ctr"/>
                      <a:r>
                        <a:rPr lang="en-US" sz="1800" dirty="0" smtClean="0">
                          <a:solidFill>
                            <a:schemeClr val="tx1">
                              <a:lumMod val="85000"/>
                              <a:lumOff val="15000"/>
                            </a:schemeClr>
                          </a:solidFill>
                        </a:rPr>
                        <a:t>Propulsion Engineer </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0080">
                <a:tc>
                  <a:txBody>
                    <a:bodyPr/>
                    <a:lstStyle/>
                    <a:p>
                      <a:pPr algn="ctr"/>
                      <a:r>
                        <a:rPr lang="en-US" sz="1800" dirty="0" smtClean="0">
                          <a:solidFill>
                            <a:schemeClr val="tx1">
                              <a:lumMod val="85000"/>
                              <a:lumOff val="15000"/>
                            </a:schemeClr>
                          </a:solidFill>
                        </a:rPr>
                        <a:t>Tom Moline</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Program Manager, </a:t>
                      </a:r>
                    </a:p>
                    <a:p>
                      <a:pPr algn="ctr"/>
                      <a:r>
                        <a:rPr lang="en-US" sz="1800" dirty="0" smtClean="0">
                          <a:solidFill>
                            <a:schemeClr val="tx1">
                              <a:lumMod val="85000"/>
                              <a:lumOff val="15000"/>
                            </a:schemeClr>
                          </a:solidFill>
                        </a:rPr>
                        <a:t>Attitude</a:t>
                      </a:r>
                      <a:r>
                        <a:rPr lang="en-US" sz="1800" baseline="0" dirty="0" smtClean="0">
                          <a:solidFill>
                            <a:schemeClr val="tx1">
                              <a:lumMod val="85000"/>
                              <a:lumOff val="15000"/>
                            </a:schemeClr>
                          </a:solidFill>
                        </a:rPr>
                        <a:t> Determination and Control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800" dirty="0" smtClean="0">
                          <a:solidFill>
                            <a:schemeClr val="tx1">
                              <a:lumMod val="85000"/>
                              <a:lumOff val="15000"/>
                            </a:schemeClr>
                          </a:solidFill>
                        </a:rPr>
                        <a:t>Tyler</a:t>
                      </a:r>
                      <a:r>
                        <a:rPr lang="en-US" sz="1800" baseline="0" dirty="0" smtClean="0">
                          <a:solidFill>
                            <a:schemeClr val="tx1">
                              <a:lumMod val="85000"/>
                              <a:lumOff val="15000"/>
                            </a:schemeClr>
                          </a:solidFill>
                        </a:rPr>
                        <a:t> Olson</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Power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800" dirty="0" smtClean="0">
                          <a:solidFill>
                            <a:schemeClr val="tx1">
                              <a:lumMod val="85000"/>
                              <a:lumOff val="15000"/>
                            </a:schemeClr>
                          </a:solidFill>
                        </a:rPr>
                        <a:t>Nate Richard</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Communications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64714519"/>
              </p:ext>
            </p:extLst>
          </p:nvPr>
        </p:nvGraphicFramePr>
        <p:xfrm>
          <a:off x="237331" y="2105025"/>
          <a:ext cx="6634435" cy="3112906"/>
        </p:xfrm>
        <a:graphic>
          <a:graphicData uri="http://schemas.openxmlformats.org/drawingml/2006/table">
            <a:tbl>
              <a:tblPr firstRow="1" bandRow="1">
                <a:tableStyleId>{E929F9F4-4A8F-4326-A1B4-22849713DDAB}</a:tableStyleId>
              </a:tblPr>
              <a:tblGrid>
                <a:gridCol w="152400"/>
                <a:gridCol w="3136637"/>
                <a:gridCol w="1402824"/>
                <a:gridCol w="1942574"/>
              </a:tblGrid>
              <a:tr h="605028">
                <a:tc>
                  <a:txBody>
                    <a:bodyPr/>
                    <a:lstStyle/>
                    <a:p>
                      <a:pPr algn="ctr" rtl="0" fontAlgn="b"/>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2000" dirty="0">
                          <a:solidFill>
                            <a:schemeClr val="tx1"/>
                          </a:solidFill>
                          <a:effectLst/>
                        </a:rPr>
                        <a:t>Risk</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smtClean="0">
                          <a:solidFill>
                            <a:schemeClr val="tx1"/>
                          </a:solidFill>
                          <a:effectLst/>
                        </a:rPr>
                        <a:t>Likelihood</a:t>
                      </a:r>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a:solidFill>
                            <a:schemeClr val="tx1"/>
                          </a:solidFill>
                          <a:effectLst/>
                        </a:rPr>
                        <a:t>Consequences</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442">
                <a:tc>
                  <a:txBody>
                    <a:bodyPr/>
                    <a:lstStyle/>
                    <a:p>
                      <a:pPr algn="ctr" rtl="0" fontAlgn="b"/>
                      <a:r>
                        <a:rPr lang="en-US" sz="1300" dirty="0" smtClean="0">
                          <a:solidFill>
                            <a:schemeClr val="tx1"/>
                          </a:solidFill>
                          <a:effectLst/>
                        </a:rPr>
                        <a:t>1</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Loss of Communication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2</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Collision between </a:t>
                      </a:r>
                      <a:r>
                        <a:rPr lang="en-US" sz="1300" dirty="0" smtClean="0">
                          <a:solidFill>
                            <a:schemeClr val="tx1"/>
                          </a:solidFill>
                          <a:effectLst/>
                        </a:rPr>
                        <a:t>spacecraft</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3</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did not separate properly </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4</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unable to locate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5</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Unable to generate enough power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6</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separate too fast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7</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end up too far apart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8</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Run out of propellant before end of mission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1</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5107434"/>
              </p:ext>
            </p:extLst>
          </p:nvPr>
        </p:nvGraphicFramePr>
        <p:xfrm>
          <a:off x="7323931" y="2257425"/>
          <a:ext cx="2602932" cy="2731028"/>
        </p:xfrm>
        <a:graphic>
          <a:graphicData uri="http://schemas.openxmlformats.org/drawingml/2006/table">
            <a:tbl>
              <a:tblPr firstRow="1" bandRow="1">
                <a:tableStyleId>{2D5ABB26-0587-4C30-8999-92F81FD0307C}</a:tableStyleId>
              </a:tblPr>
              <a:tblGrid>
                <a:gridCol w="433822"/>
                <a:gridCol w="433822"/>
                <a:gridCol w="433822"/>
                <a:gridCol w="433822"/>
                <a:gridCol w="433822"/>
                <a:gridCol w="433822"/>
              </a:tblGrid>
              <a:tr h="462174">
                <a:tc>
                  <a:txBody>
                    <a:bodyPr/>
                    <a:lstStyle/>
                    <a:p>
                      <a:pPr algn="ctr"/>
                      <a:r>
                        <a:rPr lang="en-US" sz="2000" dirty="0" smtClean="0"/>
                        <a:t>5</a:t>
                      </a:r>
                      <a:endParaRPr lang="en-US" sz="2000" dirty="0">
                        <a:solidFill>
                          <a:sysClr val="windowText" lastClr="000000"/>
                        </a:solidFill>
                      </a:endParaRPr>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4</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20158">
                <a:tc>
                  <a:txBody>
                    <a:bodyPr/>
                    <a:lstStyle/>
                    <a:p>
                      <a:pPr algn="ctr"/>
                      <a:r>
                        <a:rPr lang="en-US" sz="2000" dirty="0" smtClean="0"/>
                        <a:t>3</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3</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2  5 6</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4    7</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2</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1</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pPr algn="ctr"/>
                      <a:r>
                        <a:rPr lang="en-US" sz="2000" dirty="0" smtClean="0"/>
                        <a:t>1</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8</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endParaRPr lang="en-US" sz="2000" dirty="0"/>
                    </a:p>
                  </a:txBody>
                  <a:tcPr marL="100759" marR="100759" marT="50419" marB="50419">
                    <a:lnR w="12700" cap="flat" cmpd="sng" algn="ctr">
                      <a:noFill/>
                      <a:prstDash val="solid"/>
                      <a:round/>
                      <a:headEnd type="none" w="med" len="med"/>
                      <a:tailEnd type="none" w="med" len="med"/>
                    </a:lnR>
                  </a:tcPr>
                </a:tc>
                <a:tc>
                  <a:txBody>
                    <a:bodyPr/>
                    <a:lstStyle/>
                    <a:p>
                      <a:pPr algn="ctr"/>
                      <a:r>
                        <a:rPr lang="en-US" sz="2000" dirty="0" smtClean="0"/>
                        <a:t>1</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 Box 323"/>
          <p:cNvSpPr txBox="1">
            <a:spLocks noChangeArrowheads="1"/>
          </p:cNvSpPr>
          <p:nvPr/>
        </p:nvSpPr>
        <p:spPr bwMode="auto">
          <a:xfrm>
            <a:off x="8238331" y="4848225"/>
            <a:ext cx="13945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Consequence</a:t>
            </a:r>
          </a:p>
        </p:txBody>
      </p:sp>
      <p:sp>
        <p:nvSpPr>
          <p:cNvPr id="11" name="Text Box 322"/>
          <p:cNvSpPr txBox="1">
            <a:spLocks noChangeArrowheads="1"/>
          </p:cNvSpPr>
          <p:nvPr/>
        </p:nvSpPr>
        <p:spPr bwMode="auto">
          <a:xfrm rot="16200000">
            <a:off x="6716568" y="3169588"/>
            <a:ext cx="10739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Likelihood</a:t>
            </a:r>
          </a:p>
        </p:txBody>
      </p:sp>
      <p:sp>
        <p:nvSpPr>
          <p:cNvPr id="12" name="TextBox 11"/>
          <p:cNvSpPr txBox="1"/>
          <p:nvPr/>
        </p:nvSpPr>
        <p:spPr>
          <a:xfrm>
            <a:off x="1329692" y="665237"/>
            <a:ext cx="7467600" cy="550279"/>
          </a:xfrm>
          <a:prstGeom prst="rect">
            <a:avLst/>
          </a:prstGeom>
          <a:noFill/>
        </p:spPr>
        <p:txBody>
          <a:bodyPr wrap="square" rtlCol="0">
            <a:spAutoFit/>
          </a:bodyPr>
          <a:lstStyle/>
          <a:p>
            <a:pPr algn="ctr"/>
            <a:r>
              <a:rPr lang="en-US" sz="3200" b="1" dirty="0" smtClean="0">
                <a:solidFill>
                  <a:schemeClr val="tx1"/>
                </a:solidFill>
                <a:latin typeface="+mj-lt"/>
              </a:rPr>
              <a:t>Risks</a:t>
            </a:r>
            <a:endParaRPr lang="en-US" sz="3200" b="1" dirty="0">
              <a:solidFill>
                <a:schemeClr val="tx1"/>
              </a:solidFill>
              <a:latin typeface="+mj-lt"/>
            </a:endParaRPr>
          </a:p>
        </p:txBody>
      </p:sp>
    </p:spTree>
    <p:extLst>
      <p:ext uri="{BB962C8B-B14F-4D97-AF65-F5344CB8AC3E}">
        <p14:creationId xmlns:p14="http://schemas.microsoft.com/office/powerpoint/2010/main" val="2394032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31</a:t>
            </a:fld>
            <a:endParaRPr lang="en-US" altLang="en-US" dirty="0"/>
          </a:p>
        </p:txBody>
      </p:sp>
      <p:sp>
        <p:nvSpPr>
          <p:cNvPr id="5"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kern="0" dirty="0" smtClean="0">
                <a:solidFill>
                  <a:schemeClr val="tx1"/>
                </a:solidFill>
              </a:rPr>
              <a:t>Risks</a:t>
            </a:r>
            <a:endParaRPr lang="en-US" kern="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06891787"/>
              </p:ext>
            </p:extLst>
          </p:nvPr>
        </p:nvGraphicFramePr>
        <p:xfrm>
          <a:off x="1012571" y="1800225"/>
          <a:ext cx="7674229" cy="2346960"/>
        </p:xfrm>
        <a:graphic>
          <a:graphicData uri="http://schemas.openxmlformats.org/drawingml/2006/table">
            <a:tbl>
              <a:tblPr firstRow="1" bandRow="1">
                <a:tableStyleId>{E929F9F4-4A8F-4326-A1B4-22849713DDAB}</a:tableStyleId>
              </a:tblPr>
              <a:tblGrid>
                <a:gridCol w="247650"/>
                <a:gridCol w="4416679"/>
                <a:gridCol w="1263650"/>
                <a:gridCol w="1746250"/>
              </a:tblGrid>
              <a:tr h="370840">
                <a:tc>
                  <a:txBody>
                    <a:bodyPr/>
                    <a:lstStyle/>
                    <a:p>
                      <a:pPr algn="ctr" rtl="0" fontAlgn="b"/>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Risk</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smtClean="0">
                          <a:solidFill>
                            <a:schemeClr val="tx1"/>
                          </a:solidFill>
                          <a:effectLst/>
                        </a:rPr>
                        <a:t>Likelihood</a:t>
                      </a:r>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Consequences</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8760">
                <a:tc>
                  <a:txBody>
                    <a:bodyPr/>
                    <a:lstStyle/>
                    <a:p>
                      <a:pPr algn="ctr" rtl="0" fontAlgn="b"/>
                      <a:r>
                        <a:rPr lang="en-US" sz="1200" dirty="0" smtClean="0">
                          <a:solidFill>
                            <a:schemeClr val="tx1"/>
                          </a:solidFill>
                          <a:effectLst/>
                        </a:rPr>
                        <a:t>9</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An error occurs during the integration of spacecraft components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4</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10</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Deorbits before six months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5</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11</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spacecraft component fails on orbit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leak develops on the propulsion unit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13</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failure occurs on the satellite during launch</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14</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Solar panels malfunction</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15</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Spacecraft components operate out of operational temperature range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16</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Radiation damage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9188977"/>
              </p:ext>
            </p:extLst>
          </p:nvPr>
        </p:nvGraphicFramePr>
        <p:xfrm>
          <a:off x="3742531" y="4467225"/>
          <a:ext cx="2362200" cy="2537619"/>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04019">
                <a:tc>
                  <a:txBody>
                    <a:bodyPr/>
                    <a:lstStyle/>
                    <a:p>
                      <a:pPr algn="ctr"/>
                      <a:r>
                        <a:rPr lang="en-US" dirty="0" smtClean="0"/>
                        <a:t>3</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14</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9</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15 16</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11 12 13  </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10</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 Box 323"/>
          <p:cNvSpPr txBox="1">
            <a:spLocks noChangeArrowheads="1"/>
          </p:cNvSpPr>
          <p:nvPr/>
        </p:nvSpPr>
        <p:spPr bwMode="auto">
          <a:xfrm>
            <a:off x="4428331" y="6905625"/>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9" name="Text Box 322"/>
          <p:cNvSpPr txBox="1">
            <a:spLocks noChangeArrowheads="1"/>
          </p:cNvSpPr>
          <p:nvPr/>
        </p:nvSpPr>
        <p:spPr bwMode="auto">
          <a:xfrm rot="16200000">
            <a:off x="3251199" y="5415756"/>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Tree>
    <p:extLst>
      <p:ext uri="{BB962C8B-B14F-4D97-AF65-F5344CB8AC3E}">
        <p14:creationId xmlns:p14="http://schemas.microsoft.com/office/powerpoint/2010/main" val="761823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tx1"/>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50"/>
    </mc:Choice>
    <mc:Fallback>
      <p:transition spd="slow" advTm="125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Schedule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33</a:t>
            </a:fld>
            <a:endParaRPr lang="en-US"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30"/>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8"/>
            <a:ext cx="62817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7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Questions?</a:t>
            </a:r>
            <a:endParaRPr lang="en-US" altLang="en-US" sz="2400" dirty="0">
              <a:solidFill>
                <a:srgbClr val="000000"/>
              </a:solidFill>
            </a:endParaRPr>
          </a:p>
          <a:p>
            <a:pPr algn="ctr" eaLnBrk="1">
              <a:buClrTx/>
              <a:buFontTx/>
              <a:buNone/>
            </a:pPr>
            <a:endParaRPr lang="en-US" altLang="en-US" sz="2400" dirty="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7"/>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2" y="4615653"/>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34</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tx1">
                    <a:lumMod val="85000"/>
                    <a:lumOff val="1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50"/>
    </mc:Choice>
    <mc:Fallback>
      <p:transition spd="slow" advTm="125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67"/>
          <a:lstStyle/>
          <a:p>
            <a:pPr eaLnBrk="1">
              <a:buClrTx/>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pPr>
            <a:r>
              <a:rPr lang="en-US" altLang="en-US" b="1" dirty="0" smtClean="0">
                <a:solidFill>
                  <a:srgbClr val="000000"/>
                </a:solidFill>
              </a:rPr>
              <a:t>Rascal Mission Definitions</a:t>
            </a:r>
          </a:p>
        </p:txBody>
      </p:sp>
      <p:sp>
        <p:nvSpPr>
          <p:cNvPr id="5122" name="Rectangle 2"/>
          <p:cNvSpPr>
            <a:spLocks noGrp="1" noChangeArrowheads="1"/>
          </p:cNvSpPr>
          <p:nvPr>
            <p:ph type="body" idx="1"/>
          </p:nvPr>
        </p:nvSpPr>
        <p:spPr>
          <a:xfrm>
            <a:off x="389735" y="885825"/>
            <a:ext cx="9335293" cy="5041900"/>
          </a:xfrm>
        </p:spPr>
        <p:txBody>
          <a:bodyPr/>
          <a:lstStyle/>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dirty="0" smtClean="0">
                <a:solidFill>
                  <a:srgbClr val="000000"/>
                </a:solidFill>
              </a:rPr>
              <a:t>As proposed, the Rascal mission consists of a spacecraft capable of demonstrating key proximity operations.</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sz="2000" dirty="0">
              <a:solidFill>
                <a:srgbClr val="000000"/>
              </a:solidFill>
            </a:endParaRP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sz="2000" dirty="0">
                <a:solidFill>
                  <a:srgbClr val="000000"/>
                </a:solidFill>
              </a:rPr>
              <a:t>Proximity operations such as these haven been tagged by NASA enabling technologies for future NASA missions.</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558611" indent="-5570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9"/>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6" y="1266830"/>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tx1">
                    <a:lumMod val="85000"/>
                    <a:lumOff val="1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mc:Choice xmlns:p14="http://schemas.microsoft.com/office/powerpoint/2010/main" Requires="p14">
      <p:transition spd="slow" p14:dur="2000" advTm="1250"/>
    </mc:Choice>
    <mc:Fallback>
      <p:transition spd="slow" advTm="125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5908694" y="-2057421"/>
            <a:ext cx="3735610" cy="8641643"/>
            <a:chOff x="1065252" y="1065253"/>
            <a:chExt cx="5143502" cy="11899901"/>
          </a:xfrm>
        </p:grpSpPr>
        <p:sp>
          <p:nvSpPr>
            <p:cNvPr id="6" name="AutoShape 5" descr="tile_paper_medgray.jpeg"/>
            <p:cNvSpPr>
              <a:spLocks/>
            </p:cNvSpPr>
            <p:nvPr/>
          </p:nvSpPr>
          <p:spPr bwMode="auto">
            <a:xfrm rot="18900000">
              <a:off x="1065252" y="1065253"/>
              <a:ext cx="5143502" cy="51435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dpi="0" rotWithShape="0">
              <a:blip r:embed="rId2"/>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50800" tIns="50800" rIns="50800" bIns="50800" anchor="ctr"/>
            <a:lstStyle/>
            <a:p>
              <a:endParaRPr lang="en-US" altLang="en-US" sz="2400">
                <a:solidFill>
                  <a:srgbClr val="FFFFFF"/>
                </a:solidFill>
              </a:endParaRPr>
            </a:p>
          </p:txBody>
        </p:sp>
        <p:grpSp>
          <p:nvGrpSpPr>
            <p:cNvPr id="7" name="Group 6"/>
            <p:cNvGrpSpPr>
              <a:grpSpLocks/>
            </p:cNvGrpSpPr>
            <p:nvPr/>
          </p:nvGrpSpPr>
          <p:grpSpPr bwMode="auto">
            <a:xfrm rot="16200000">
              <a:off x="388918" y="8966393"/>
              <a:ext cx="5471891" cy="2028521"/>
              <a:chOff x="-1" y="-1"/>
              <a:chExt cx="5471892" cy="2028522"/>
            </a:xfrm>
          </p:grpSpPr>
          <p:sp>
            <p:nvSpPr>
              <p:cNvPr id="18" name="AutoShape 7" descr="tile_paper_medgray.jpeg"/>
              <p:cNvSpPr>
                <a:spLocks/>
              </p:cNvSpPr>
              <p:nvPr/>
            </p:nvSpPr>
            <p:spPr bwMode="auto">
              <a:xfrm rot="2700000">
                <a:off x="108218" y="736637"/>
                <a:ext cx="601516"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nvGrpSpPr>
              <p:cNvPr id="19" name="Group 8"/>
              <p:cNvGrpSpPr>
                <a:grpSpLocks/>
              </p:cNvGrpSpPr>
              <p:nvPr/>
            </p:nvGrpSpPr>
            <p:grpSpPr bwMode="auto">
              <a:xfrm rot="2700000">
                <a:off x="1357517" y="489862"/>
                <a:ext cx="601516" cy="1048795"/>
                <a:chOff x="0" y="-1"/>
                <a:chExt cx="601515" cy="1048796"/>
              </a:xfrm>
            </p:grpSpPr>
            <p:sp>
              <p:nvSpPr>
                <p:cNvPr id="33" name="AutoShape 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4" name="AutoShape 10" descr="tile_paper_medgray.jpeg"/>
                <p:cNvSpPr>
                  <a:spLocks/>
                </p:cNvSpPr>
                <p:nvPr/>
              </p:nvSpPr>
              <p:spPr bwMode="auto">
                <a:xfrm>
                  <a:off x="0" y="49355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0" name="Group 11"/>
              <p:cNvGrpSpPr>
                <a:grpSpLocks/>
              </p:cNvGrpSpPr>
              <p:nvPr/>
            </p:nvGrpSpPr>
            <p:grpSpPr bwMode="auto">
              <a:xfrm rot="2700000">
                <a:off x="2606816" y="181393"/>
                <a:ext cx="601516" cy="1665733"/>
                <a:chOff x="0" y="-1"/>
                <a:chExt cx="601515" cy="1665734"/>
              </a:xfrm>
            </p:grpSpPr>
            <p:sp>
              <p:nvSpPr>
                <p:cNvPr id="30" name="AutoShape 12"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1" name="AutoShape 13"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2" name="AutoShape 14"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1" name="Group 15"/>
              <p:cNvGrpSpPr>
                <a:grpSpLocks/>
              </p:cNvGrpSpPr>
              <p:nvPr/>
            </p:nvGrpSpPr>
            <p:grpSpPr bwMode="auto">
              <a:xfrm rot="2700000">
                <a:off x="3856115" y="181393"/>
                <a:ext cx="1203030" cy="1665733"/>
                <a:chOff x="0" y="-1"/>
                <a:chExt cx="1203029" cy="1665734"/>
              </a:xfrm>
            </p:grpSpPr>
            <p:grpSp>
              <p:nvGrpSpPr>
                <p:cNvPr id="22" name="Group 16"/>
                <p:cNvGrpSpPr>
                  <a:grpSpLocks/>
                </p:cNvGrpSpPr>
                <p:nvPr/>
              </p:nvGrpSpPr>
              <p:grpSpPr bwMode="auto">
                <a:xfrm>
                  <a:off x="0" y="-1"/>
                  <a:ext cx="601515" cy="1665734"/>
                  <a:chOff x="0" y="-1"/>
                  <a:chExt cx="601515" cy="1665734"/>
                </a:xfrm>
              </p:grpSpPr>
              <p:sp>
                <p:nvSpPr>
                  <p:cNvPr id="27" name="AutoShape 17"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8" name="AutoShape 18"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9" name="AutoShape 1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3" name="Group 20"/>
                <p:cNvGrpSpPr>
                  <a:grpSpLocks/>
                </p:cNvGrpSpPr>
                <p:nvPr/>
              </p:nvGrpSpPr>
              <p:grpSpPr bwMode="auto">
                <a:xfrm>
                  <a:off x="601514" y="0"/>
                  <a:ext cx="601515" cy="1665733"/>
                  <a:chOff x="0" y="-1"/>
                  <a:chExt cx="601515" cy="1665734"/>
                </a:xfrm>
              </p:grpSpPr>
              <p:sp>
                <p:nvSpPr>
                  <p:cNvPr id="24" name="AutoShape 21"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5" name="AutoShape 22"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6" name="AutoShape 23"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grpSp>
        <p:sp>
          <p:nvSpPr>
            <p:cNvPr id="8" name="AutoShape 24"/>
            <p:cNvSpPr>
              <a:spLocks/>
            </p:cNvSpPr>
            <p:nvPr/>
          </p:nvSpPr>
          <p:spPr bwMode="auto">
            <a:xfrm>
              <a:off x="4331363" y="80820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6U</a:t>
              </a:r>
            </a:p>
          </p:txBody>
        </p:sp>
        <p:sp>
          <p:nvSpPr>
            <p:cNvPr id="9" name="AutoShape 25"/>
            <p:cNvSpPr>
              <a:spLocks/>
            </p:cNvSpPr>
            <p:nvPr/>
          </p:nvSpPr>
          <p:spPr bwMode="auto">
            <a:xfrm>
              <a:off x="4331363" y="9809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3U</a:t>
              </a:r>
            </a:p>
          </p:txBody>
        </p:sp>
        <p:sp>
          <p:nvSpPr>
            <p:cNvPr id="10" name="AutoShape 26"/>
            <p:cNvSpPr>
              <a:spLocks/>
            </p:cNvSpPr>
            <p:nvPr/>
          </p:nvSpPr>
          <p:spPr bwMode="auto">
            <a:xfrm>
              <a:off x="4331363" y="108887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2U</a:t>
              </a:r>
            </a:p>
          </p:txBody>
        </p:sp>
        <p:sp>
          <p:nvSpPr>
            <p:cNvPr id="11" name="AutoShape 27"/>
            <p:cNvSpPr>
              <a:spLocks/>
            </p:cNvSpPr>
            <p:nvPr/>
          </p:nvSpPr>
          <p:spPr bwMode="auto">
            <a:xfrm>
              <a:off x="4331363" y="11968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1U</a:t>
              </a:r>
            </a:p>
          </p:txBody>
        </p:sp>
        <p:sp>
          <p:nvSpPr>
            <p:cNvPr id="12" name="AutoShape 28"/>
            <p:cNvSpPr>
              <a:spLocks/>
            </p:cNvSpPr>
            <p:nvPr/>
          </p:nvSpPr>
          <p:spPr bwMode="auto">
            <a:xfrm>
              <a:off x="4286721" y="12584153"/>
              <a:ext cx="1461440"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1.33 kg</a:t>
              </a:r>
            </a:p>
          </p:txBody>
        </p:sp>
        <p:sp>
          <p:nvSpPr>
            <p:cNvPr id="13" name="AutoShape 29"/>
            <p:cNvSpPr>
              <a:spLocks/>
            </p:cNvSpPr>
            <p:nvPr/>
          </p:nvSpPr>
          <p:spPr bwMode="auto">
            <a:xfrm>
              <a:off x="4286723" y="11479253"/>
              <a:ext cx="1461441"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2.66 kg</a:t>
              </a:r>
            </a:p>
          </p:txBody>
        </p:sp>
        <p:sp>
          <p:nvSpPr>
            <p:cNvPr id="14" name="AutoShape 30"/>
            <p:cNvSpPr>
              <a:spLocks/>
            </p:cNvSpPr>
            <p:nvPr/>
          </p:nvSpPr>
          <p:spPr bwMode="auto">
            <a:xfrm>
              <a:off x="4286723" y="10374353"/>
              <a:ext cx="1671278"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4.00 kg</a:t>
              </a:r>
            </a:p>
          </p:txBody>
        </p:sp>
        <p:sp>
          <p:nvSpPr>
            <p:cNvPr id="15" name="AutoShape 31"/>
            <p:cNvSpPr>
              <a:spLocks/>
            </p:cNvSpPr>
            <p:nvPr/>
          </p:nvSpPr>
          <p:spPr bwMode="auto">
            <a:xfrm>
              <a:off x="4274022" y="8675728"/>
              <a:ext cx="1474140" cy="331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8.00 kg</a:t>
              </a:r>
            </a:p>
          </p:txBody>
        </p:sp>
        <p:sp>
          <p:nvSpPr>
            <p:cNvPr id="16" name="AutoShape 32"/>
            <p:cNvSpPr>
              <a:spLocks/>
            </p:cNvSpPr>
            <p:nvPr/>
          </p:nvSpPr>
          <p:spPr bwMode="auto">
            <a:xfrm>
              <a:off x="4195702" y="6710403"/>
              <a:ext cx="1909725"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err="1">
                  <a:solidFill>
                    <a:schemeClr val="tx1"/>
                  </a:solidFill>
                </a:rPr>
                <a:t>MicroSat</a:t>
              </a:r>
              <a:endParaRPr lang="en-US" altLang="en-US" dirty="0">
                <a:solidFill>
                  <a:schemeClr val="tx1"/>
                </a:solidFill>
              </a:endParaRPr>
            </a:p>
          </p:txBody>
        </p:sp>
        <p:sp>
          <p:nvSpPr>
            <p:cNvPr id="17" name="AutoShape 33"/>
            <p:cNvSpPr>
              <a:spLocks/>
            </p:cNvSpPr>
            <p:nvPr/>
          </p:nvSpPr>
          <p:spPr bwMode="auto">
            <a:xfrm>
              <a:off x="4198585" y="7297007"/>
              <a:ext cx="1549578" cy="3402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&lt; 500 kg</a:t>
              </a:r>
            </a:p>
          </p:txBody>
        </p:sp>
      </p:grpSp>
      <p:sp>
        <p:nvSpPr>
          <p:cNvPr id="2" name="Title 1"/>
          <p:cNvSpPr>
            <a:spLocks noGrp="1"/>
          </p:cNvSpPr>
          <p:nvPr>
            <p:ph type="title"/>
          </p:nvPr>
        </p:nvSpPr>
        <p:spPr/>
        <p:txBody>
          <a:bodyPr/>
          <a:lstStyle/>
          <a:p>
            <a:r>
              <a:rPr lang="en-US" dirty="0" smtClean="0">
                <a:solidFill>
                  <a:schemeClr val="tx1"/>
                </a:solidFill>
              </a:rPr>
              <a:t>Quick Note:</a:t>
            </a:r>
            <a:endParaRPr lang="en-US" dirty="0">
              <a:solidFill>
                <a:schemeClr val="tx1"/>
              </a:solidFill>
            </a:endParaRPr>
          </a:p>
        </p:txBody>
      </p:sp>
      <p:sp>
        <p:nvSpPr>
          <p:cNvPr id="3" name="Content Placeholder 2"/>
          <p:cNvSpPr>
            <a:spLocks noGrp="1"/>
          </p:cNvSpPr>
          <p:nvPr>
            <p:ph idx="1"/>
          </p:nvPr>
        </p:nvSpPr>
        <p:spPr>
          <a:xfrm>
            <a:off x="503242" y="1768479"/>
            <a:ext cx="5601493" cy="4981575"/>
          </a:xfrm>
        </p:spPr>
        <p:txBody>
          <a:bodyPr/>
          <a:lstStyle/>
          <a:p>
            <a:pPr marL="444350" indent="-444350">
              <a:buSzPct val="75000"/>
              <a:buFontTx/>
              <a:buChar char="•"/>
            </a:pPr>
            <a:r>
              <a:rPr lang="en-US" altLang="en-US" dirty="0" err="1">
                <a:solidFill>
                  <a:schemeClr val="tx1"/>
                </a:solidFill>
              </a:rPr>
              <a:t>CubeSats</a:t>
            </a:r>
            <a:r>
              <a:rPr lang="en-US" altLang="en-US" dirty="0">
                <a:solidFill>
                  <a:schemeClr val="tx1"/>
                </a:solidFill>
              </a:rPr>
              <a:t> are a class of satellites defined by California Polytechnic State University (</a:t>
            </a:r>
            <a:r>
              <a:rPr lang="en-US" altLang="en-US" dirty="0" err="1">
                <a:solidFill>
                  <a:schemeClr val="tx1"/>
                </a:solidFill>
              </a:rPr>
              <a:t>CalPoly</a:t>
            </a:r>
            <a:r>
              <a:rPr lang="en-US" altLang="en-US" dirty="0">
                <a:solidFill>
                  <a:schemeClr val="tx1"/>
                </a:solidFill>
              </a:rPr>
              <a:t>), typically weighing less than 8 kg and coming in several sizes. A </a:t>
            </a:r>
            <a:r>
              <a:rPr lang="en-US" altLang="en-US" dirty="0" err="1">
                <a:solidFill>
                  <a:schemeClr val="tx1"/>
                </a:solidFill>
              </a:rPr>
              <a:t>CubeSat</a:t>
            </a:r>
            <a:r>
              <a:rPr lang="en-US" altLang="en-US" dirty="0">
                <a:solidFill>
                  <a:schemeClr val="tx1"/>
                </a:solidFill>
              </a:rPr>
              <a:t> “U” is a 10x10x10 cm cube, massing no more than 1.33 kg.</a:t>
            </a:r>
          </a:p>
          <a:p>
            <a:pPr marL="444350" indent="-444350">
              <a:buSzPct val="75000"/>
              <a:buFontTx/>
              <a:buChar char="•"/>
            </a:pPr>
            <a:r>
              <a:rPr lang="en-US" altLang="en-US" dirty="0" err="1">
                <a:solidFill>
                  <a:schemeClr val="tx1"/>
                </a:solidFill>
              </a:rPr>
              <a:t>MicroSats</a:t>
            </a:r>
            <a:r>
              <a:rPr lang="en-US" altLang="en-US" dirty="0">
                <a:solidFill>
                  <a:schemeClr val="tx1"/>
                </a:solidFill>
              </a:rPr>
              <a:t> are a more loosely defined category of spacecraft under 500 kg in mass, with no standard external interface.</a:t>
            </a: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extLst>
      <p:ext uri="{BB962C8B-B14F-4D97-AF65-F5344CB8AC3E}">
        <p14:creationId xmlns:p14="http://schemas.microsoft.com/office/powerpoint/2010/main" val="356883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5" y="4"/>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6" y="1038227"/>
            <a:ext cx="5857875" cy="4953000"/>
          </a:xfrm>
        </p:spPr>
        <p:txBody>
          <a:bodyPr/>
          <a:lstStyle/>
          <a:p>
            <a:pPr>
              <a:buFont typeface="Arial" pitchFamily="34" charset="0"/>
              <a:buChar char="•"/>
            </a:pPr>
            <a:r>
              <a:rPr lang="en-US" sz="2000" dirty="0">
                <a:solidFill>
                  <a:schemeClr val="tx1">
                    <a:lumMod val="85000"/>
                    <a:lumOff val="15000"/>
                  </a:schemeClr>
                </a:solidFill>
              </a:rPr>
              <a:t>Usually, the key driver of any aerospace system design is its cost and its weight.</a:t>
            </a:r>
          </a:p>
          <a:p>
            <a:pPr>
              <a:buFont typeface="Arial" pitchFamily="34" charset="0"/>
              <a:buChar char="•"/>
            </a:pPr>
            <a:r>
              <a:rPr lang="en-US" sz="2000" dirty="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4" y="1038230"/>
            <a:ext cx="3536493" cy="3047999"/>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4" y="4238625"/>
            <a:ext cx="3545539" cy="2667000"/>
          </a:xfrm>
          <a:prstGeom prst="rect">
            <a:avLst/>
          </a:prstGeom>
          <a:noFill/>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34986</TotalTime>
  <Words>2048</Words>
  <Application>Microsoft Office PowerPoint</Application>
  <PresentationFormat>Custom</PresentationFormat>
  <Paragraphs>423</Paragraphs>
  <Slides>34</Slides>
  <Notes>8</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1_Office Theme</vt:lpstr>
      <vt:lpstr>PowerPoint Presentation</vt:lpstr>
      <vt:lpstr>PowerPoint Presentation</vt:lpstr>
      <vt:lpstr>Group Organization</vt:lpstr>
      <vt:lpstr>PowerPoint Presentation</vt:lpstr>
      <vt:lpstr>Rascal Mission Definitions</vt:lpstr>
      <vt:lpstr>Rascal Mission Success Criteria</vt:lpstr>
      <vt:lpstr>PowerPoint Presentation</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PowerPoint Presentation</vt:lpstr>
      <vt:lpstr>Relating Design Constraints to Mission Design</vt:lpstr>
      <vt:lpstr>Configuration Options</vt:lpstr>
      <vt:lpstr>Configuration Option: 6U</vt:lpstr>
      <vt:lpstr>Configuration Option: Active - Passive</vt:lpstr>
      <vt:lpstr>Configuration Option: Active - Active</vt:lpstr>
      <vt:lpstr>Tom Slide</vt:lpstr>
      <vt:lpstr>PowerPoint Presentation</vt:lpstr>
      <vt:lpstr>Subsystem: Attitude Determination &amp; Control</vt:lpstr>
      <vt:lpstr>Propulsion System</vt:lpstr>
      <vt:lpstr>Subsystem: Structures</vt:lpstr>
      <vt:lpstr>Subsystem: Communication</vt:lpstr>
      <vt:lpstr>PowerPoint Presentation</vt:lpstr>
      <vt:lpstr>Preliminary Concept of Operations</vt:lpstr>
      <vt:lpstr>PowerPoint Presentation</vt:lpstr>
      <vt:lpstr>PowerPoint Presentation</vt:lpstr>
      <vt:lpstr>Risks</vt:lpstr>
      <vt:lpstr>PowerPoint Presentation</vt:lpstr>
      <vt:lpstr>PowerPoint Presentation</vt:lpstr>
      <vt:lpstr>Here be Schedule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MR LEO</cp:lastModifiedBy>
  <cp:revision>28</cp:revision>
  <cp:lastPrinted>1601-01-01T00:00:00Z</cp:lastPrinted>
  <dcterms:created xsi:type="dcterms:W3CDTF">2013-11-10T16:48:37Z</dcterms:created>
  <dcterms:modified xsi:type="dcterms:W3CDTF">2013-12-03T15:41:25Z</dcterms:modified>
</cp:coreProperties>
</file>