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ACB943-4C8A-4DEC-8EFE-31A84E37E7F8}"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414755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CB943-4C8A-4DEC-8EFE-31A84E37E7F8}"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3150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CB943-4C8A-4DEC-8EFE-31A84E37E7F8}"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271430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CB943-4C8A-4DEC-8EFE-31A84E37E7F8}"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40301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CB943-4C8A-4DEC-8EFE-31A84E37E7F8}" type="datetimeFigureOut">
              <a:rPr lang="en-US" smtClean="0"/>
              <a:t>11/11/2013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242831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ACB943-4C8A-4DEC-8EFE-31A84E37E7F8}" type="datetimeFigureOut">
              <a:rPr lang="en-US" smtClean="0"/>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3360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ACB943-4C8A-4DEC-8EFE-31A84E37E7F8}" type="datetimeFigureOut">
              <a:rPr lang="en-US" smtClean="0"/>
              <a:t>11/11/2013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336966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ACB943-4C8A-4DEC-8EFE-31A84E37E7F8}" type="datetimeFigureOut">
              <a:rPr lang="en-US" smtClean="0"/>
              <a:t>11/11/2013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255326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CB943-4C8A-4DEC-8EFE-31A84E37E7F8}" type="datetimeFigureOut">
              <a:rPr lang="en-US" smtClean="0"/>
              <a:t>11/11/2013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279649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CB943-4C8A-4DEC-8EFE-31A84E37E7F8}" type="datetimeFigureOut">
              <a:rPr lang="en-US" smtClean="0"/>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173117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CB943-4C8A-4DEC-8EFE-31A84E37E7F8}" type="datetimeFigureOut">
              <a:rPr lang="en-US" smtClean="0"/>
              <a:t>11/11/2013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3011C-F80D-418E-9F94-71F94CE574D3}" type="slidenum">
              <a:rPr lang="en-US" smtClean="0"/>
              <a:t>‹#›</a:t>
            </a:fld>
            <a:endParaRPr lang="en-US"/>
          </a:p>
        </p:txBody>
      </p:sp>
    </p:spTree>
    <p:extLst>
      <p:ext uri="{BB962C8B-B14F-4D97-AF65-F5344CB8AC3E}">
        <p14:creationId xmlns:p14="http://schemas.microsoft.com/office/powerpoint/2010/main" val="295647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CB943-4C8A-4DEC-8EFE-31A84E37E7F8}" type="datetimeFigureOut">
              <a:rPr lang="en-US" smtClean="0"/>
              <a:t>11/11/2013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3011C-F80D-418E-9F94-71F94CE574D3}" type="slidenum">
              <a:rPr lang="en-US" smtClean="0"/>
              <a:t>‹#›</a:t>
            </a:fld>
            <a:endParaRPr lang="en-US"/>
          </a:p>
        </p:txBody>
      </p:sp>
    </p:spTree>
    <p:extLst>
      <p:ext uri="{BB962C8B-B14F-4D97-AF65-F5344CB8AC3E}">
        <p14:creationId xmlns:p14="http://schemas.microsoft.com/office/powerpoint/2010/main" val="316565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RCL.PL.STR1</a:t>
            </a:r>
            <a:endParaRPr lang="en-US"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9178081"/>
              </p:ext>
            </p:extLst>
          </p:nvPr>
        </p:nvGraphicFramePr>
        <p:xfrm>
          <a:off x="457200" y="1371600"/>
          <a:ext cx="8229600" cy="111252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STR1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The total CubeSat volume shall not exceed 6U</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Examine</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5" name="TextBox 4"/>
          <p:cNvSpPr txBox="1"/>
          <p:nvPr/>
        </p:nvSpPr>
        <p:spPr>
          <a:xfrm>
            <a:off x="381000" y="3676471"/>
            <a:ext cx="8305800" cy="1569660"/>
          </a:xfrm>
          <a:prstGeom prst="rect">
            <a:avLst/>
          </a:prstGeom>
          <a:noFill/>
        </p:spPr>
        <p:txBody>
          <a:bodyPr wrap="square" rtlCol="0">
            <a:spAutoFit/>
          </a:bodyPr>
          <a:lstStyle/>
          <a:p>
            <a:r>
              <a:rPr lang="en-US" sz="2400" b="1" i="1" dirty="0"/>
              <a:t>M</a:t>
            </a:r>
            <a:r>
              <a:rPr lang="en-US" sz="2400" b="1" i="1" dirty="0" smtClean="0"/>
              <a:t>et </a:t>
            </a:r>
            <a:r>
              <a:rPr lang="en-US" sz="2400" b="1" i="1" dirty="0"/>
              <a:t>by verifying the maximum outer dimensions of the CubeSat system fall within those dictated by a 6U architecture (20 cm x 10 cm x 300 cm</a:t>
            </a:r>
            <a:r>
              <a:rPr lang="en-US" sz="2400" b="1" i="1" dirty="0" smtClean="0"/>
              <a:t>) and performing a fit check with the 6U deployer.</a:t>
            </a:r>
            <a:endParaRPr lang="en-US" sz="2400" b="1" i="1" dirty="0"/>
          </a:p>
        </p:txBody>
      </p:sp>
    </p:spTree>
    <p:extLst>
      <p:ext uri="{BB962C8B-B14F-4D97-AF65-F5344CB8AC3E}">
        <p14:creationId xmlns:p14="http://schemas.microsoft.com/office/powerpoint/2010/main" val="271190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RCL.PL.STR2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603819765"/>
              </p:ext>
            </p:extLst>
          </p:nvPr>
        </p:nvGraphicFramePr>
        <p:xfrm>
          <a:off x="457200" y="1371600"/>
          <a:ext cx="8229600" cy="111252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STR2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The total CubeSat</a:t>
                      </a:r>
                      <a:r>
                        <a:rPr lang="en-US" b="1" baseline="0" dirty="0" smtClean="0">
                          <a:solidFill>
                            <a:schemeClr val="tx1"/>
                          </a:solidFill>
                        </a:rPr>
                        <a:t> mass shall not exceed 8.0 kg</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Examine</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830997"/>
          </a:xfrm>
          <a:prstGeom prst="rect">
            <a:avLst/>
          </a:prstGeom>
          <a:noFill/>
        </p:spPr>
        <p:txBody>
          <a:bodyPr wrap="square" rtlCol="0">
            <a:spAutoFit/>
          </a:bodyPr>
          <a:lstStyle/>
          <a:p>
            <a:r>
              <a:rPr lang="en-US" sz="2400" b="1" i="1" dirty="0" smtClean="0"/>
              <a:t>Met by weighing the integrated spacecraft prior to launch vehicle integration.</a:t>
            </a:r>
            <a:endParaRPr lang="en-US" sz="2400" b="1" i="1" dirty="0"/>
          </a:p>
        </p:txBody>
      </p:sp>
    </p:spTree>
    <p:extLst>
      <p:ext uri="{BB962C8B-B14F-4D97-AF65-F5344CB8AC3E}">
        <p14:creationId xmlns:p14="http://schemas.microsoft.com/office/powerpoint/2010/main" val="372348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RCL.PL.STR3</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053268969"/>
              </p:ext>
            </p:extLst>
          </p:nvPr>
        </p:nvGraphicFramePr>
        <p:xfrm>
          <a:off x="457200" y="1371600"/>
          <a:ext cx="8229600" cy="138176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STR3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All materials used in the CubeSa</a:t>
                      </a:r>
                      <a:r>
                        <a:rPr lang="en-US" b="1" baseline="0" dirty="0" smtClean="0">
                          <a:solidFill>
                            <a:schemeClr val="tx1"/>
                          </a:solidFill>
                        </a:rPr>
                        <a:t>t shall have a Total Mass Loss of less than 1.0 %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Analysis</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830997"/>
          </a:xfrm>
          <a:prstGeom prst="rect">
            <a:avLst/>
          </a:prstGeom>
          <a:noFill/>
        </p:spPr>
        <p:txBody>
          <a:bodyPr wrap="square" rtlCol="0">
            <a:spAutoFit/>
          </a:bodyPr>
          <a:lstStyle/>
          <a:p>
            <a:r>
              <a:rPr lang="en-US" sz="2400" b="1" i="1" dirty="0" smtClean="0"/>
              <a:t>Met by only using materials found on the NASA approved list of low outgassing materials (http://outgassing.nasa.gov).</a:t>
            </a:r>
            <a:endParaRPr lang="en-US" sz="2400" b="1" i="1" dirty="0"/>
          </a:p>
        </p:txBody>
      </p:sp>
    </p:spTree>
    <p:extLst>
      <p:ext uri="{BB962C8B-B14F-4D97-AF65-F5344CB8AC3E}">
        <p14:creationId xmlns:p14="http://schemas.microsoft.com/office/powerpoint/2010/main" val="383481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RCL.PL.STR4</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3435413979"/>
              </p:ext>
            </p:extLst>
          </p:nvPr>
        </p:nvGraphicFramePr>
        <p:xfrm>
          <a:off x="457200" y="1371600"/>
          <a:ext cx="8229600" cy="165608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STR4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All materials used in the</a:t>
                      </a:r>
                      <a:r>
                        <a:rPr lang="en-US" b="1" baseline="0" dirty="0" smtClean="0">
                          <a:solidFill>
                            <a:schemeClr val="tx1"/>
                          </a:solidFill>
                        </a:rPr>
                        <a:t> CubeSat shall have a Collected Volatile Condensable Material of less than 0.1 %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Analysis</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830997"/>
          </a:xfrm>
          <a:prstGeom prst="rect">
            <a:avLst/>
          </a:prstGeom>
          <a:noFill/>
        </p:spPr>
        <p:txBody>
          <a:bodyPr wrap="square" rtlCol="0">
            <a:spAutoFit/>
          </a:bodyPr>
          <a:lstStyle/>
          <a:p>
            <a:r>
              <a:rPr lang="en-US" sz="2400" b="1" i="1" dirty="0"/>
              <a:t>Met by only using materials found on the NASA approved list of low outgassing materials (http://outgassing.nasa.gov</a:t>
            </a:r>
            <a:r>
              <a:rPr lang="en-US" sz="2400" b="1" i="1" dirty="0" smtClean="0"/>
              <a:t>).</a:t>
            </a:r>
            <a:endParaRPr lang="en-US" sz="2400" b="1" i="1" dirty="0"/>
          </a:p>
        </p:txBody>
      </p:sp>
    </p:spTree>
    <p:extLst>
      <p:ext uri="{BB962C8B-B14F-4D97-AF65-F5344CB8AC3E}">
        <p14:creationId xmlns:p14="http://schemas.microsoft.com/office/powerpoint/2010/main" val="126820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RCL.PL.MOP1</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692413085"/>
              </p:ext>
            </p:extLst>
          </p:nvPr>
        </p:nvGraphicFramePr>
        <p:xfrm>
          <a:off x="457200" y="1371600"/>
          <a:ext cx="8229600" cy="111252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MOP1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The CubeSat must be</a:t>
                      </a:r>
                      <a:r>
                        <a:rPr lang="en-US" b="1" baseline="0" dirty="0" smtClean="0">
                          <a:solidFill>
                            <a:schemeClr val="tx1"/>
                          </a:solidFill>
                        </a:rPr>
                        <a:t> in orbit for at least 6 months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Analysis</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1569660"/>
          </a:xfrm>
          <a:prstGeom prst="rect">
            <a:avLst/>
          </a:prstGeom>
          <a:noFill/>
        </p:spPr>
        <p:txBody>
          <a:bodyPr wrap="square" rtlCol="0">
            <a:spAutoFit/>
          </a:bodyPr>
          <a:lstStyle/>
          <a:p>
            <a:r>
              <a:rPr lang="en-US" sz="2400" b="1" i="1" dirty="0" smtClean="0"/>
              <a:t>Met by constructing an accurate power budget, performing a battery charge / discharge test, performing a day-in-the-life test, performing a solar panel charge test, and performing a solar cell degradation analysis.</a:t>
            </a:r>
            <a:endParaRPr lang="en-US" sz="2400" b="1" i="1" dirty="0"/>
          </a:p>
        </p:txBody>
      </p:sp>
    </p:spTree>
    <p:extLst>
      <p:ext uri="{BB962C8B-B14F-4D97-AF65-F5344CB8AC3E}">
        <p14:creationId xmlns:p14="http://schemas.microsoft.com/office/powerpoint/2010/main" val="8139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RCL.PL.MOP2</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897762007"/>
              </p:ext>
            </p:extLst>
          </p:nvPr>
        </p:nvGraphicFramePr>
        <p:xfrm>
          <a:off x="457200" y="1371600"/>
          <a:ext cx="8229600" cy="138176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MOP2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The CubeSat must deorbit within 25 years of being launched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Analysis</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1569660"/>
          </a:xfrm>
          <a:prstGeom prst="rect">
            <a:avLst/>
          </a:prstGeom>
          <a:noFill/>
        </p:spPr>
        <p:txBody>
          <a:bodyPr wrap="square" rtlCol="0">
            <a:spAutoFit/>
          </a:bodyPr>
          <a:lstStyle/>
          <a:p>
            <a:r>
              <a:rPr lang="en-US" sz="2400" b="1" i="1" dirty="0" smtClean="0"/>
              <a:t>Met by performing an orbital analysis using orbital parameters for various altitudes to determine orbital lifetime. If the orbital lifetime exceeds 25 years, a deorbit mechanis</a:t>
            </a:r>
            <a:r>
              <a:rPr lang="en-US" sz="2400" b="1" i="1" dirty="0" smtClean="0"/>
              <a:t>m will be included in the design.</a:t>
            </a:r>
            <a:endParaRPr lang="en-US" sz="2400" b="1" i="1" dirty="0"/>
          </a:p>
        </p:txBody>
      </p:sp>
    </p:spTree>
    <p:extLst>
      <p:ext uri="{BB962C8B-B14F-4D97-AF65-F5344CB8AC3E}">
        <p14:creationId xmlns:p14="http://schemas.microsoft.com/office/powerpoint/2010/main" val="391962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RCL.PL.STR5</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4177955595"/>
              </p:ext>
            </p:extLst>
          </p:nvPr>
        </p:nvGraphicFramePr>
        <p:xfrm>
          <a:off x="457200" y="1371600"/>
          <a:ext cx="8229600" cy="138176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STR5</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The CubeSat system shall be conjoined prior to launch vehicle integration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Demo</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1200329"/>
          </a:xfrm>
          <a:prstGeom prst="rect">
            <a:avLst/>
          </a:prstGeom>
          <a:noFill/>
        </p:spPr>
        <p:txBody>
          <a:bodyPr wrap="square" rtlCol="0">
            <a:spAutoFit/>
          </a:bodyPr>
          <a:lstStyle/>
          <a:p>
            <a:r>
              <a:rPr lang="en-US" sz="2400" b="1" i="1" dirty="0" smtClean="0"/>
              <a:t>Met by conducting an separation test then an integrated vibration test of the flight unit prior to launch vehicle integration.</a:t>
            </a:r>
            <a:endParaRPr lang="en-US" sz="2400" b="1" i="1" dirty="0"/>
          </a:p>
        </p:txBody>
      </p:sp>
    </p:spTree>
    <p:extLst>
      <p:ext uri="{BB962C8B-B14F-4D97-AF65-F5344CB8AC3E}">
        <p14:creationId xmlns:p14="http://schemas.microsoft.com/office/powerpoint/2010/main" val="178378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normAutofit/>
          </a:bodyPr>
          <a:lstStyle/>
          <a:p>
            <a:r>
              <a:rPr lang="en-US" i="1" dirty="0" smtClean="0"/>
              <a:t>RCL.PL.STR6</a:t>
            </a:r>
            <a:endParaRPr lang="en-US" i="1"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890384289"/>
              </p:ext>
            </p:extLst>
          </p:nvPr>
        </p:nvGraphicFramePr>
        <p:xfrm>
          <a:off x="457200" y="1371600"/>
          <a:ext cx="8229600" cy="1381760"/>
        </p:xfrm>
        <a:graphic>
          <a:graphicData uri="http://schemas.openxmlformats.org/drawingml/2006/table">
            <a:tbl>
              <a:tblPr firstRow="1" bandRow="1">
                <a:tableStyleId>{5C22544A-7EE6-4342-B048-85BDC9FD1C3A}</a:tableStyleId>
              </a:tblPr>
              <a:tblGrid>
                <a:gridCol w="3200400"/>
                <a:gridCol w="5029200"/>
              </a:tblGrid>
              <a:tr h="370840">
                <a:tc>
                  <a:txBody>
                    <a:bodyPr/>
                    <a:lstStyle/>
                    <a:p>
                      <a:r>
                        <a:rPr lang="en-US" b="0" dirty="0" smtClean="0">
                          <a:solidFill>
                            <a:schemeClr val="bg1"/>
                          </a:solidFill>
                        </a:rPr>
                        <a:t> RVM Requirement Number</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smtClean="0">
                          <a:solidFill>
                            <a:schemeClr val="tx1"/>
                          </a:solidFill>
                        </a:rPr>
                        <a:t>STR6</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RVM </a:t>
                      </a:r>
                      <a:r>
                        <a:rPr lang="en-US" b="0" baseline="0" dirty="0" smtClean="0">
                          <a:solidFill>
                            <a:schemeClr val="bg1"/>
                          </a:solidFill>
                        </a:rPr>
                        <a:t>Requirement Wording</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dirty="0" smtClean="0">
                          <a:solidFill>
                            <a:schemeClr val="tx1"/>
                          </a:solidFill>
                        </a:rPr>
                        <a:t>The CubeSat shall incorporate a Remove</a:t>
                      </a:r>
                      <a:r>
                        <a:rPr lang="en-US" b="1" baseline="0" dirty="0" smtClean="0">
                          <a:solidFill>
                            <a:schemeClr val="tx1"/>
                          </a:solidFill>
                        </a:rPr>
                        <a:t> Before Flight pin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r>
                        <a:rPr lang="en-US" b="0" dirty="0" smtClean="0">
                          <a:solidFill>
                            <a:schemeClr val="bg1"/>
                          </a:solidFill>
                        </a:rPr>
                        <a:t>Validation Method</a:t>
                      </a:r>
                      <a:endParaRPr lang="en-US" b="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en-US" b="1" i="1" dirty="0" smtClean="0">
                          <a:solidFill>
                            <a:schemeClr val="tx1"/>
                          </a:solidFill>
                        </a:rPr>
                        <a:t>Examine</a:t>
                      </a:r>
                      <a:endParaRPr lang="en-US"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sp>
        <p:nvSpPr>
          <p:cNvPr id="7" name="TextBox 6"/>
          <p:cNvSpPr txBox="1"/>
          <p:nvPr/>
        </p:nvSpPr>
        <p:spPr>
          <a:xfrm>
            <a:off x="381000" y="3676471"/>
            <a:ext cx="8305800" cy="1569660"/>
          </a:xfrm>
          <a:prstGeom prst="rect">
            <a:avLst/>
          </a:prstGeom>
          <a:noFill/>
        </p:spPr>
        <p:txBody>
          <a:bodyPr wrap="square" rtlCol="0">
            <a:spAutoFit/>
          </a:bodyPr>
          <a:lstStyle/>
          <a:p>
            <a:r>
              <a:rPr lang="en-US" sz="2400" b="1" i="1" dirty="0" smtClean="0"/>
              <a:t>The Remove Before Flight (RBF) pin is used to cur all power to the spacecraft by physically separating the battery circuit from the rest of the spacecraft, enabling the spacecraft to be handled safely and easily while the pin is inserted.</a:t>
            </a:r>
            <a:endParaRPr lang="en-US" sz="2400" b="1" i="1" dirty="0"/>
          </a:p>
        </p:txBody>
      </p:sp>
    </p:spTree>
    <p:extLst>
      <p:ext uri="{BB962C8B-B14F-4D97-AF65-F5344CB8AC3E}">
        <p14:creationId xmlns:p14="http://schemas.microsoft.com/office/powerpoint/2010/main" val="386935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417</Words>
  <Application>Microsoft Office PowerPoint</Application>
  <PresentationFormat>On-screen Show (4:3)</PresentationFormat>
  <Paragraphs>64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RCL.PL.STR1</vt:lpstr>
      <vt:lpstr>RCL.PL.STR2</vt:lpstr>
      <vt:lpstr>RCL.PL.STR3</vt:lpstr>
      <vt:lpstr>RCL.PL.STR4</vt:lpstr>
      <vt:lpstr>RCL.PL.MOP1</vt:lpstr>
      <vt:lpstr>RCL.PL.MOP2</vt:lpstr>
      <vt:lpstr>RCL.PL.STR5</vt:lpstr>
      <vt:lpstr>RCL.PL.STR6</vt:lpstr>
    </vt:vector>
  </TitlesOfParts>
  <Company>Saint Louis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Number</dc:title>
  <dc:creator>Tom A. Moline</dc:creator>
  <cp:lastModifiedBy>Tyler</cp:lastModifiedBy>
  <cp:revision>5</cp:revision>
  <dcterms:created xsi:type="dcterms:W3CDTF">2013-11-11T00:46:29Z</dcterms:created>
  <dcterms:modified xsi:type="dcterms:W3CDTF">2013-11-12T00:59:20Z</dcterms:modified>
</cp:coreProperties>
</file>