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27"/>
  </p:notesMasterIdLst>
  <p:sldIdLst>
    <p:sldId id="256" r:id="rId3"/>
    <p:sldId id="258" r:id="rId4"/>
    <p:sldId id="259" r:id="rId5"/>
    <p:sldId id="261" r:id="rId6"/>
    <p:sldId id="257" r:id="rId7"/>
    <p:sldId id="260" r:id="rId8"/>
    <p:sldId id="262" r:id="rId9"/>
    <p:sldId id="264" r:id="rId10"/>
    <p:sldId id="265"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26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24</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1"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2"/>
            <a:ext cx="2338387" cy="511175"/>
          </a:xfrm>
        </p:spPr>
        <p:txBody>
          <a:bodyPr/>
          <a:lstStyle>
            <a:lvl1pPr>
              <a:defRPr/>
            </a:lvl1pPr>
          </a:lstStyle>
          <a:p>
            <a:pPr>
              <a:defRPr/>
            </a:pPr>
            <a:endParaRPr lang="en-US" altLang="en-US" dirty="0"/>
          </a:p>
        </p:txBody>
      </p:sp>
      <p:sp>
        <p:nvSpPr>
          <p:cNvPr id="5" name="Footer Placeholder 4"/>
          <p:cNvSpPr>
            <a:spLocks noGrp="1"/>
          </p:cNvSpPr>
          <p:nvPr>
            <p:ph type="ftr" idx="11"/>
          </p:nvPr>
        </p:nvSpPr>
        <p:spPr/>
        <p:txBody>
          <a:bodyPr/>
          <a:lstStyle>
            <a:lvl1pPr>
              <a:defRPr/>
            </a:lvl1pPr>
          </a:lstStyle>
          <a:p>
            <a:pPr>
              <a:defRPr/>
            </a:pPr>
            <a:endParaRPr lang="en-US" altLang="en-US" dirty="0"/>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5"/>
            <a:ext cx="8732415" cy="359405"/>
          </a:xfrm>
          <a:prstGeom prst="rect">
            <a:avLst/>
          </a:prstGeom>
          <a:noFill/>
          <a:ln w="12700">
            <a:noFill/>
            <a:miter lim="800000"/>
            <a:headEnd type="none" w="sm" len="sm"/>
            <a:tailEnd type="none" w="sm" len="sm"/>
          </a:ln>
          <a:effectLst/>
        </p:spPr>
        <p:txBody>
          <a:bodyPr lIns="100785" tIns="50393" rIns="100785" bIns="50393">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xmlns=""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1" y="7225393"/>
            <a:ext cx="2336800" cy="352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2"/>
            <a:ext cx="2338387"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1" y="1343025"/>
            <a:ext cx="5553075" cy="5638800"/>
          </a:xfrm>
        </p:spPr>
        <p:txBody>
          <a:bodyPr/>
          <a:lstStyle/>
          <a:p>
            <a:pPr>
              <a:buFont typeface="Arial" pitchFamily="34" charset="0"/>
              <a:buChar char="•"/>
            </a:pPr>
            <a:r>
              <a:rPr lang="en-US" sz="2000" dirty="0" smtClean="0">
                <a:solidFill>
                  <a:schemeClr val="tx1">
                    <a:lumMod val="85000"/>
                    <a:lumOff val="15000"/>
                  </a:schemeClr>
                </a:solidFill>
              </a:rPr>
              <a:t>One of the greatest limits on the scope and success of any spacecraft mission is cost, specifically, the cost of getting a spacecraft to orbit.</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Launch costs alone can range from $6 million for microsatellites to $500,000 for </a:t>
            </a:r>
            <a:r>
              <a:rPr lang="en-US" sz="1800" dirty="0" err="1" smtClean="0">
                <a:solidFill>
                  <a:schemeClr val="tx1">
                    <a:lumMod val="85000"/>
                    <a:lumOff val="15000"/>
                  </a:schemeClr>
                </a:solidFill>
              </a:rPr>
              <a:t>CubeSats</a:t>
            </a:r>
            <a:endParaRPr lang="en-US" sz="1800" dirty="0" smtClean="0">
              <a:solidFill>
                <a:schemeClr val="tx1">
                  <a:lumMod val="85000"/>
                  <a:lumOff val="15000"/>
                </a:schemeClr>
              </a:solidFill>
            </a:endParaRPr>
          </a:p>
          <a:p>
            <a:pPr>
              <a:buFont typeface="Arial" pitchFamily="34" charset="0"/>
              <a:buChar char="•"/>
            </a:pPr>
            <a:r>
              <a:rPr lang="en-US" sz="2000" dirty="0" smtClean="0">
                <a:solidFill>
                  <a:schemeClr val="tx1">
                    <a:lumMod val="85000"/>
                    <a:lumOff val="15000"/>
                  </a:schemeClr>
                </a:solidFill>
              </a:rPr>
              <a:t>However, for satellites that fall under the CubeSat category, a NASA program exists that finds and subsequently pays for launch spots for said satellites. No such program exists for </a:t>
            </a:r>
            <a:r>
              <a:rPr lang="en-US" sz="2000" dirty="0" smtClean="0">
                <a:solidFill>
                  <a:schemeClr val="tx1">
                    <a:lumMod val="85000"/>
                    <a:lumOff val="15000"/>
                  </a:schemeClr>
                </a:solidFill>
              </a:rPr>
              <a:t>microsatellites.</a:t>
            </a:r>
          </a:p>
          <a:p>
            <a:pPr>
              <a:buFont typeface="Arial" pitchFamily="34" charset="0"/>
              <a:buChar char="•"/>
            </a:pPr>
            <a:r>
              <a:rPr lang="en-US" sz="2000" dirty="0" smtClean="0">
                <a:solidFill>
                  <a:schemeClr val="tx1">
                    <a:lumMod val="85000"/>
                    <a:lumOff val="15000"/>
                  </a:schemeClr>
                </a:solidFill>
              </a:rPr>
              <a:t>Beyond launch cost, the cost associated with designing, building, and testing a CubeSat (or microsatellite, for that matter) is on the order of thousands of dollars, as opposed to the millions associated with larger, more complicated spacecraft systems.</a:t>
            </a:r>
            <a:endParaRPr lang="en-US" sz="20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5"/>
            <a:ext cx="4000499"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As discussed previously, another one of the largest constraints on small spacecraft design is volume.</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In the case of </a:t>
            </a:r>
            <a:r>
              <a:rPr lang="en-US" sz="1800" dirty="0" err="1" smtClean="0">
                <a:solidFill>
                  <a:schemeClr val="tx1">
                    <a:lumMod val="85000"/>
                    <a:lumOff val="15000"/>
                  </a:schemeClr>
                </a:solidFill>
              </a:rPr>
              <a:t>CubeSats</a:t>
            </a:r>
            <a:r>
              <a:rPr lang="en-US" sz="1800" dirty="0" smtClean="0">
                <a:solidFill>
                  <a:schemeClr val="tx1">
                    <a:lumMod val="85000"/>
                    <a:lumOff val="15000"/>
                  </a:schemeClr>
                </a:solidFill>
              </a:rPr>
              <a:t>, only a limited number of deployers exist.</a:t>
            </a:r>
          </a:p>
          <a:p>
            <a:pPr lvl="1">
              <a:buFont typeface="Arial" pitchFamily="34" charset="0"/>
              <a:buChar char="•"/>
            </a:pPr>
            <a:r>
              <a:rPr lang="en-US" sz="1800" dirty="0" smtClean="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smtClean="0">
                <a:solidFill>
                  <a:schemeClr val="tx1">
                    <a:lumMod val="85000"/>
                    <a:lumOff val="15000"/>
                  </a:schemeClr>
                </a:solidFill>
              </a:rPr>
              <a:t>These volumes range from 0.0125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Wallops 6U deployer to 0.00934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Planetary Resources deployer.</a:t>
            </a:r>
          </a:p>
          <a:p>
            <a:pPr>
              <a:buFont typeface="Arial" pitchFamily="34" charset="0"/>
              <a:buChar char="•"/>
            </a:pPr>
            <a:r>
              <a:rPr lang="en-US" sz="2000" dirty="0" smtClean="0">
                <a:solidFill>
                  <a:schemeClr val="tx1">
                    <a:lumMod val="85000"/>
                    <a:lumOff val="15000"/>
                  </a:schemeClr>
                </a:solidFill>
              </a:rPr>
              <a:t>Thus, any design, associated with meeting the Rascal mission success criteria must have the volume associated with one of these available deployers.</a:t>
            </a:r>
            <a:r>
              <a:rPr lang="en-US" sz="1400" dirty="0" smtClean="0">
                <a:solidFill>
                  <a:schemeClr val="tx1">
                    <a:lumMod val="85000"/>
                    <a:lumOff val="15000"/>
                  </a:schemeClr>
                </a:solidFill>
              </a:rPr>
              <a:t> </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Another parameter that drives small spacecraft design is the amount of time associated with executing each of the mission success criteria.</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smtClean="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smtClean="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124200"/>
          </a:xfrm>
        </p:spPr>
        <p:txBody>
          <a:bodyPr/>
          <a:lstStyle/>
          <a:p>
            <a:pPr>
              <a:buFont typeface="Arial" pitchFamily="34" charset="0"/>
              <a:buChar char="•"/>
            </a:pPr>
            <a:r>
              <a:rPr lang="en-US" sz="2000" dirty="0" smtClean="0">
                <a:solidFill>
                  <a:schemeClr val="tx1">
                    <a:lumMod val="85000"/>
                    <a:lumOff val="15000"/>
                  </a:schemeClr>
                </a:solidFill>
              </a:rPr>
              <a:t>The final major parameter that drives small spacecraft design is the ability to verify that mission success has been achieved.</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smtClean="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smtClean="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tx1">
                    <a:lumMod val="85000"/>
                    <a:lumOff val="1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124200"/>
          </a:xfrm>
        </p:spPr>
        <p:txBody>
          <a:bodyPr/>
          <a:lstStyle/>
          <a:p>
            <a:pPr>
              <a:buFont typeface="Arial" pitchFamily="34" charset="0"/>
              <a:buChar char="•"/>
            </a:pPr>
            <a:r>
              <a:rPr lang="en-US" sz="2000" dirty="0" smtClean="0">
                <a:solidFill>
                  <a:schemeClr val="tx1">
                    <a:lumMod val="85000"/>
                    <a:lumOff val="15000"/>
                  </a:schemeClr>
                </a:solidFill>
              </a:rPr>
              <a:t>Each of the design constraints listed in the previous section relate directly to design decisions made to </a:t>
            </a: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Tom Slide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Subsystem Slides (Still Have to Make CDH/ADC ones)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tx1">
                    <a:lumMod val="85000"/>
                    <a:lumOff val="1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CONOPS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tx1">
                    <a:lumMod val="85000"/>
                    <a:lumOff val="15000"/>
                  </a:schemeClr>
                </a:solidFill>
              </a:rPr>
              <a:t>Group Organization</a:t>
            </a:r>
            <a:endParaRPr lang="en-US" sz="3200" dirty="0" smtClean="0">
              <a:solidFill>
                <a:schemeClr val="tx1">
                  <a:lumMod val="85000"/>
                  <a:lumOff val="1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Mission Success Criteria</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tx1">
                    <a:lumMod val="85000"/>
                    <a:lumOff val="1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Risk Assessment</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Schedule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smtClean="0">
                <a:solidFill>
                  <a:srgbClr val="000000"/>
                </a:solidFill>
              </a:rPr>
              <a:t>Questions?</a:t>
            </a:r>
            <a:endParaRPr lang="en-US" altLang="en-US" sz="2400" dirty="0" smtClean="0">
              <a:solidFill>
                <a:srgbClr val="000000"/>
              </a:solidFill>
            </a:endParaRP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24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Group Organization</a:t>
            </a:r>
            <a:endParaRPr lang="en-US" altLang="en-US" b="1"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nvPr>
        </p:nvGraphicFramePr>
        <p:xfrm>
          <a:off x="503238" y="1768475"/>
          <a:ext cx="9058276" cy="276352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dirty="0" smtClean="0"/>
                        <a:t>Group</a:t>
                      </a:r>
                      <a:r>
                        <a:rPr lang="en-US" baseline="0" dirty="0" smtClean="0"/>
                        <a:t> Member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Position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dirty="0" smtClean="0">
                          <a:solidFill>
                            <a:schemeClr val="tx1">
                              <a:lumMod val="85000"/>
                              <a:lumOff val="15000"/>
                            </a:schemeClr>
                          </a:solidFill>
                        </a:rPr>
                        <a:t>Jennifer Babb</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Bryant </a:t>
                      </a:r>
                      <a:r>
                        <a:rPr lang="en-US" dirty="0" err="1" smtClean="0">
                          <a:solidFill>
                            <a:schemeClr val="tx1">
                              <a:lumMod val="85000"/>
                              <a:lumOff val="15000"/>
                            </a:schemeClr>
                          </a:solidFill>
                        </a:rPr>
                        <a:t>Gaume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Structures Engineer,</a:t>
                      </a:r>
                    </a:p>
                    <a:p>
                      <a:pPr algn="ctr"/>
                      <a:r>
                        <a:rPr lang="en-US" dirty="0" smtClean="0">
                          <a:solidFill>
                            <a:schemeClr val="tx1">
                              <a:lumMod val="85000"/>
                              <a:lumOff val="15000"/>
                            </a:schemeClr>
                          </a:solidFill>
                        </a:rPr>
                        <a:t>Propulsion Engineer </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Tom Moline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Program Manager, </a:t>
                      </a:r>
                    </a:p>
                    <a:p>
                      <a:pPr algn="ctr"/>
                      <a:r>
                        <a:rPr lang="en-US" dirty="0" smtClean="0">
                          <a:solidFill>
                            <a:schemeClr val="tx1">
                              <a:lumMod val="85000"/>
                              <a:lumOff val="15000"/>
                            </a:schemeClr>
                          </a:solidFill>
                        </a:rPr>
                        <a:t>Attitude</a:t>
                      </a:r>
                      <a:r>
                        <a:rPr lang="en-US" baseline="0" dirty="0" smtClean="0">
                          <a:solidFill>
                            <a:schemeClr val="tx1">
                              <a:lumMod val="85000"/>
                              <a:lumOff val="15000"/>
                            </a:schemeClr>
                          </a:solidFill>
                        </a:rPr>
                        <a:t> Determination and Control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Tyler</a:t>
                      </a:r>
                      <a:r>
                        <a:rPr lang="en-US" baseline="0" dirty="0" smtClean="0">
                          <a:solidFill>
                            <a:schemeClr val="tx1">
                              <a:lumMod val="85000"/>
                              <a:lumOff val="15000"/>
                            </a:schemeClr>
                          </a:solidFill>
                        </a:rPr>
                        <a:t> Olson</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Power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Nate Richard</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Communications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tx1">
                    <a:lumMod val="85000"/>
                    <a:lumOff val="1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Rascal Mission Definitions</a:t>
            </a:r>
            <a:endParaRPr lang="en-US" altLang="en-US" b="1" dirty="0" smtClean="0">
              <a:solidFill>
                <a:srgbClr val="000000"/>
              </a:solidFill>
            </a:endParaRPr>
          </a:p>
        </p:txBody>
      </p:sp>
      <p:sp>
        <p:nvSpPr>
          <p:cNvPr id="5122" name="Rectangle 2"/>
          <p:cNvSpPr>
            <a:spLocks noGrp="1" noChangeArrowheads="1"/>
          </p:cNvSpPr>
          <p:nvPr>
            <p:ph type="body" idx="1"/>
          </p:nvPr>
        </p:nvSpPr>
        <p:spPr>
          <a:xfrm>
            <a:off x="389731" y="885825"/>
            <a:ext cx="9335293"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As proposed, the Rascal mission consists of a spacecraft capable of demonstrating key proximity operations.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z="2000" dirty="0" smtClean="0">
              <a:solidFill>
                <a:srgbClr val="000000"/>
              </a:solidFill>
            </a:endParaRP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z="2000" dirty="0" smtClean="0">
                <a:solidFill>
                  <a:srgbClr val="000000"/>
                </a:solidFill>
              </a:rPr>
              <a:t>Proximity operations such as these haven been tagged by NASA enabling technologies for future NASA missions.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7213"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6"/>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1" y="1266825"/>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smtClean="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smtClean="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smtClean="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endParaRPr lang="en-US" sz="2400"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tx1">
                    <a:lumMod val="85000"/>
                    <a:lumOff val="15000"/>
                  </a:schemeClr>
                </a:solidFill>
              </a:rPr>
              <a:t>Design Constraints</a:t>
            </a:r>
            <a:endParaRPr lang="en-US" sz="3200" dirty="0" smtClean="0">
              <a:solidFill>
                <a:schemeClr val="tx1">
                  <a:lumMod val="85000"/>
                  <a:lumOff val="1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Quick Note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pPr>
              <a:buFont typeface="Arial" pitchFamily="34" charset="0"/>
              <a:buChar char="•"/>
            </a:pPr>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1" y="0"/>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1" y="1038225"/>
            <a:ext cx="5857875" cy="4953000"/>
          </a:xfrm>
        </p:spPr>
        <p:txBody>
          <a:bodyPr/>
          <a:lstStyle/>
          <a:p>
            <a:pPr>
              <a:buFont typeface="Arial" pitchFamily="34" charset="0"/>
              <a:buChar char="•"/>
            </a:pPr>
            <a:r>
              <a:rPr lang="en-US" sz="2000" dirty="0" smtClean="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smtClean="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smtClean="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smtClean="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smtClean="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smtClean="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1" y="1038225"/>
            <a:ext cx="3536494" cy="3048000"/>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0" y="4238625"/>
            <a:ext cx="3545539" cy="2667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34923</TotalTime>
  <Words>1108</Words>
  <Application>Microsoft Office PowerPoint</Application>
  <PresentationFormat>Custom</PresentationFormat>
  <Paragraphs>171</Paragraphs>
  <Slides>24</Slides>
  <Notes>4</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1_Office Theme</vt:lpstr>
      <vt:lpstr>Slide 1</vt:lpstr>
      <vt:lpstr>Slide 2</vt:lpstr>
      <vt:lpstr>Group Organization</vt:lpstr>
      <vt:lpstr>Slide 4</vt:lpstr>
      <vt:lpstr>Rascal Mission Definitions</vt:lpstr>
      <vt:lpstr>Rascal Mission Success Criteria</vt:lpstr>
      <vt:lpstr>Slide 7</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Slide 14</vt:lpstr>
      <vt:lpstr>Relating Design Constraints to Mission Design</vt:lpstr>
      <vt:lpstr>Tom Slide</vt:lpstr>
      <vt:lpstr>Here Be Subsystem Slides (Still Have to Make CDH/ADC ones)</vt:lpstr>
      <vt:lpstr>Slide 18</vt:lpstr>
      <vt:lpstr>Here be CONOPS</vt:lpstr>
      <vt:lpstr>Slide 20</vt:lpstr>
      <vt:lpstr>Here be Risk Assessment</vt:lpstr>
      <vt:lpstr>Slide 22</vt:lpstr>
      <vt:lpstr>Here be Schedule</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19</cp:revision>
  <cp:lastPrinted>1601-01-01T00:00:00Z</cp:lastPrinted>
  <dcterms:created xsi:type="dcterms:W3CDTF">2013-11-10T16:48:37Z</dcterms:created>
  <dcterms:modified xsi:type="dcterms:W3CDTF">2013-12-03T06:24:44Z</dcterms:modified>
</cp:coreProperties>
</file>