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9"/>
  </p:notesMasterIdLst>
  <p:sldIdLst>
    <p:sldId id="256" r:id="rId3"/>
    <p:sldId id="258" r:id="rId4"/>
    <p:sldId id="259" r:id="rId5"/>
    <p:sldId id="261" r:id="rId6"/>
    <p:sldId id="257" r:id="rId7"/>
    <p:sldId id="260" r:id="rId8"/>
  </p:sldIdLst>
  <p:sldSz cx="10075863" cy="756285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4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19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0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1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2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0423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864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639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639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639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149D412-D6E2-4620-8532-7CE2C11C76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977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31E3B3A6-0991-4311-8485-A8B91551DA57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1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98528C8-BD87-4F76-9F7B-C693526192D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3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/>
            <a:fld id="{598528C8-BD87-4F76-9F7B-C693526192DE}" type="slidenum">
              <a:rPr lang="en-US" altLang="en-US" smtClean="0">
                <a:solidFill>
                  <a:srgbClr val="FFFFFF"/>
                </a:solidFill>
                <a:latin typeface="Times New Roman" pitchFamily="16" charset="0"/>
              </a:rPr>
              <a:pPr eaLnBrk="1"/>
              <a:t>5</a:t>
            </a:fld>
            <a:endParaRPr lang="en-US" altLang="en-US" smtClean="0">
              <a:solidFill>
                <a:srgbClr val="FFFFFF"/>
              </a:solidFill>
              <a:latin typeface="Times New Roman" pitchFamily="16" charset="0"/>
            </a:endParaRPr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260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0300" cy="4518025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9B8F0-B471-4896-8ACB-5BF1DAB662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27002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4E62-C44F-4A9C-945A-376D84D441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59033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6150" y="301625"/>
            <a:ext cx="2263775" cy="6446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0512" cy="6446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40AEA-AEA1-423A-B2C7-7E853A73EC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50216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4563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3263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628731" y="7210425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759AE-BC9F-4A28-BD34-8F8AEE4C0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111713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9532938" y="7286625"/>
            <a:ext cx="357187" cy="3524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8C6E2802-7AC4-44BB-B0A5-E12803E061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4687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97CA-B9C0-4E86-BEA5-DE6ADAB60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2767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293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8575" y="1768475"/>
            <a:ext cx="4452938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80B1F-3CAC-455E-BA05-A77B1B77DD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404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19511-723D-457A-8EDA-E033C03C6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63681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CE427-BF22-47D0-8EB4-09AA12CD55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96133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9380538" y="7210425"/>
            <a:ext cx="542925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E55F156C-F0B7-45BC-A5A9-F8C99B9FDB7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55053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9761538" y="7258050"/>
            <a:ext cx="238125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BA634-A8ED-4274-B27F-278DDCD5F0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32056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F2AB4-802A-49B2-8ACD-6A2E48A32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899162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8CB0-900D-4157-A4D0-0BA7EA8F13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477518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9731" y="7307262"/>
            <a:ext cx="2338387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9685338" y="7286625"/>
            <a:ext cx="300037" cy="2286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177E781A-3E61-4423-89A6-54634C8F3F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81252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7738" y="301625"/>
            <a:ext cx="2263775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2100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xfrm>
            <a:off x="7552531" y="7307262"/>
            <a:ext cx="2338387" cy="5111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3B299-777C-4719-8457-F60F9797DC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4645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71724" y="252095"/>
            <a:ext cx="8732415" cy="3594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00785" tIns="50393" rIns="100785" bIns="50393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27414" y="756285"/>
            <a:ext cx="7053104" cy="6134312"/>
          </a:xfrm>
        </p:spPr>
        <p:txBody>
          <a:bodyPr anchor="ctr"/>
          <a:lstStyle>
            <a:lvl1pPr marL="0" indent="0" algn="ctr">
              <a:buFontTx/>
              <a:buNone/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1020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4562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4562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5D216-FA5D-46A6-8590-CF2169138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4376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135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1768475"/>
            <a:ext cx="4452937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EEABC-D80D-4291-AABF-FC7FDBA3A6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8477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938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100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100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2F7AC-BAD1-475E-B24E-C8FE4615E4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50557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8F55-B68F-4BFC-BE94-DFC429F9FB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58246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5B530-2D28-424E-87A0-3F8D2D81E9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1955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2450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4700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70CFF-C390-4CBE-986E-F235981249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309085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5200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52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5200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230F0-CED9-466B-B776-E242D1089F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782263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6687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6687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8163"/>
            <a:ext cx="233521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8163"/>
            <a:ext cx="318293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52531" y="7225393"/>
            <a:ext cx="2336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2ABD104-78CE-4BAA-A18C-5992E7C78B3B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8275" cy="125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82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2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8163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8163"/>
            <a:ext cx="31845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552531" y="7307262"/>
            <a:ext cx="23383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FFFFFF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588F306B-F796-478E-9A90-2D29306F63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9" r:id="rId2"/>
    <p:sldLayoutId id="2147483713" r:id="rId3"/>
    <p:sldLayoutId id="2147483714" r:id="rId4"/>
    <p:sldLayoutId id="2147483715" r:id="rId5"/>
    <p:sldLayoutId id="2147483716" r:id="rId6"/>
    <p:sldLayoutId id="2147483720" r:id="rId7"/>
    <p:sldLayoutId id="2147483721" r:id="rId8"/>
    <p:sldLayoutId id="2147483717" r:id="rId9"/>
    <p:sldLayoutId id="2147483722" r:id="rId10"/>
    <p:sldLayoutId id="2147483718" r:id="rId11"/>
    <p:sldLayoutId id="214748372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FFFFFF"/>
          </a:solidFill>
          <a:latin typeface="Arial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FFFFFF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FFFFFF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31" y="352425"/>
            <a:ext cx="2523332" cy="233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913731" y="1647825"/>
            <a:ext cx="6281737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08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>
              <a:buClr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Rascal: Rendezvous and Proximity Operations</a:t>
            </a:r>
          </a:p>
          <a:p>
            <a:pPr algn="ctr" eaLnBrk="1">
              <a:buClrTx/>
              <a:buFontTx/>
              <a:buNone/>
            </a:pPr>
            <a:endParaRPr lang="en-US" altLang="en-US" sz="2400" b="1" dirty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Team </a:t>
            </a:r>
            <a:r>
              <a:rPr lang="en-US" altLang="en-US" sz="2400" dirty="0" smtClean="0">
                <a:solidFill>
                  <a:srgbClr val="000000"/>
                </a:solidFill>
              </a:rPr>
              <a:t>Bravo</a:t>
            </a:r>
          </a:p>
          <a:p>
            <a:pPr algn="ctr" eaLnBrk="1">
              <a:buClrTx/>
              <a:buFontTx/>
              <a:buNone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Jennifer Babb</a:t>
            </a: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Bryant </a:t>
            </a:r>
            <a:r>
              <a:rPr lang="en-US" altLang="en-US" dirty="0" err="1" smtClean="0">
                <a:solidFill>
                  <a:srgbClr val="000000"/>
                </a:solidFill>
              </a:rPr>
              <a:t>Gaume</a:t>
            </a:r>
            <a:endParaRPr lang="en-US" altLang="en-US" dirty="0" smtClean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Tom Moline</a:t>
            </a: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Tyler Olson</a:t>
            </a: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Nate Richard</a:t>
            </a:r>
            <a:endParaRPr lang="en-US" altLang="en-US" dirty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endParaRPr lang="en-US" altLang="en-US" sz="2800" dirty="0">
              <a:solidFill>
                <a:srgbClr val="000000"/>
              </a:solidFill>
            </a:endParaRP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First Semester </a:t>
            </a:r>
            <a:r>
              <a:rPr lang="en-US" altLang="en-US" dirty="0">
                <a:solidFill>
                  <a:srgbClr val="000000"/>
                </a:solidFill>
              </a:rPr>
              <a:t>Presentation</a:t>
            </a:r>
          </a:p>
          <a:p>
            <a:pPr algn="ctr" eaLnBrk="1">
              <a:buClrTx/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</a:rPr>
              <a:t>December 3, </a:t>
            </a:r>
            <a:r>
              <a:rPr lang="en-US" altLang="en-US" dirty="0">
                <a:solidFill>
                  <a:srgbClr val="000000"/>
                </a:solidFill>
              </a:rPr>
              <a:t>2013</a:t>
            </a:r>
          </a:p>
          <a:p>
            <a:pPr algn="ctr" eaLnBrk="1">
              <a:buClrTx/>
              <a:buFontTx/>
              <a:buNone/>
            </a:pPr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" y="4619625"/>
            <a:ext cx="2593464" cy="208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49275"/>
            <a:ext cx="2081310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931" y="4615648"/>
            <a:ext cx="2373312" cy="240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E55F156C-F0B7-45BC-A5A9-F8C99B9FDB7D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56531" y="971338"/>
            <a:ext cx="7053104" cy="6591512"/>
          </a:xfrm>
        </p:spPr>
        <p:txBody>
          <a:bodyPr/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Group Organization</a:t>
            </a: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Project Overview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Mission Success Criteria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Design Constraints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Mission Architecture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CONOPS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Risk Assessment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Schedule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903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11"/>
    </mc:Choice>
    <mc:Fallback>
      <p:transition spd="slow" advTm="111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b="1" dirty="0" smtClean="0">
                <a:solidFill>
                  <a:srgbClr val="000000"/>
                </a:solidFill>
              </a:rPr>
              <a:t>Group Organization</a:t>
            </a:r>
            <a:endParaRPr lang="en-US" altLang="en-US" b="1" dirty="0" smtClean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C6E2802-7AC4-44BB-B0A5-E12803E0614A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503238" y="1768475"/>
          <a:ext cx="9058276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093"/>
                <a:gridCol w="51331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Member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Jennifer Babb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Bryant </a:t>
                      </a:r>
                      <a:r>
                        <a:rPr lang="en-US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Gaume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Structures Engineer,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Propulsion Engineer 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Tom Moline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Program Manager,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Attitude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Determination and Control Engineer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Tyler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Olson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Power Engineer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Nate Richard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Communications Engineer</a:t>
                      </a:r>
                      <a:endParaRPr 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56531" y="971338"/>
            <a:ext cx="7053104" cy="6591512"/>
          </a:xfrm>
        </p:spPr>
        <p:txBody>
          <a:bodyPr/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Group Organization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Overview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Design Constraints</a:t>
            </a:r>
            <a:endParaRPr lang="en-US" sz="3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Mission Architecture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CONOPS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Risk Assessment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Schedule</a:t>
            </a:r>
          </a:p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903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111"/>
    </mc:Choice>
    <mc:Fallback>
      <p:transition spd="slow" advTm="111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7800" cy="1262063"/>
          </a:xfrm>
        </p:spPr>
        <p:txBody>
          <a:bodyPr tIns="3888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b="1" dirty="0" smtClean="0">
                <a:solidFill>
                  <a:srgbClr val="000000"/>
                </a:solidFill>
              </a:rPr>
              <a:t>Key Mission Definitions</a:t>
            </a:r>
            <a:endParaRPr lang="en-US" altLang="en-US" b="1" dirty="0" smtClean="0">
              <a:solidFill>
                <a:srgbClr val="000000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5931" y="1266825"/>
            <a:ext cx="9335293" cy="5041900"/>
          </a:xfrm>
        </p:spPr>
        <p:txBody>
          <a:bodyPr/>
          <a:lstStyle/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As proposed, the Rascal mission consists of a spacecraft capable of demonstrating key proximity operations.</a:t>
            </a:r>
          </a:p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dirty="0" smtClean="0">
                <a:solidFill>
                  <a:srgbClr val="000000"/>
                </a:solidFill>
              </a:rPr>
              <a:t>Spacecraft proximity operations consist of orbital maneuvers made relative to a resident space object, such as:</a:t>
            </a:r>
          </a:p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215900" indent="-215900" algn="ctr" eaLnBrk="1">
              <a:buSzPct val="45000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215900" indent="-215900" algn="ctr" eaLnBrk="1">
              <a:buSzPct val="45000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215900" indent="-215900" algn="ctr" eaLnBrk="1">
              <a:buSzPct val="45000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215900" indent="-215900" algn="ctr" eaLnBrk="1">
              <a:buSzPct val="45000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215900" indent="-215900" eaLnBrk="1">
              <a:buSzPct val="45000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215900" indent="-215900" eaLnBrk="1">
              <a:buSzPct val="45000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sz="2000" dirty="0" smtClean="0">
              <a:solidFill>
                <a:srgbClr val="000000"/>
              </a:solidFill>
            </a:endParaRPr>
          </a:p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r>
              <a:rPr lang="en-US" altLang="en-US" sz="2000" dirty="0" smtClean="0">
                <a:solidFill>
                  <a:srgbClr val="000000"/>
                </a:solidFill>
              </a:rPr>
              <a:t>Proximity operations have also been tagged by NASA as an enabling technology for future NASA missions</a:t>
            </a:r>
          </a:p>
          <a:p>
            <a:pPr marL="215900" indent="-215900" eaLnBrk="1">
              <a:buSzPct val="45000"/>
              <a:buFont typeface="Wingdings" charset="2"/>
              <a:buChar char="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215900" indent="-215900" eaLnBrk="1">
              <a:buSzPct val="45000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  <a:p>
            <a:pPr marL="558800" indent="-557213" eaLnBrk="1">
              <a:buSzPct val="45000"/>
              <a:tabLst>
                <a:tab pos="215900" algn="l"/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</a:tabLst>
              <a:defRPr/>
            </a:pPr>
            <a:endParaRPr lang="en-US" altLang="en-US" dirty="0" smtClean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C6E2802-7AC4-44BB-B0A5-E12803E0614A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8331" y="2943226"/>
          <a:ext cx="9067800" cy="3505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069"/>
                <a:gridCol w="5423731"/>
              </a:tblGrid>
              <a:tr h="4443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Proximity Operation Term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Definition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6911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Stationkeeping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Maintaining a set relative displacement between two space objects for a period of several</a:t>
                      </a:r>
                      <a:r>
                        <a:rPr lang="en-US" sz="1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orbits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11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“Escape”</a:t>
                      </a:r>
                      <a:r>
                        <a:rPr lang="en-US" sz="1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Maneuver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Performing</a:t>
                      </a:r>
                      <a:r>
                        <a:rPr lang="en-US" sz="1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an orbital maneuver that increases the relative displacement between two space objects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9873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Rendezvous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Performing an orbital maneuver</a:t>
                      </a:r>
                      <a:r>
                        <a:rPr lang="en-US" sz="1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that decreases the relative displacement between two space objects within a set distance for a period of several orbits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116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Resident Space Object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Any satellite or space debris residing</a:t>
                      </a:r>
                      <a:r>
                        <a:rPr lang="en-US" sz="1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in an orbit around Earth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Mission Summary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C6E2802-7AC4-44BB-B0A5-E12803E0614A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34756</TotalTime>
  <Words>224</Words>
  <Application>Microsoft Office PowerPoint</Application>
  <PresentationFormat>Custom</PresentationFormat>
  <Paragraphs>73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1_Office Theme</vt:lpstr>
      <vt:lpstr>Slide 1</vt:lpstr>
      <vt:lpstr>Slide 2</vt:lpstr>
      <vt:lpstr>Group Organization</vt:lpstr>
      <vt:lpstr>Slide 4</vt:lpstr>
      <vt:lpstr>Key Mission Definitions</vt:lpstr>
      <vt:lpstr>Mission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Richard</dc:creator>
  <cp:lastModifiedBy>Thomas Arthur Moline</cp:lastModifiedBy>
  <cp:revision>16</cp:revision>
  <cp:lastPrinted>1601-01-01T00:00:00Z</cp:lastPrinted>
  <dcterms:created xsi:type="dcterms:W3CDTF">2013-11-10T16:48:37Z</dcterms:created>
  <dcterms:modified xsi:type="dcterms:W3CDTF">2013-12-03T03:38:18Z</dcterms:modified>
</cp:coreProperties>
</file>