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7"/>
  </p:notesMasterIdLst>
  <p:sldIdLst>
    <p:sldId id="256" r:id="rId3"/>
    <p:sldId id="257" r:id="rId4"/>
    <p:sldId id="258" r:id="rId5"/>
    <p:sldId id="259" r:id="rId6"/>
    <p:sldId id="260" r:id="rId7"/>
    <p:sldId id="261" r:id="rId8"/>
    <p:sldId id="262" r:id="rId9"/>
    <p:sldId id="343" r:id="rId10"/>
    <p:sldId id="344" r:id="rId11"/>
    <p:sldId id="345" r:id="rId12"/>
    <p:sldId id="333" r:id="rId13"/>
    <p:sldId id="334" r:id="rId14"/>
    <p:sldId id="335" r:id="rId15"/>
    <p:sldId id="336" r:id="rId16"/>
    <p:sldId id="337" r:id="rId17"/>
    <p:sldId id="338" r:id="rId18"/>
    <p:sldId id="339" r:id="rId19"/>
    <p:sldId id="340" r:id="rId20"/>
    <p:sldId id="346" r:id="rId21"/>
    <p:sldId id="347" r:id="rId22"/>
    <p:sldId id="348" r:id="rId23"/>
    <p:sldId id="349" r:id="rId24"/>
    <p:sldId id="350" r:id="rId25"/>
    <p:sldId id="351" r:id="rId26"/>
    <p:sldId id="352" r:id="rId27"/>
    <p:sldId id="353" r:id="rId28"/>
    <p:sldId id="329" r:id="rId29"/>
    <p:sldId id="330" r:id="rId30"/>
    <p:sldId id="331" r:id="rId31"/>
    <p:sldId id="325" r:id="rId32"/>
    <p:sldId id="326" r:id="rId33"/>
    <p:sldId id="327" r:id="rId34"/>
    <p:sldId id="328" r:id="rId35"/>
    <p:sldId id="317" r:id="rId36"/>
    <p:sldId id="318" r:id="rId37"/>
    <p:sldId id="319" r:id="rId38"/>
    <p:sldId id="332" r:id="rId39"/>
    <p:sldId id="320" r:id="rId40"/>
    <p:sldId id="321" r:id="rId41"/>
    <p:sldId id="322" r:id="rId42"/>
    <p:sldId id="323" r:id="rId43"/>
    <p:sldId id="324" r:id="rId44"/>
    <p:sldId id="341" r:id="rId45"/>
    <p:sldId id="342" r:id="rId46"/>
    <p:sldId id="308" r:id="rId47"/>
    <p:sldId id="309" r:id="rId48"/>
    <p:sldId id="310" r:id="rId49"/>
    <p:sldId id="311" r:id="rId50"/>
    <p:sldId id="312" r:id="rId51"/>
    <p:sldId id="313" r:id="rId52"/>
    <p:sldId id="314" r:id="rId53"/>
    <p:sldId id="315" r:id="rId54"/>
    <p:sldId id="316" r:id="rId55"/>
    <p:sldId id="307" r:id="rId56"/>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763588"/>
            <a:ext cx="5013325"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9149D412-D6E2-4620-8532-7CE2C11C7647}" type="slidenum">
              <a:rPr lang="en-US" altLang="en-US" smtClean="0"/>
              <a:pPr>
                <a:defRPr/>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54</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221035" y="6887095"/>
            <a:ext cx="2351035" cy="525198"/>
          </a:xfrm>
        </p:spPr>
        <p:txBody>
          <a:bodyPr/>
          <a:lstStyle>
            <a:lvl1pPr>
              <a:defRPr/>
            </a:lvl1pPr>
          </a:lstStyle>
          <a:p>
            <a:fld id="{DD5060F4-F80D-4CAD-9805-58913C83D8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224713" y="6888163"/>
            <a:ext cx="2336800"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2ABD104-78CE-4BAA-A18C-5992E7C78B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224713"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a:solidFill>
                  <a:srgbClr val="000000"/>
                </a:solidFill>
              </a:rPr>
              <a:t>SRR Presentation</a:t>
            </a:r>
          </a:p>
          <a:p>
            <a:pPr algn="ctr" eaLnBrk="1">
              <a:buClrTx/>
              <a:buFontTx/>
              <a:buNone/>
            </a:pPr>
            <a:r>
              <a:rPr lang="en-US" altLang="en-US" dirty="0">
                <a:solidFill>
                  <a:srgbClr val="000000"/>
                </a:solidFill>
              </a:rPr>
              <a:t>November 12, 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5" name="Slide Number Placeholder 1"/>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D81E474-CF4D-4E5F-9AE3-310CEEB508F0}"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Final RVM Note</a:t>
            </a:r>
            <a:endParaRPr lang="en-US" b="1" dirty="0">
              <a:solidFill>
                <a:schemeClr val="tx1"/>
              </a:solidFill>
            </a:endParaRPr>
          </a:p>
        </p:txBody>
      </p:sp>
      <p:sp>
        <p:nvSpPr>
          <p:cNvPr id="3" name="Content Placeholder 2"/>
          <p:cNvSpPr>
            <a:spLocks noGrp="1"/>
          </p:cNvSpPr>
          <p:nvPr>
            <p:ph idx="1"/>
          </p:nvPr>
        </p:nvSpPr>
        <p:spPr>
          <a:xfrm>
            <a:off x="542131" y="1114425"/>
            <a:ext cx="9058275" cy="2057400"/>
          </a:xfrm>
        </p:spPr>
        <p:txBody>
          <a:bodyPr/>
          <a:lstStyle/>
          <a:p>
            <a:pPr>
              <a:buSzPct val="150000"/>
              <a:buFont typeface="Arial" pitchFamily="34" charset="0"/>
              <a:buChar char="•"/>
            </a:pPr>
            <a:r>
              <a:rPr lang="en-US" dirty="0" smtClean="0">
                <a:solidFill>
                  <a:schemeClr val="tx1"/>
                </a:solidFill>
              </a:rPr>
              <a:t>In the course of creating the RVM, it became increasingly difficult to refer to each separate sub-satellite of the Rascal mission in a meaningful manner.</a:t>
            </a:r>
            <a:endParaRPr lang="en-US" dirty="0" smtClean="0">
              <a:solidFill>
                <a:schemeClr val="tx1"/>
              </a:solidFill>
            </a:endParaRPr>
          </a:p>
          <a:p>
            <a:pPr lvl="1">
              <a:buFont typeface="Wingdings" pitchFamily="2" charset="2"/>
              <a:buChar char="§"/>
            </a:pPr>
            <a:r>
              <a:rPr lang="en-US" sz="2400" dirty="0" smtClean="0">
                <a:solidFill>
                  <a:schemeClr val="tx1"/>
                </a:solidFill>
              </a:rPr>
              <a:t>Hence, a list of potential sub-satellite names were developed, as shown:</a:t>
            </a:r>
            <a:endParaRPr lang="en-US" sz="2400" dirty="0" smtClean="0">
              <a:solidFill>
                <a:schemeClr val="tx1"/>
              </a:solidFill>
            </a:endParaRP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graphicFrame>
        <p:nvGraphicFramePr>
          <p:cNvPr id="5" name="Table 4"/>
          <p:cNvGraphicFramePr>
            <a:graphicFrameLocks noGrp="1"/>
          </p:cNvGraphicFramePr>
          <p:nvPr/>
        </p:nvGraphicFramePr>
        <p:xfrm>
          <a:off x="846931" y="3019425"/>
          <a:ext cx="8001000" cy="4038600"/>
        </p:xfrm>
        <a:graphic>
          <a:graphicData uri="http://schemas.openxmlformats.org/drawingml/2006/table">
            <a:tbl>
              <a:tblPr/>
              <a:tblGrid>
                <a:gridCol w="1676400"/>
                <a:gridCol w="6324600"/>
              </a:tblGrid>
              <a:tr h="381000">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Duo</a:t>
                      </a:r>
                      <a:r>
                        <a:rPr lang="en-US" sz="1800" b="1" kern="50" baseline="0" dirty="0" smtClean="0">
                          <a:solidFill>
                            <a:srgbClr val="FFFFFF"/>
                          </a:solidFill>
                          <a:latin typeface="Times New Roman"/>
                          <a:ea typeface="SimSun"/>
                          <a:cs typeface="Mangal"/>
                        </a:rPr>
                        <a:t> Name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Significance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a:txBody>
                    <a:bodyPr/>
                    <a:lstStyle/>
                    <a:p>
                      <a:pPr marL="0" marR="0" algn="ctr">
                        <a:spcBef>
                          <a:spcPts val="0"/>
                        </a:spcBef>
                        <a:spcAft>
                          <a:spcPts val="600"/>
                        </a:spcAft>
                      </a:pPr>
                      <a:r>
                        <a:rPr lang="en-US" sz="1600" kern="50" dirty="0" smtClean="0">
                          <a:latin typeface="Times New Roman"/>
                          <a:ea typeface="SimSun"/>
                          <a:cs typeface="Mangal"/>
                        </a:rPr>
                        <a:t>Ginger</a:t>
                      </a:r>
                      <a:r>
                        <a:rPr lang="en-US" sz="1600" kern="50" baseline="0" dirty="0" smtClean="0">
                          <a:latin typeface="Times New Roman"/>
                          <a:ea typeface="SimSun"/>
                          <a:cs typeface="Mangal"/>
                        </a:rPr>
                        <a:t> and Rocky</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Chicken Run</a:t>
                      </a:r>
                      <a:r>
                        <a:rPr lang="en-US" sz="1600" i="0" kern="50" baseline="0" dirty="0" smtClean="0">
                          <a:latin typeface="Times New Roman"/>
                          <a:ea typeface="SimSun"/>
                          <a:cs typeface="Mangal"/>
                        </a:rPr>
                        <a:t> that are attempting to escape from what is essentially a prison (Thus making them fairly Rascal-y characters)</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Castor and </a:t>
                      </a:r>
                      <a:r>
                        <a:rPr lang="en-US" sz="1600" kern="50" dirty="0" err="1" smtClean="0">
                          <a:latin typeface="Times New Roman"/>
                          <a:ea typeface="SimSun"/>
                          <a:cs typeface="Mangal"/>
                        </a:rPr>
                        <a:t>Pollux</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Twin</a:t>
                      </a:r>
                      <a:r>
                        <a:rPr lang="en-US" sz="1600" kern="50" baseline="0" dirty="0" smtClean="0">
                          <a:latin typeface="Times New Roman"/>
                          <a:ea typeface="SimSun"/>
                          <a:cs typeface="Mangal"/>
                        </a:rPr>
                        <a:t> sons of the god Zeus in Greek mythology (Would be especially applicable if each sub-satellite of Rascal ended up being identical)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Beta and Gamma</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Up</a:t>
                      </a:r>
                      <a:r>
                        <a:rPr lang="en-US" sz="1600" i="0" kern="50" baseline="0" dirty="0" smtClean="0">
                          <a:latin typeface="Times New Roman"/>
                          <a:ea typeface="SimSun"/>
                          <a:cs typeface="Mangal"/>
                        </a:rPr>
                        <a:t> that are in constant pursuit of a difficult to achieve goal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Nephrite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Jade is a character from the show </a:t>
                      </a:r>
                      <a:r>
                        <a:rPr lang="en-US" sz="1600" i="1" kern="50" dirty="0" smtClean="0">
                          <a:latin typeface="Times New Roman"/>
                          <a:ea typeface="SimSun"/>
                          <a:cs typeface="Mangal"/>
                        </a:rPr>
                        <a:t>Johnny</a:t>
                      </a:r>
                      <a:r>
                        <a:rPr lang="en-US" sz="1600" i="1" kern="50" baseline="0" dirty="0" smtClean="0">
                          <a:latin typeface="Times New Roman"/>
                          <a:ea typeface="SimSun"/>
                          <a:cs typeface="Mangal"/>
                        </a:rPr>
                        <a:t> Quest, </a:t>
                      </a:r>
                      <a:r>
                        <a:rPr lang="en-US" sz="1600" i="0" kern="50" baseline="0" dirty="0" smtClean="0">
                          <a:latin typeface="Times New Roman"/>
                          <a:ea typeface="SimSun"/>
                          <a:cs typeface="Mangal"/>
                        </a:rPr>
                        <a:t>the progenitor of the mission from which Rascal sprung forth (Bandit), as well as a precious gemstone, which ties the mission back to naming roots put in place at Stanford University. Nephrite is a common gemstone that develops alongside Jade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Turquoise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Same</a:t>
                      </a:r>
                      <a:r>
                        <a:rPr lang="en-US" sz="1600" kern="50" baseline="0" dirty="0" smtClean="0">
                          <a:latin typeface="Times New Roman"/>
                          <a:ea typeface="SimSun"/>
                          <a:cs typeface="Mangal"/>
                        </a:rPr>
                        <a:t> as previous entry, except that Turquoise was a gemstone commonly used by Native American tribes in arrow making, in the hopes that the arrows embedded with Turquoise had a better chance of finding their mark</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a:t>
                      </a:r>
                      <a:r>
                        <a:rPr lang="en-US" sz="2000" b="1" i="1" dirty="0" smtClean="0">
                          <a:solidFill>
                            <a:schemeClr val="tx1"/>
                          </a:solidFill>
                        </a:rPr>
                        <a:t>CubeSat system </a:t>
                      </a:r>
                      <a:r>
                        <a:rPr lang="en-US" sz="2000" b="1" i="1" dirty="0" smtClean="0">
                          <a:solidFill>
                            <a:schemeClr val="tx1"/>
                          </a:solidFill>
                        </a:rPr>
                        <a:t>volume shall not exceed </a:t>
                      </a:r>
                      <a:r>
                        <a:rPr lang="en-US" sz="2000" b="1" i="1" dirty="0" smtClean="0">
                          <a:solidFill>
                            <a:schemeClr val="tx1"/>
                          </a:solidFill>
                        </a:rPr>
                        <a:t>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CubeSat</a:t>
                      </a:r>
                      <a:r>
                        <a:rPr lang="en-US" sz="2000" b="1" i="1" baseline="0" dirty="0" smtClean="0">
                          <a:solidFill>
                            <a:schemeClr val="tx1"/>
                          </a:solidFill>
                        </a:rPr>
                        <a:t> </a:t>
                      </a:r>
                      <a:r>
                        <a:rPr lang="en-US" sz="2000" b="1" i="1" baseline="0" dirty="0" smtClean="0">
                          <a:solidFill>
                            <a:schemeClr val="tx1"/>
                          </a:solidFill>
                        </a:rPr>
                        <a:t> system mass </a:t>
                      </a:r>
                      <a:r>
                        <a:rPr lang="en-US" sz="2000" b="1" i="1" baseline="0" dirty="0" smtClean="0">
                          <a:solidFill>
                            <a:schemeClr val="tx1"/>
                          </a:solidFill>
                        </a:rPr>
                        <a:t>shall not exceed 8.0 </a:t>
                      </a:r>
                      <a:r>
                        <a:rPr lang="en-US" sz="2000" b="1" i="1" baseline="0" dirty="0" smtClean="0">
                          <a:solidFill>
                            <a:schemeClr val="tx1"/>
                          </a:solidFill>
                        </a:rPr>
                        <a:t>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Tree>
    <p:extLst>
      <p:ext uri="{BB962C8B-B14F-4D97-AF65-F5344CB8AC3E}">
        <p14:creationId xmlns:p14="http://schemas.microsoft.com/office/powerpoint/2010/main" xmlns="" val="372348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 </a:t>
                      </a:r>
                      <a:r>
                        <a:rPr lang="en-US" sz="2000" b="1" i="1" dirty="0" smtClean="0">
                          <a:solidFill>
                            <a:schemeClr val="tx1"/>
                          </a:solidFill>
                        </a:rPr>
                        <a:t>CubeSa</a:t>
                      </a:r>
                      <a:r>
                        <a:rPr lang="en-US" sz="2000" b="1" i="1" baseline="0" dirty="0" smtClean="0">
                          <a:solidFill>
                            <a:schemeClr val="tx1"/>
                          </a:solidFill>
                        </a:rPr>
                        <a:t>t system </a:t>
                      </a:r>
                      <a:r>
                        <a:rPr lang="en-US" sz="2000" b="1" i="1" baseline="0" dirty="0" smtClean="0">
                          <a:solidFill>
                            <a:schemeClr val="tx1"/>
                          </a:solidFill>
                        </a:rPr>
                        <a:t>shall have a Total Mass Loss of less than 1.0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6384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Tree>
    <p:extLst>
      <p:ext uri="{BB962C8B-B14F-4D97-AF65-F5344CB8AC3E}">
        <p14:creationId xmlns:p14="http://schemas.microsoft.com/office/powerpoint/2010/main" xmlns="" val="383481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endParaRPr lang="en-US" sz="2000" b="1" dirty="0" smtClean="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a:t>
                      </a:r>
                      <a:r>
                        <a:rPr lang="en-US" sz="2000" b="1" i="1" baseline="0" dirty="0" smtClean="0">
                          <a:solidFill>
                            <a:schemeClr val="tx1"/>
                          </a:solidFill>
                        </a:rPr>
                        <a:t> </a:t>
                      </a:r>
                      <a:r>
                        <a:rPr lang="en-US" sz="2000" b="1" i="1" baseline="0" dirty="0" smtClean="0">
                          <a:solidFill>
                            <a:schemeClr val="tx1"/>
                          </a:solidFill>
                        </a:rPr>
                        <a:t>CubeSat system </a:t>
                      </a:r>
                      <a:r>
                        <a:rPr lang="en-US" sz="2000" b="1" i="1" baseline="0" dirty="0" smtClean="0">
                          <a:solidFill>
                            <a:schemeClr val="tx1"/>
                          </a:solidFill>
                        </a:rPr>
                        <a:t>shall have a Collected Volatile Condensable Material of less than 0.1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14</a:t>
            </a:fld>
            <a:endParaRPr lang="en-US" altLang="en-US" dirty="0"/>
          </a:p>
        </p:txBody>
      </p:sp>
    </p:spTree>
    <p:extLst>
      <p:ext uri="{BB962C8B-B14F-4D97-AF65-F5344CB8AC3E}">
        <p14:creationId xmlns:p14="http://schemas.microsoft.com/office/powerpoint/2010/main" xmlns="" val="126820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 must </a:t>
                      </a:r>
                      <a:r>
                        <a:rPr lang="en-US" sz="2000" b="1" i="1" dirty="0" smtClean="0">
                          <a:solidFill>
                            <a:schemeClr val="tx1"/>
                          </a:solidFill>
                        </a:rPr>
                        <a:t>be</a:t>
                      </a:r>
                      <a:r>
                        <a:rPr lang="en-US" sz="2000" b="1" i="1" baseline="0" dirty="0" smtClean="0">
                          <a:solidFill>
                            <a:schemeClr val="tx1"/>
                          </a:solidFill>
                        </a:rPr>
                        <a:t> in orbit for at least 6 </a:t>
                      </a:r>
                      <a:r>
                        <a:rPr lang="en-US" sz="2000" b="1" i="1" baseline="0" dirty="0" smtClean="0">
                          <a:solidFill>
                            <a:schemeClr val="tx1"/>
                          </a:solidFill>
                        </a:rPr>
                        <a:t>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Tree>
    <p:extLst>
      <p:ext uri="{BB962C8B-B14F-4D97-AF65-F5344CB8AC3E}">
        <p14:creationId xmlns:p14="http://schemas.microsoft.com/office/powerpoint/2010/main" xmlns="" val="8139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a:t>
                      </a:r>
                      <a:r>
                        <a:rPr lang="en-US" sz="2000" b="1" i="1" baseline="0" dirty="0" smtClean="0">
                          <a:solidFill>
                            <a:schemeClr val="tx1"/>
                          </a:solidFill>
                        </a:rPr>
                        <a:t> </a:t>
                      </a:r>
                      <a:r>
                        <a:rPr lang="en-US" sz="2000" b="1" i="1" dirty="0" smtClean="0">
                          <a:solidFill>
                            <a:schemeClr val="tx1"/>
                          </a:solidFill>
                        </a:rPr>
                        <a:t>must </a:t>
                      </a:r>
                      <a:r>
                        <a:rPr lang="en-US" sz="2000" b="1" i="1" dirty="0" smtClean="0">
                          <a:solidFill>
                            <a:schemeClr val="tx1"/>
                          </a:solidFill>
                        </a:rPr>
                        <a:t>deorbit within 25 years of being </a:t>
                      </a:r>
                      <a:r>
                        <a:rPr lang="en-US" sz="2000" b="1" i="1" dirty="0" smtClean="0">
                          <a:solidFill>
                            <a:schemeClr val="tx1"/>
                          </a:solidFill>
                        </a:rPr>
                        <a:t>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xmlns="" val="391962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system shall be conjoined prior to launch vehicle </a:t>
                      </a:r>
                      <a:r>
                        <a:rPr lang="en-US" sz="2000" b="1" i="1" dirty="0" smtClean="0">
                          <a:solidFill>
                            <a:schemeClr val="tx1"/>
                          </a:solidFill>
                        </a:rPr>
                        <a:t>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xmlns="" val="17837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shall incorporate a Remove</a:t>
                      </a:r>
                      <a:r>
                        <a:rPr lang="en-US" sz="2000" b="1" i="1" baseline="0" dirty="0" smtClean="0">
                          <a:solidFill>
                            <a:schemeClr val="tx1"/>
                          </a:solidFill>
                        </a:rPr>
                        <a:t> Before Flight </a:t>
                      </a:r>
                      <a:r>
                        <a:rPr lang="en-US" sz="2000" b="1" i="1" baseline="0" dirty="0" smtClean="0">
                          <a:solidFill>
                            <a:schemeClr val="tx1"/>
                          </a:solidFill>
                        </a:rPr>
                        <a:t>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2" name="Slide Number Placeholder 11"/>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xmlns="" val="38693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RCL.PL.STR7</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5047002"/>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RCL.PL.STR7</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Incorporate a Deployment Switch</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333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Because power going to the </a:t>
            </a:r>
            <a:r>
              <a:rPr lang="en-US" sz="2600" b="1" dirty="0" err="1" smtClean="0">
                <a:solidFill>
                  <a:schemeClr val="tx1"/>
                </a:solidFill>
              </a:rPr>
              <a:t>CubeSat</a:t>
            </a:r>
            <a:r>
              <a:rPr lang="en-US" sz="2600" b="1" dirty="0" smtClean="0">
                <a:solidFill>
                  <a:schemeClr val="tx1"/>
                </a:solidFill>
              </a:rPr>
              <a:t> could interfere with the launch vehicle and primary payload, there must be a deployment switch to turn off </a:t>
            </a:r>
            <a:r>
              <a:rPr lang="en-US" sz="2600" b="1" dirty="0" err="1" smtClean="0">
                <a:solidFill>
                  <a:schemeClr val="tx1"/>
                </a:solidFill>
              </a:rPr>
              <a:t>CubeSat</a:t>
            </a:r>
            <a:r>
              <a:rPr lang="en-US" sz="2600" b="1" dirty="0" smtClean="0">
                <a:solidFill>
                  <a:schemeClr val="tx1"/>
                </a:solidFill>
              </a:rPr>
              <a:t> power during launch.</a:t>
            </a:r>
            <a:endParaRPr lang="en-US" sz="2600" b="1" dirty="0">
              <a:solidFill>
                <a:schemeClr val="tx1"/>
              </a:solidFill>
            </a:endParaRPr>
          </a:p>
        </p:txBody>
      </p:sp>
    </p:spTree>
    <p:extLst>
      <p:ext uri="{BB962C8B-B14F-4D97-AF65-F5344CB8AC3E}">
        <p14:creationId xmlns:p14="http://schemas.microsoft.com/office/powerpoint/2010/main" xmlns="" val="11765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E115C73-9D96-471C-845A-7CA50A1BB96D}" type="slidenum">
              <a:rPr lang="en-US" altLang="en-US">
                <a:solidFill>
                  <a:srgbClr val="FFFFFF"/>
                </a:solidFill>
                <a:latin typeface="Times New Roman" pitchFamily="16" charset="0"/>
              </a:rPr>
              <a:pPr eaLnBrk="1"/>
              <a:t>2</a:t>
            </a:fld>
            <a:endParaRPr lang="en-US" altLang="en-US">
              <a:solidFill>
                <a:srgbClr val="FFFFFF"/>
              </a:solidFill>
              <a:latin typeface="Times New Roman" pitchFamily="16" charset="0"/>
            </a:endParaRPr>
          </a:p>
        </p:txBody>
      </p:sp>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RCL.PL.STR8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51874093"/>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RCL.PL.STR8</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Protrusion Shall Extend beyond 6.5 mm Normal to Any External Surface of Jade or Turquoise</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6384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a:t>
            </a:r>
            <a:r>
              <a:rPr lang="en-US" sz="2600" b="1" dirty="0">
                <a:solidFill>
                  <a:schemeClr val="tx1"/>
                </a:solidFill>
              </a:rPr>
              <a:t>requirement </a:t>
            </a:r>
            <a:r>
              <a:rPr lang="en-US" sz="2600" b="1" dirty="0" smtClean="0">
                <a:solidFill>
                  <a:schemeClr val="tx1"/>
                </a:solidFill>
              </a:rPr>
              <a:t>that there be no extension beyond 6.5 mm normal to any surface of the </a:t>
            </a:r>
            <a:r>
              <a:rPr lang="en-US" sz="2600" b="1" dirty="0" smtClean="0">
                <a:solidFill>
                  <a:schemeClr val="tx1"/>
                </a:solidFill>
              </a:rPr>
              <a:t>CubeSat prevents the CubeSat from getting stuck in the deployer.</a:t>
            </a:r>
            <a:endParaRPr lang="en-US" sz="2600" b="1" dirty="0">
              <a:solidFill>
                <a:schemeClr val="tx1"/>
              </a:solidFill>
            </a:endParaRPr>
          </a:p>
        </p:txBody>
      </p:sp>
    </p:spTree>
    <p:extLst>
      <p:ext uri="{BB962C8B-B14F-4D97-AF65-F5344CB8AC3E}">
        <p14:creationId xmlns:p14="http://schemas.microsoft.com/office/powerpoint/2010/main" xmlns="" val="4024384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RCL.PL.STR9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54883764"/>
              </p:ext>
            </p:extLst>
          </p:nvPr>
        </p:nvGraphicFramePr>
        <p:xfrm>
          <a:off x="4659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RCL.PL.STR9</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External Components Other than 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Rails of Jade and Turquoise may make Contact with the </a:t>
                      </a:r>
                      <a:r>
                        <a:rPr lang="en-US" sz="2000" b="1" i="1" kern="1200" dirty="0" err="1" smtClean="0">
                          <a:solidFill>
                            <a:schemeClr val="dk1"/>
                          </a:solidFill>
                          <a:effectLst/>
                          <a:latin typeface="+mn-lt"/>
                          <a:ea typeface="+mn-ea"/>
                          <a:cs typeface="+mn-cs"/>
                        </a:rPr>
                        <a:t>Deployer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943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Due to positioning the </a:t>
            </a:r>
            <a:r>
              <a:rPr lang="en-US" sz="2600" b="1" dirty="0" err="1" smtClean="0">
                <a:solidFill>
                  <a:schemeClr val="tx1"/>
                </a:solidFill>
              </a:rPr>
              <a:t>CubeSats</a:t>
            </a:r>
            <a:r>
              <a:rPr lang="en-US" sz="2600" b="1" dirty="0" smtClean="0">
                <a:solidFill>
                  <a:schemeClr val="tx1"/>
                </a:solidFill>
              </a:rPr>
              <a:t> within the </a:t>
            </a:r>
            <a:r>
              <a:rPr lang="en-US" sz="2600" b="1" dirty="0" smtClean="0">
                <a:solidFill>
                  <a:schemeClr val="tx1"/>
                </a:solidFill>
              </a:rPr>
              <a:t>deployer, </a:t>
            </a:r>
            <a:r>
              <a:rPr lang="en-US" sz="2600" b="1" dirty="0" smtClean="0">
                <a:solidFill>
                  <a:schemeClr val="tx1"/>
                </a:solidFill>
              </a:rPr>
              <a:t>and the need for a smooth exit from the launch vehicle, no component may extend any further than 6.5 mm normal to any surface of the </a:t>
            </a:r>
            <a:r>
              <a:rPr lang="en-US" sz="2600" b="1" dirty="0" smtClean="0">
                <a:solidFill>
                  <a:schemeClr val="tx1"/>
                </a:solidFill>
              </a:rPr>
              <a:t>CubeSat System.</a:t>
            </a:r>
            <a:endParaRPr lang="en-US" sz="2600" b="1" dirty="0">
              <a:solidFill>
                <a:schemeClr val="tx1"/>
              </a:solidFill>
            </a:endParaRPr>
          </a:p>
        </p:txBody>
      </p:sp>
    </p:spTree>
    <p:extLst>
      <p:ext uri="{BB962C8B-B14F-4D97-AF65-F5344CB8AC3E}">
        <p14:creationId xmlns:p14="http://schemas.microsoft.com/office/powerpoint/2010/main" xmlns="" val="304412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RCL.PL.STR10</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83880331"/>
              </p:ext>
            </p:extLst>
          </p:nvPr>
        </p:nvGraphicFramePr>
        <p:xfrm>
          <a:off x="465931" y="5810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RCL.PL.STR10</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Deployer</a:t>
                      </a:r>
                      <a:r>
                        <a:rPr lang="en-US" sz="2000" b="1" i="1" kern="1200" dirty="0" smtClean="0">
                          <a:solidFill>
                            <a:schemeClr val="dk1"/>
                          </a:solidFill>
                          <a:effectLst/>
                          <a:latin typeface="+mn-lt"/>
                          <a:ea typeface="+mn-ea"/>
                          <a:cs typeface="+mn-cs"/>
                        </a:rPr>
                        <a:t> Shall not be Used to Secure Any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a:t>
                      </a:r>
                      <a:r>
                        <a:rPr lang="en-US" sz="2000" b="1" i="1" kern="1200" dirty="0" err="1" smtClean="0">
                          <a:solidFill>
                            <a:schemeClr val="dk1"/>
                          </a:solidFill>
                          <a:effectLst/>
                          <a:latin typeface="+mn-lt"/>
                          <a:ea typeface="+mn-ea"/>
                          <a:cs typeface="+mn-cs"/>
                        </a:rPr>
                        <a:t>Deployables</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requirement is designed to help ensure the safety and integrity of the individual </a:t>
            </a:r>
            <a:r>
              <a:rPr lang="en-US" sz="2600" b="1" dirty="0" err="1" smtClean="0">
                <a:solidFill>
                  <a:schemeClr val="tx1"/>
                </a:solidFill>
              </a:rPr>
              <a:t>CubeSats</a:t>
            </a:r>
            <a:r>
              <a:rPr lang="en-US" sz="2600" b="1" dirty="0" smtClean="0">
                <a:solidFill>
                  <a:schemeClr val="tx1"/>
                </a:solidFill>
              </a:rPr>
              <a:t>, as well as prevent </a:t>
            </a:r>
            <a:r>
              <a:rPr lang="en-US" sz="2600" b="1" dirty="0" err="1" smtClean="0">
                <a:solidFill>
                  <a:schemeClr val="tx1"/>
                </a:solidFill>
              </a:rPr>
              <a:t>CubeSats</a:t>
            </a:r>
            <a:r>
              <a:rPr lang="en-US" sz="2600" b="1" dirty="0" smtClean="0">
                <a:solidFill>
                  <a:schemeClr val="tx1"/>
                </a:solidFill>
              </a:rPr>
              <a:t> from getting lodged in the deployer.</a:t>
            </a:r>
            <a:endParaRPr lang="en-US" sz="2600" b="1" dirty="0">
              <a:solidFill>
                <a:schemeClr val="tx1"/>
              </a:solidFill>
            </a:endParaRPr>
          </a:p>
        </p:txBody>
      </p:sp>
    </p:spTree>
    <p:extLst>
      <p:ext uri="{BB962C8B-B14F-4D97-AF65-F5344CB8AC3E}">
        <p14:creationId xmlns:p14="http://schemas.microsoft.com/office/powerpoint/2010/main" xmlns="" val="128049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96250188"/>
              </p:ext>
            </p:extLst>
          </p:nvPr>
        </p:nvGraphicFramePr>
        <p:xfrm>
          <a:off x="465931" y="8096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the total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be Located within a Sphere of 2 cm of the Geometric Center of the System</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3095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positioning of the center of gravity close to the geometric center for the easier manipulation of the </a:t>
            </a:r>
            <a:r>
              <a:rPr lang="en-US" sz="2600" b="1" dirty="0" smtClean="0">
                <a:solidFill>
                  <a:schemeClr val="tx1"/>
                </a:solidFill>
              </a:rPr>
              <a:t>CubeSat system </a:t>
            </a:r>
            <a:r>
              <a:rPr lang="en-US" sz="2600" b="1" dirty="0" smtClean="0">
                <a:solidFill>
                  <a:schemeClr val="tx1"/>
                </a:solidFill>
              </a:rPr>
              <a:t>from any point.</a:t>
            </a:r>
            <a:endParaRPr lang="en-US" sz="2600" b="1" dirty="0">
              <a:solidFill>
                <a:schemeClr val="tx1"/>
              </a:solidFill>
            </a:endParaRPr>
          </a:p>
        </p:txBody>
      </p:sp>
    </p:spTree>
    <p:extLst>
      <p:ext uri="{BB962C8B-B14F-4D97-AF65-F5344CB8AC3E}">
        <p14:creationId xmlns:p14="http://schemas.microsoft.com/office/powerpoint/2010/main" xmlns="" val="1519208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57005942"/>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Jade and Turquoise Shall be Located within a Sphere of 2 cm of their Geometric Center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714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Jade is sub satellite 1 and Turquoise is sub satellite 2 of </a:t>
            </a:r>
            <a:r>
              <a:rPr lang="en-US" sz="2600" b="1" dirty="0" smtClean="0">
                <a:solidFill>
                  <a:schemeClr val="tx1"/>
                </a:solidFill>
              </a:rPr>
              <a:t>the CubeSat system, and </a:t>
            </a:r>
            <a:r>
              <a:rPr lang="en-US" sz="2600" b="1" dirty="0" smtClean="0">
                <a:solidFill>
                  <a:schemeClr val="tx1"/>
                </a:solidFill>
              </a:rPr>
              <a:t>having the centers of gravity of each of the cubes close to their geometric centers makes for more </a:t>
            </a:r>
            <a:r>
              <a:rPr lang="en-US" sz="2600" b="1" dirty="0" smtClean="0">
                <a:solidFill>
                  <a:schemeClr val="tx1"/>
                </a:solidFill>
              </a:rPr>
              <a:t>coordinated and easy to calculate orbital maneuvers.</a:t>
            </a:r>
            <a:endParaRPr lang="en-US" sz="2600" b="1" dirty="0">
              <a:solidFill>
                <a:schemeClr val="tx1"/>
              </a:solidFill>
            </a:endParaRPr>
          </a:p>
        </p:txBody>
      </p:sp>
    </p:spTree>
    <p:extLst>
      <p:ext uri="{BB962C8B-B14F-4D97-AF65-F5344CB8AC3E}">
        <p14:creationId xmlns:p14="http://schemas.microsoft.com/office/powerpoint/2010/main" xmlns="" val="217802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16634820"/>
              </p:ext>
            </p:extLst>
          </p:nvPr>
        </p:nvGraphicFramePr>
        <p:xfrm>
          <a:off x="503793" y="1512570"/>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Coordinate System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13531" y="3324225"/>
            <a:ext cx="4618104" cy="3450572"/>
          </a:xfrm>
          <a:prstGeom prst="rect">
            <a:avLst/>
          </a:prstGeom>
          <a:noFill/>
        </p:spPr>
        <p:txBody>
          <a:bodyPr wrap="square" lIns="100785" tIns="50393" rIns="100785" bIns="50393" rtlCol="0">
            <a:spAutoFit/>
          </a:bodyPr>
          <a:lstStyle/>
          <a:p>
            <a:r>
              <a:rPr lang="en-US" sz="2600" b="1" dirty="0" smtClean="0">
                <a:solidFill>
                  <a:schemeClr val="tx1"/>
                </a:solidFill>
              </a:rPr>
              <a:t>Defined orientations are crucial in any space mission. </a:t>
            </a:r>
            <a:r>
              <a:rPr lang="en-US" sz="2600" b="1" dirty="0" smtClean="0">
                <a:solidFill>
                  <a:schemeClr val="tx1"/>
                </a:solidFill>
              </a:rPr>
              <a:t>Knowing that the </a:t>
            </a:r>
            <a:r>
              <a:rPr lang="en-US" sz="2600" b="1" dirty="0" smtClean="0">
                <a:solidFill>
                  <a:schemeClr val="tx1"/>
                </a:solidFill>
              </a:rPr>
              <a:t>Z- </a:t>
            </a:r>
            <a:r>
              <a:rPr lang="en-US" sz="2600" b="1" dirty="0" smtClean="0">
                <a:solidFill>
                  <a:schemeClr val="tx1"/>
                </a:solidFill>
              </a:rPr>
              <a:t>surface is inserted into the </a:t>
            </a:r>
            <a:r>
              <a:rPr lang="en-US" sz="2600" b="1" dirty="0" smtClean="0">
                <a:solidFill>
                  <a:schemeClr val="tx1"/>
                </a:solidFill>
              </a:rPr>
              <a:t>deployer </a:t>
            </a:r>
            <a:r>
              <a:rPr lang="en-US" sz="2600" b="1" dirty="0" smtClean="0">
                <a:solidFill>
                  <a:schemeClr val="tx1"/>
                </a:solidFill>
              </a:rPr>
              <a:t>first, that the railings are along the </a:t>
            </a:r>
            <a:r>
              <a:rPr lang="en-US" sz="2600" b="1" dirty="0" smtClean="0">
                <a:solidFill>
                  <a:schemeClr val="tx1"/>
                </a:solidFill>
              </a:rPr>
              <a:t>Y  </a:t>
            </a:r>
            <a:r>
              <a:rPr lang="en-US" sz="2600" b="1" dirty="0" smtClean="0">
                <a:solidFill>
                  <a:schemeClr val="tx1"/>
                </a:solidFill>
              </a:rPr>
              <a:t>face, and the deployment switch is on the </a:t>
            </a:r>
            <a:r>
              <a:rPr lang="en-US" sz="2600" b="1" dirty="0" smtClean="0">
                <a:solidFill>
                  <a:schemeClr val="tx1"/>
                </a:solidFill>
              </a:rPr>
              <a:t>Z- </a:t>
            </a:r>
            <a:r>
              <a:rPr lang="en-US" sz="2600" b="1" dirty="0" smtClean="0">
                <a:solidFill>
                  <a:schemeClr val="tx1"/>
                </a:solidFill>
              </a:rPr>
              <a:t>surface leaves no ambiguity. </a:t>
            </a:r>
            <a:endParaRPr lang="en-US" sz="2600" b="1" dirty="0">
              <a:solidFill>
                <a:schemeClr val="tx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l="204" b="3546"/>
          <a:stretch/>
        </p:blipFill>
        <p:spPr>
          <a:xfrm>
            <a:off x="4963168" y="3529330"/>
            <a:ext cx="4514873" cy="2755778"/>
          </a:xfrm>
          <a:prstGeom prst="rect">
            <a:avLst/>
          </a:prstGeom>
        </p:spPr>
      </p:pic>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0907272"/>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Local Coordinate System of Jade and Turquoise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Knowing the x, y, and z orientation </a:t>
            </a:r>
            <a:r>
              <a:rPr lang="en-US" sz="2600" b="1" dirty="0" smtClean="0">
                <a:solidFill>
                  <a:schemeClr val="tx1"/>
                </a:solidFill>
              </a:rPr>
              <a:t>of Jade and Turquoise allows for consistency between their orientation both apart and together, leading to fewer misunderstandings between the two</a:t>
            </a:r>
            <a:endParaRPr lang="en-US" sz="2600" b="1" dirty="0">
              <a:solidFill>
                <a:schemeClr val="tx1"/>
              </a:solidFill>
            </a:endParaRPr>
          </a:p>
        </p:txBody>
      </p:sp>
    </p:spTree>
    <p:extLst>
      <p:ext uri="{BB962C8B-B14F-4D97-AF65-F5344CB8AC3E}">
        <p14:creationId xmlns:p14="http://schemas.microsoft.com/office/powerpoint/2010/main" xmlns="" val="1069814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Slide Number Placeholder 24"/>
          <p:cNvSpPr>
            <a:spLocks noGrp="1"/>
          </p:cNvSpPr>
          <p:nvPr>
            <p:ph type="sldNum" sz="quarter" idx="12"/>
          </p:nvPr>
        </p:nvSpPr>
        <p:spPr/>
        <p:txBody>
          <a:bodyPr/>
          <a:lstStyle/>
          <a:p>
            <a:fld id="{DD5060F4-F80D-4CAD-9805-58913C83D82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BC619A43-031F-4467-A696-2A57958842DB}" type="slidenum">
              <a:rPr lang="en-US" altLang="en-US">
                <a:solidFill>
                  <a:srgbClr val="FFFFFF"/>
                </a:solidFill>
                <a:latin typeface="Times New Roman" pitchFamily="16" charset="0"/>
              </a:rPr>
              <a:pPr eaLnBrk="1"/>
              <a:t>3</a:t>
            </a:fld>
            <a:endParaRPr lang="en-US" altLang="en-US">
              <a:solidFill>
                <a:srgbClr val="FFFFFF"/>
              </a:solidFill>
              <a:latin typeface="Times New Roman" pitchFamily="16" charset="0"/>
            </a:endParaRPr>
          </a:p>
        </p:txBody>
      </p:sp>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CubeSat components shall be rated to withstand a temperature range of at least -20 ⁰C to 70 ⁰</a:t>
                      </a:r>
                      <a:r>
                        <a:rPr lang="en-US" sz="2000" b="1" i="1" dirty="0" smtClean="0">
                          <a:solidFill>
                            <a:schemeClr val="tx1"/>
                          </a:solidFill>
                        </a:rPr>
                        <a:t>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a:t>
                      </a:r>
                      <a:r>
                        <a:rPr lang="en-US" sz="2000" b="1" i="1" dirty="0" smtClean="0">
                          <a:solidFill>
                            <a:schemeClr val="tx1"/>
                          </a:solidFill>
                        </a:rPr>
                        <a:t>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35</a:t>
            </a:fld>
            <a:endParaRPr lang="en-US" altLang="en-US" dirty="0"/>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pressure vessel must pass thermal cycle testing between temperatures of -30 ⁰C and 70 ⁰C for a total of two cycles or 10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must survive Random Vibration Testing relative to the NASA GEVS Qualification </a:t>
                      </a:r>
                      <a:r>
                        <a:rPr lang="en-US" sz="2000" b="1" i="1" dirty="0" smtClean="0">
                          <a:solidFill>
                            <a:schemeClr val="tx1"/>
                          </a:solidFill>
                        </a:rPr>
                        <a:t>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38</a:t>
            </a:fld>
            <a:endParaRPr lang="en-US" altLang="en-US" dirty="0"/>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39</a:t>
            </a:fld>
            <a:endParaRPr lang="en-US" altLang="en-US" dirty="0"/>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D692C09-48A2-46CE-8006-ED2DEFA51259}" type="slidenum">
              <a:rPr lang="en-US" altLang="en-US">
                <a:solidFill>
                  <a:srgbClr val="FFFFFF"/>
                </a:solidFill>
                <a:latin typeface="Times New Roman" pitchFamily="16" charset="0"/>
              </a:rPr>
              <a:pPr eaLnBrk="1"/>
              <a:t>4</a:t>
            </a:fld>
            <a:endParaRPr lang="en-US" altLang="en-US">
              <a:solidFill>
                <a:srgbClr val="FFFFFF"/>
              </a:solidFill>
              <a:latin typeface="Times New Roman" pitchFamily="16" charset="0"/>
            </a:endParaRPr>
          </a:p>
        </p:txBody>
      </p:sp>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execute all commands associated with its operation over </a:t>
                      </a:r>
                      <a:r>
                        <a:rPr lang="en-US" sz="2000" b="1" i="1" dirty="0" smtClean="0">
                          <a:solidFill>
                            <a:schemeClr val="tx1"/>
                          </a:solidFill>
                        </a:rPr>
                        <a:t>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40</a:t>
            </a:fld>
            <a:endParaRPr lang="en-US" altLang="en-US" dirty="0"/>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close a link with the SSRL Ground Station from a distance of at least 200 </a:t>
                      </a:r>
                      <a:r>
                        <a:rPr lang="en-US" sz="2000" b="1" i="1" dirty="0" smtClean="0">
                          <a:solidFill>
                            <a:schemeClr val="tx1"/>
                          </a:solidFill>
                        </a:rPr>
                        <a:t>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41</a:t>
            </a:fld>
            <a:endParaRPr lang="en-US" altLang="en-US" dirty="0"/>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a:t>
                      </a:r>
                      <a:r>
                        <a:rPr lang="en-US" sz="2000" b="1" i="1" smtClean="0">
                          <a:solidFill>
                            <a:schemeClr val="tx1"/>
                          </a:solidFill>
                        </a:rPr>
                        <a:t>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42</a:t>
            </a:fld>
            <a:endParaRPr lang="en-US" altLang="en-US" dirty="0"/>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
        <p:nvSpPr>
          <p:cNvPr id="5" name="Slide Number Placeholder 4"/>
          <p:cNvSpPr>
            <a:spLocks noGrp="1"/>
          </p:cNvSpPr>
          <p:nvPr>
            <p:ph type="sldNum" sz="quarter" idx="12"/>
          </p:nvPr>
        </p:nvSpPr>
        <p:spPr/>
        <p:txBody>
          <a:bodyPr/>
          <a:lstStyle/>
          <a:p>
            <a:fld id="{DD5060F4-F80D-4CAD-9805-58913C83D82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46</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47</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48</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a:t>
            </a:r>
            <a:r>
              <a:rPr lang="en-US" sz="2600" b="1" dirty="0" smtClean="0">
                <a:solidFill>
                  <a:schemeClr val="tx1"/>
                </a:solidFill>
              </a:rPr>
              <a:t>stability.</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49</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26A75AA-36CE-432E-9957-A0772EB36601}" type="slidenum">
              <a:rPr lang="en-US" altLang="en-US">
                <a:solidFill>
                  <a:srgbClr val="FFFFFF"/>
                </a:solidFill>
                <a:latin typeface="Times New Roman" pitchFamily="16" charset="0"/>
              </a:rPr>
              <a:pPr eaLnBrk="1"/>
              <a:t>5</a:t>
            </a:fld>
            <a:endParaRPr lang="en-US" altLang="en-US">
              <a:solidFill>
                <a:srgbClr val="FFFFFF"/>
              </a:solidFill>
              <a:latin typeface="Times New Roman" pitchFamily="16" charset="0"/>
            </a:endParaRPr>
          </a:p>
        </p:txBody>
      </p:sp>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a:t>
            </a:r>
            <a:r>
              <a:rPr lang="en-US" sz="2600" b="1" dirty="0" smtClean="0">
                <a:solidFill>
                  <a:schemeClr val="tx1"/>
                </a:solidFill>
              </a:rPr>
              <a:t>mission.</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50</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a:t>
            </a:r>
            <a:r>
              <a:rPr lang="en-US" sz="2600" b="1" dirty="0" smtClean="0">
                <a:solidFill>
                  <a:schemeClr val="tx1"/>
                </a:solidFill>
              </a:rPr>
              <a:t>fact.</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a:t>
            </a:r>
            <a:r>
              <a:rPr lang="en-US" sz="2600" b="1" dirty="0" smtClean="0">
                <a:solidFill>
                  <a:schemeClr val="tx1"/>
                </a:solidFill>
              </a:rPr>
              <a:t>executed.</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52</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a:t>
            </a:r>
            <a:r>
              <a:rPr lang="en-US" sz="2600" b="1" dirty="0" smtClean="0">
                <a:solidFill>
                  <a:schemeClr val="tx1"/>
                </a:solidFill>
              </a:rPr>
              <a:t>occurred.</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53</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2F45C50-959A-460C-9CF6-7EF95D6A3FB7}" type="slidenum">
              <a:rPr lang="en-US" altLang="en-US">
                <a:solidFill>
                  <a:srgbClr val="FFFFFF"/>
                </a:solidFill>
                <a:latin typeface="Times New Roman" pitchFamily="16" charset="0"/>
              </a:rPr>
              <a:pPr eaLnBrk="1"/>
              <a:t>54</a:t>
            </a:fld>
            <a:endParaRPr lang="en-US" altLang="en-US">
              <a:solidFill>
                <a:srgbClr val="FFFFFF"/>
              </a:solidFill>
              <a:latin typeface="Times New Roman" pitchFamily="16" charset="0"/>
            </a:endParaRPr>
          </a:p>
        </p:txBody>
      </p:sp>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85C6F0AE-4995-41EF-B6C3-D811A501CE91}" type="slidenum">
              <a:rPr lang="en-US" altLang="en-US">
                <a:solidFill>
                  <a:srgbClr val="FFFFFF"/>
                </a:solidFill>
                <a:latin typeface="Times New Roman" pitchFamily="16" charset="0"/>
              </a:rPr>
              <a:pPr eaLnBrk="1"/>
              <a:t>6</a:t>
            </a:fld>
            <a:endParaRPr lang="en-US" altLang="en-US">
              <a:solidFill>
                <a:srgbClr val="FFFFFF"/>
              </a:solidFill>
              <a:latin typeface="Times New Roman" pitchFamily="16" charset="0"/>
            </a:endParaRPr>
          </a:p>
        </p:txBody>
      </p:sp>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3043712C-C5B1-4104-88B5-88210B9E8C5E}" type="slidenum">
              <a:rPr lang="en-US" altLang="en-US">
                <a:solidFill>
                  <a:srgbClr val="FFFFFF"/>
                </a:solidFill>
                <a:latin typeface="Times New Roman" pitchFamily="16" charset="0"/>
              </a:rPr>
              <a:pPr eaLnBrk="1"/>
              <a:t>7</a:t>
            </a:fld>
            <a:endParaRPr lang="en-US" altLang="en-US">
              <a:solidFill>
                <a:srgbClr val="FFFFFF"/>
              </a:solidFill>
              <a:latin typeface="Times New Roman" pitchFamily="16" charset="0"/>
            </a:endParaRPr>
          </a:p>
        </p:txBody>
      </p:sp>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a:t>
            </a:r>
            <a:r>
              <a:rPr lang="en-US" altLang="en-US" b="1" dirty="0" smtClean="0">
                <a:solidFill>
                  <a:srgbClr val="000000"/>
                </a:solidFill>
              </a:rPr>
              <a:t>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Requirements Verification Matrix Overview</a:t>
            </a:r>
            <a:endParaRPr lang="en-US" b="1" dirty="0">
              <a:solidFill>
                <a:schemeClr val="tx1"/>
              </a:solidFill>
            </a:endParaRPr>
          </a:p>
        </p:txBody>
      </p:sp>
      <p:sp>
        <p:nvSpPr>
          <p:cNvPr id="3" name="Content Placeholder 2"/>
          <p:cNvSpPr>
            <a:spLocks noGrp="1"/>
          </p:cNvSpPr>
          <p:nvPr>
            <p:ph idx="1"/>
          </p:nvPr>
        </p:nvSpPr>
        <p:spPr/>
        <p:txBody>
          <a:bodyPr/>
          <a:lstStyle/>
          <a:p>
            <a:pPr>
              <a:buSzPct val="150000"/>
              <a:buFont typeface="Arial" pitchFamily="34" charset="0"/>
              <a:buChar char="•"/>
            </a:pPr>
            <a:r>
              <a:rPr lang="en-US" dirty="0" smtClean="0">
                <a:solidFill>
                  <a:schemeClr val="tx1"/>
                </a:solidFill>
              </a:rPr>
              <a:t>A Requirements Verification Matrix (RVM) is essentially a list of requirements that, if met, determine the success or failure of a spacecraft mission with respect to:</a:t>
            </a:r>
          </a:p>
          <a:p>
            <a:pPr lvl="1">
              <a:buFont typeface="Wingdings" pitchFamily="2" charset="2"/>
              <a:buChar char="§"/>
            </a:pPr>
            <a:r>
              <a:rPr lang="en-US" sz="2400" dirty="0" smtClean="0">
                <a:solidFill>
                  <a:schemeClr val="tx1"/>
                </a:solidFill>
              </a:rPr>
              <a:t>Meeting Success Criteria Laid out in the Team Bravo RFP</a:t>
            </a:r>
          </a:p>
          <a:p>
            <a:pPr lvl="1">
              <a:buFont typeface="Wingdings" pitchFamily="2" charset="2"/>
              <a:buChar char="§"/>
            </a:pPr>
            <a:r>
              <a:rPr lang="en-US" sz="2400" dirty="0" smtClean="0">
                <a:solidFill>
                  <a:schemeClr val="tx1"/>
                </a:solidFill>
              </a:rPr>
              <a:t>Satisfying Design Constraints Imposed by Deployer Sizes, Orbital Mechanics, Launch Service Providers, Regulatory Agencies, etc</a:t>
            </a:r>
          </a:p>
          <a:p>
            <a:pPr lvl="1">
              <a:buFont typeface="Wingdings" pitchFamily="2" charset="2"/>
              <a:buChar char="§"/>
            </a:pPr>
            <a:r>
              <a:rPr lang="en-US" sz="2400" dirty="0" smtClean="0">
                <a:solidFill>
                  <a:schemeClr val="tx1"/>
                </a:solidFill>
              </a:rPr>
              <a:t>Designing and Completing said mission in a timely, cost-effective manner</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RVM Notation and Layout</a:t>
            </a:r>
            <a:endParaRPr lang="en-US" b="1" dirty="0">
              <a:solidFill>
                <a:schemeClr val="tx1"/>
              </a:solidFill>
            </a:endParaRPr>
          </a:p>
        </p:txBody>
      </p:sp>
      <p:sp>
        <p:nvSpPr>
          <p:cNvPr id="3" name="Content Placeholder 2"/>
          <p:cNvSpPr>
            <a:spLocks noGrp="1"/>
          </p:cNvSpPr>
          <p:nvPr>
            <p:ph idx="1"/>
          </p:nvPr>
        </p:nvSpPr>
        <p:spPr>
          <a:xfrm>
            <a:off x="542131" y="1419225"/>
            <a:ext cx="9058275" cy="946150"/>
          </a:xfrm>
        </p:spPr>
        <p:txBody>
          <a:bodyPr/>
          <a:lstStyle/>
          <a:p>
            <a:pPr>
              <a:buSzPct val="150000"/>
              <a:buFont typeface="Arial" pitchFamily="34" charset="0"/>
              <a:buChar char="•"/>
            </a:pPr>
            <a:r>
              <a:rPr lang="en-US" dirty="0" smtClean="0">
                <a:solidFill>
                  <a:schemeClr val="tx1"/>
                </a:solidFill>
              </a:rPr>
              <a:t>Each requirement listed in the RVM has a specific identifier associated with it, which can be broken down as follows:</a:t>
            </a:r>
            <a:endParaRPr lang="en-US" dirty="0" smtClean="0">
              <a:solidFill>
                <a:schemeClr val="tx1"/>
              </a:solidFill>
            </a:endParaRP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graphicFrame>
        <p:nvGraphicFramePr>
          <p:cNvPr id="5" name="Table 4"/>
          <p:cNvGraphicFramePr>
            <a:graphicFrameLocks noGrp="1"/>
          </p:cNvGraphicFramePr>
          <p:nvPr/>
        </p:nvGraphicFramePr>
        <p:xfrm>
          <a:off x="618331" y="2181225"/>
          <a:ext cx="8610600" cy="3515363"/>
        </p:xfrm>
        <a:graphic>
          <a:graphicData uri="http://schemas.openxmlformats.org/drawingml/2006/table">
            <a:tbl>
              <a:tblPr/>
              <a:tblGrid>
                <a:gridCol w="2417953"/>
                <a:gridCol w="2417953"/>
                <a:gridCol w="2283623"/>
                <a:gridCol w="1491071"/>
              </a:tblGrid>
              <a:tr h="846667">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Mission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Stage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Subsystem </a:t>
                      </a:r>
                      <a:r>
                        <a:rPr lang="en-US" sz="1800" b="1" kern="50" dirty="0">
                          <a:solidFill>
                            <a:srgbClr val="FFFFFF"/>
                          </a:solidFill>
                          <a:latin typeface="Times New Roman"/>
                          <a:ea typeface="SimSun"/>
                          <a:cs typeface="Mangal"/>
                        </a:rPr>
                        <a:t>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Requirement Number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rowSpan="6">
                  <a:txBody>
                    <a:bodyPr/>
                    <a:lstStyle/>
                    <a:p>
                      <a:pPr marL="0" marR="0" algn="ctr">
                        <a:spcBef>
                          <a:spcPts val="0"/>
                        </a:spcBef>
                        <a:spcAft>
                          <a:spcPts val="600"/>
                        </a:spcAft>
                      </a:pPr>
                      <a:r>
                        <a:rPr lang="en-US" sz="1600" kern="50" dirty="0">
                          <a:latin typeface="Times New Roman"/>
                          <a:ea typeface="SimSun"/>
                          <a:cs typeface="Mangal"/>
                        </a:rPr>
                        <a:t>RCL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Pre Launch (PL)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Structures (STR)</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spcBef>
                          <a:spcPts val="0"/>
                        </a:spcBef>
                        <a:spcAft>
                          <a:spcPts val="600"/>
                        </a:spcAft>
                      </a:pPr>
                      <a:r>
                        <a:rPr lang="en-US" sz="1600" kern="50" dirty="0">
                          <a:latin typeface="Times New Roman"/>
                          <a:ea typeface="SimSun"/>
                          <a:cs typeface="Mangal"/>
                        </a:rPr>
                        <a:t>Number In Order of Importance (1 = Highest)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Post Launch Ejection (PLE)</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Thermal (THM)</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Separation and Stabilization (SS)</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Propulsion (PRP)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Stationkeeping (SK)</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Testing (TST)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“Escape” (ESC)</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Mission Operations (MOP)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a:latin typeface="Times New Roman"/>
                          <a:ea typeface="SimSun"/>
                          <a:cs typeface="Mangal"/>
                        </a:rPr>
                        <a:t>Rendezvous (RDZ)</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Payload (PLD)</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6" name="Rectangle 5"/>
          <p:cNvSpPr/>
          <p:nvPr/>
        </p:nvSpPr>
        <p:spPr>
          <a:xfrm>
            <a:off x="542131" y="5762625"/>
            <a:ext cx="8915400" cy="1122808"/>
          </a:xfrm>
          <a:prstGeom prst="rect">
            <a:avLst/>
          </a:prstGeom>
        </p:spPr>
        <p:txBody>
          <a:bodyPr wrap="square">
            <a:spAutoFit/>
          </a:bodyPr>
          <a:lstStyle/>
          <a:p>
            <a:pPr>
              <a:buSzPct val="150000"/>
              <a:buFont typeface="Arial" pitchFamily="34" charset="0"/>
              <a:buChar char="•"/>
            </a:pPr>
            <a:r>
              <a:rPr lang="en-US" sz="2400" dirty="0" smtClean="0">
                <a:solidFill>
                  <a:schemeClr val="tx1"/>
                </a:solidFill>
              </a:rPr>
              <a:t>Example: </a:t>
            </a:r>
            <a:r>
              <a:rPr lang="en-US" sz="2400" i="1" dirty="0" smtClean="0">
                <a:solidFill>
                  <a:schemeClr val="tx1"/>
                </a:solidFill>
              </a:rPr>
              <a:t>RCL.PL.STR1</a:t>
            </a:r>
            <a:r>
              <a:rPr lang="en-US" sz="2400" dirty="0" smtClean="0">
                <a:solidFill>
                  <a:schemeClr val="tx1"/>
                </a:solidFill>
              </a:rPr>
              <a:t> Corresponds to the highest priority Structures Subsystem requirement found during the Pre-Launch Mission Phase  </a:t>
            </a:r>
            <a:endParaRPr lang="en-US" sz="2400" dirty="0" smtClean="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34657</TotalTime>
  <Words>3388</Words>
  <Application>Microsoft Office PowerPoint</Application>
  <PresentationFormat>Custom</PresentationFormat>
  <Paragraphs>487</Paragraphs>
  <Slides>54</Slides>
  <Notes>9</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Requirements Verification Matrix Overview</vt:lpstr>
      <vt:lpstr>RVM Notation and Layout</vt:lpstr>
      <vt:lpstr>Final RVM Note</vt:lpstr>
      <vt:lpstr>RCL.PL.STR1</vt:lpstr>
      <vt:lpstr>RCL.PL.STR2</vt:lpstr>
      <vt:lpstr>RCL.PL.STR3</vt:lpstr>
      <vt:lpstr>RCL.PL.STR4</vt:lpstr>
      <vt:lpstr>RCL.PL.MOP1</vt:lpstr>
      <vt:lpstr>RCL.PL.MOP2</vt:lpstr>
      <vt:lpstr>RCL.PL.STR5</vt:lpstr>
      <vt:lpstr>RCL.PL.STR6</vt:lpstr>
      <vt:lpstr>RCL.PL.STR7</vt:lpstr>
      <vt:lpstr>RCL.PL.STR8 </vt:lpstr>
      <vt:lpstr>RCL.PL.STR9 </vt:lpstr>
      <vt:lpstr>RCL.PL.STR10</vt:lpstr>
      <vt:lpstr>RCL.PL.STR11</vt:lpstr>
      <vt:lpstr>RCL.PL.STR12</vt:lpstr>
      <vt:lpstr>RCL.PL.STR13</vt:lpstr>
      <vt:lpstr>RCL.PL.STR14</vt:lpstr>
      <vt:lpstr>Slide 27</vt:lpstr>
      <vt:lpstr>Slide 28</vt:lpstr>
      <vt:lpstr>Slide 29</vt:lpstr>
      <vt:lpstr>Slide 30</vt:lpstr>
      <vt:lpstr>Slide 31</vt:lpstr>
      <vt:lpstr>Slide 32</vt:lpstr>
      <vt:lpstr>Slide 33</vt:lpstr>
      <vt:lpstr>RCL.PL.THM1</vt:lpstr>
      <vt:lpstr>RCL.PL.PRP2</vt:lpstr>
      <vt:lpstr>RCL.PL.PRP3</vt:lpstr>
      <vt:lpstr>Slide 37</vt:lpstr>
      <vt:lpstr>RCL.PL.TST1</vt:lpstr>
      <vt:lpstr>RCL.PL.TST2</vt:lpstr>
      <vt:lpstr>RCL.PL.TST3</vt:lpstr>
      <vt:lpstr>RCL.PL.TST4</vt:lpstr>
      <vt:lpstr>RCL.PL.TST5</vt:lpstr>
      <vt:lpstr>Slide 43</vt:lpstr>
      <vt:lpstr>Slide 44</vt:lpstr>
      <vt:lpstr>Slide 45</vt:lpstr>
      <vt:lpstr>Slide 46</vt:lpstr>
      <vt:lpstr>Slide 47</vt:lpstr>
      <vt:lpstr>Slide 48</vt:lpstr>
      <vt:lpstr>Slide 49</vt:lpstr>
      <vt:lpstr>Slide 50</vt:lpstr>
      <vt:lpstr>Slide 51</vt:lpstr>
      <vt:lpstr>Slide 52</vt:lpstr>
      <vt:lpstr>Slide 53</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12</cp:revision>
  <cp:lastPrinted>1601-01-01T00:00:00Z</cp:lastPrinted>
  <dcterms:created xsi:type="dcterms:W3CDTF">2013-11-10T16:48:37Z</dcterms:created>
  <dcterms:modified xsi:type="dcterms:W3CDTF">2013-11-12T05:01:48Z</dcterms:modified>
</cp:coreProperties>
</file>