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7" r:id="rId34"/>
    <p:sldId id="318" r:id="rId35"/>
    <p:sldId id="319" r:id="rId36"/>
    <p:sldId id="290" r:id="rId37"/>
    <p:sldId id="320" r:id="rId38"/>
    <p:sldId id="321" r:id="rId39"/>
    <p:sldId id="322" r:id="rId40"/>
    <p:sldId id="323" r:id="rId41"/>
    <p:sldId id="324" r:id="rId42"/>
    <p:sldId id="295" r:id="rId43"/>
    <p:sldId id="296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06" r:id="rId54"/>
    <p:sldId id="307" r:id="rId55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16BCC3A-8C60-42EC-90EF-35F42115F2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CBFC352-6FF7-4578-8F86-F7EC64AD7EB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3C42FAC-C361-421C-93F5-EA11227E410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7028-99E6-4E17-BA77-3A94AC7DA0A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8F46F-CA0F-4568-9A35-A3FAEB35B68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FE5F237-2A9C-48CD-9C2E-58DC66D1829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D7F348-077E-4984-9303-3487EE94BE6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1F521-0C7C-4ECC-9807-E81016F4FE9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23A4711-D058-4A7F-A0E2-CFFBADAC4C9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AF6B965-D813-4056-A5BE-A887B03475F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8528C8-BD87-4F76-9F7B-C693526192D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077DEA3-73F2-47AE-AD77-4A7FB4C49ED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CD1D2CE-783D-4B95-B9B0-BDFF056A37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4328528-5FB2-4285-8DF2-0C6A52B8797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432F8FF-4A67-424D-96A7-0200555866C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9CB2044-8F4D-411F-8055-E6E474AA0AA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3F60F4B-41BF-4FA0-85EE-394B9F8FBE2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92C90A2-D437-41B6-965C-4FBA7D6F480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63FAAE4-0500-4D66-A5A1-A6FE5CE5859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61F1DF-A851-4BE7-BD71-ED383594F4F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9DF2519-0408-4A05-A0EE-33BACC89D2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5AA039-4673-404C-98F7-95B3BE78DF9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4044FC-7547-4297-9E6F-4DF125E284E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643ED04-3A2B-4787-9CDE-5268EC13D33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92B4544-B301-4182-8D63-AED10B3CC31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7C7B780-07C1-49A7-9A36-7C6832D1C48F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8FF4278-32AC-4AC9-A1AE-96D6C9622AB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40853DC-9D90-4AF3-A3A0-36CB3957F58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714983-77B9-4639-8AB5-08CFE605E1F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C41C5AE-5A2A-4D70-B93A-47A2E2EBC5B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3F429DC-CEB1-4B3B-A1FC-C4A5D8973A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DD92E2E-7F15-4027-BBF9-7A8D087BD4C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A5CE679-FCAF-4CAC-97C9-289D7FB0557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CBF09A3-28D7-4050-B4C2-072790897CA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7E01807-71D7-4D14-86E5-462D14BB3CE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70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59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021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171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687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767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04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368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13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505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20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916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751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25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64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3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77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055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824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95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90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22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68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8838" y="274638"/>
            <a:ext cx="28670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11363" y="1554163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Team Bravo</a:t>
            </a: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SRR Presentation</a:t>
            </a: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November 12, 2013</a:t>
            </a:r>
          </a:p>
          <a:p>
            <a:pPr algn="ctr" eaLnBrk="1">
              <a:buClrTx/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5163"/>
            <a:ext cx="2498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184785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62500"/>
            <a:ext cx="2068512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D81E474-CF4D-4E5F-9AE3-310CEEB508F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FE52C44-0370-4D7E-8AEE-BC8F9CEE25C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RCL.PL.STR3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B876DFF-6E2F-4554-A1C7-1EE61BC8F6B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RCL.PL.STR4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20490E-1582-466A-BC7F-EF8FE47E7CF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RCL.PL.MOP1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6E125C-A85B-4D5E-BCFD-087C78F4E25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53493F2-CED7-41B4-99A8-C47665AA294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RCL.PL.STR5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E73BCBB-AAA3-46AB-8F1A-3119E323CF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RCL.PL.STR6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4B2866-8367-4910-AA93-561FB502632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RCL.PL.STR7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C918B68-B9D8-432B-893F-AC9001C315F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RCL.PL.STR8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EBE1529-46DA-4476-8FDC-8950EFAA04C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RCL.PL.STR9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C5460C-462A-4BB5-85D0-21BF29C21AD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RCL.PL.STR10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115C73-9D96-471C-845A-7CA50A1BB96D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Mission Summary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41900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proposed mission will demonstrate proximity operations and rendezvous within a 6U spacecraft architecture by: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Stationkeeping: Maintain a 10-75 m relative displacement between a target and chase vehicle for at least 5 orbits.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“Escape” Maneuver: Perform an orbital maneuver that intentionally increases the final relative displacement between the target and chase vehicle to at least 100 meters in a maximum time of 1 orbit.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Rendezvous: Perform an orbital maneuver that intentionally decreases the final relative displacement between the target and chase vehicles to within 50 m for a period of time of at least 5 orbits.</a:t>
            </a:r>
          </a:p>
          <a:p>
            <a:pPr marL="215900" indent="-214313" eaLnBrk="1">
              <a:buClrTx/>
              <a:buSzTx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B2807-FA39-4D4A-B3E6-66A0366132D2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RCL.PL.STR11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EA20D4D-5C3F-4A41-8724-E3B8F42E21C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4AACF68-77C5-4815-BF4B-BE542F78E3F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RCL.PL.STR13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F6AAE98-7ADB-49BF-AA36-26036EE6337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RCL.PL.STR14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A22EE87-C74E-426B-941F-12B9B745A7D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RCL.PL.STR15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AA6508B-5DA9-459F-962D-8B8D8E0A32A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RCL.PL.STR16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B4218A8-AB00-4620-BF36-2B61F18DB24C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RCL.PL.STR17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1BFC691-AEA5-47FD-AD71-24B6BCD253C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RCL.PL.STR18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34E5214-E757-4187-8003-543A21F5D3B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RCL.PL.PLD1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042E5DD-6530-47F5-A14A-06E74FD875A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RCL.PL.PLD2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C619A43-031F-4467-A696-2A57958842D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86350"/>
          </a:xfrm>
        </p:spPr>
        <p:txBody>
          <a:bodyPr/>
          <a:lstStyle/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Full 6U satellite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– Passive 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- Active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720" t="22469" r="33257" b="28795"/>
          <a:stretch>
            <a:fillRect/>
          </a:stretch>
        </p:blipFill>
        <p:spPr bwMode="auto">
          <a:xfrm>
            <a:off x="3200400" y="1736725"/>
            <a:ext cx="10969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6720" t="22469" r="33257" b="28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570288"/>
            <a:ext cx="11890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303838"/>
            <a:ext cx="118903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3779C8F-0F04-49E0-AE4E-3A1616EFBBC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RCL.PL.STR19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CA2DD89-7DDB-4B36-9D72-B4A96C157E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RCL.PL.PRP1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RCL.PL.THM1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57469292"/>
              </p:ext>
            </p:extLst>
          </p:nvPr>
        </p:nvGraphicFramePr>
        <p:xfrm>
          <a:off x="542131" y="8096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RCL.PL.THM1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components shall be rated to withstand a temperature range of at least -20 ⁰C to 70 ⁰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8670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For </a:t>
            </a:r>
            <a:r>
              <a:rPr lang="en-US" sz="2600" b="1" dirty="0">
                <a:solidFill>
                  <a:schemeClr val="tx1"/>
                </a:solidFill>
              </a:rPr>
              <a:t>those components that are developed at the SSRL, each component that is used in its assembly will be rated to operate within said range.</a:t>
            </a:r>
            <a:endParaRPr lang="en-US" sz="2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7101371"/>
              </p:ext>
            </p:extLst>
          </p:nvPr>
        </p:nvGraphicFramePr>
        <p:xfrm>
          <a:off x="542131" y="7334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RCL.PL.PRP2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Thrust testing will be performed with the flight pressure vessel  prior to CubeSat integration at a pressure no greater than 1x10^-4 </a:t>
                      </a:r>
                      <a:r>
                        <a:rPr lang="en-US" sz="2000" b="1" i="1" dirty="0" err="1" smtClean="0">
                          <a:solidFill>
                            <a:schemeClr val="tx1"/>
                          </a:solidFill>
                        </a:rPr>
                        <a:t>Torr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019425"/>
            <a:ext cx="915224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The propulsion system must pass the static test fire with no anomalies to meet this requirement.</a:t>
            </a:r>
            <a:endParaRPr lang="en-US" sz="2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5638766"/>
              </p:ext>
            </p:extLst>
          </p:nvPr>
        </p:nvGraphicFramePr>
        <p:xfrm>
          <a:off x="542131" y="6572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RCL.PL.PRP3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pressure vessel must pass thermal cycle testing between temperatures of -30 ⁰C and 70 ⁰C for a total of two cycles or 10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hours”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331" y="3552825"/>
            <a:ext cx="4709834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</a:rPr>
              <a:t>he </a:t>
            </a:r>
            <a:r>
              <a:rPr lang="en-US" sz="2600" b="1" dirty="0">
                <a:solidFill>
                  <a:schemeClr val="tx1"/>
                </a:solidFill>
              </a:rPr>
              <a:t>propulsion system shall perform static thrusts before the thermal cycle, </a:t>
            </a:r>
            <a:r>
              <a:rPr lang="en-US" sz="2600" b="1" dirty="0" smtClean="0">
                <a:solidFill>
                  <a:schemeClr val="tx1"/>
                </a:solidFill>
              </a:rPr>
              <a:t>during the cycle </a:t>
            </a:r>
            <a:r>
              <a:rPr lang="en-US" sz="2600" b="1" dirty="0">
                <a:solidFill>
                  <a:schemeClr val="tx1"/>
                </a:solidFill>
              </a:rPr>
              <a:t>at various </a:t>
            </a:r>
            <a:r>
              <a:rPr lang="en-US" sz="2600" b="1" dirty="0" smtClean="0">
                <a:solidFill>
                  <a:schemeClr val="tx1"/>
                </a:solidFill>
              </a:rPr>
              <a:t>points, and finally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smtClean="0">
                <a:solidFill>
                  <a:schemeClr val="tx1"/>
                </a:solidFill>
              </a:rPr>
              <a:t>after </a:t>
            </a:r>
            <a:r>
              <a:rPr lang="en-US" sz="2600" b="1" dirty="0">
                <a:solidFill>
                  <a:schemeClr val="tx1"/>
                </a:solidFill>
              </a:rPr>
              <a:t>the thermal </a:t>
            </a:r>
            <a:r>
              <a:rPr lang="en-US" sz="2600" b="1" dirty="0" smtClean="0">
                <a:solidFill>
                  <a:schemeClr val="tx1"/>
                </a:solidFill>
              </a:rPr>
              <a:t>cycle.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0331" y="3171825"/>
            <a:ext cx="4366207" cy="3445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418931" y="6677025"/>
            <a:ext cx="4030345" cy="2878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Rascal </a:t>
            </a:r>
            <a:r>
              <a:rPr lang="en-US" sz="1300" b="1" dirty="0">
                <a:solidFill>
                  <a:schemeClr val="tx1"/>
                </a:solidFill>
              </a:rPr>
              <a:t>Thermal Cycle Test </a:t>
            </a:r>
            <a:r>
              <a:rPr lang="en-US" sz="1300" b="1" dirty="0" smtClean="0">
                <a:solidFill>
                  <a:schemeClr val="tx1"/>
                </a:solidFill>
              </a:rPr>
              <a:t>Profile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0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841A23D-A3AC-412B-BDAD-5137D8C1D7D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RCL.PL.PRP4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96828356"/>
              </p:ext>
            </p:extLst>
          </p:nvPr>
        </p:nvGraphicFramePr>
        <p:xfrm>
          <a:off x="618331" y="5810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must survive Random Vibration Testing relative to the NASA GEVS Qualification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Profile”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4419600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Using the GEVS profile covers as many vibration environments as possible.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4045"/>
          <a:stretch>
            <a:fillRect/>
          </a:stretch>
        </p:blipFill>
        <p:spPr bwMode="auto">
          <a:xfrm>
            <a:off x="5114131" y="2562225"/>
            <a:ext cx="3847572" cy="415459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66531" y="6753225"/>
            <a:ext cx="3610518" cy="2878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NASA </a:t>
            </a:r>
            <a:r>
              <a:rPr lang="en-US" sz="1300" b="1" dirty="0">
                <a:solidFill>
                  <a:schemeClr val="tx1"/>
                </a:solidFill>
              </a:rPr>
              <a:t>GEVS Random Vibration </a:t>
            </a:r>
            <a:r>
              <a:rPr lang="en-US" sz="1300" b="1" dirty="0" smtClean="0">
                <a:solidFill>
                  <a:schemeClr val="tx1"/>
                </a:solidFill>
              </a:rPr>
              <a:t>Profile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84195338"/>
              </p:ext>
            </p:extLst>
          </p:nvPr>
        </p:nvGraphicFramePr>
        <p:xfrm>
          <a:off x="5421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shall be subjected to a temperature of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60 ⁰C at a pressure of 1x10^-4 Torr for at least 6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hours”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7146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This is called a bakeout and its purpose is to remove volatile material from the CubeSat system so it does not damage nearby spacecraft.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1132394"/>
              </p:ext>
            </p:extLst>
          </p:nvPr>
        </p:nvGraphicFramePr>
        <p:xfrm>
          <a:off x="5421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execute all commands associated with its operation over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RF”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714625"/>
            <a:ext cx="915224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The requirement needs to be met so the CubeSat system can perform functional tests.</a:t>
            </a:r>
          </a:p>
        </p:txBody>
      </p:sp>
    </p:spTree>
    <p:extLst>
      <p:ext uri="{BB962C8B-B14F-4D97-AF65-F5344CB8AC3E}">
        <p14:creationId xmlns:p14="http://schemas.microsoft.com/office/powerpoint/2010/main" xmlns="" val="257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RCL.PL.TST4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45696522"/>
              </p:ext>
            </p:extLst>
          </p:nvPr>
        </p:nvGraphicFramePr>
        <p:xfrm>
          <a:off x="542131" y="5810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close a link with the SSRL Ground Station from a distance of at least 200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meters”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486025"/>
            <a:ext cx="9152242" cy="196221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It has been required by the Air Force Research Laboratory before testing can take place there, thus leading to its requirement for the Rascal mission. </a:t>
            </a:r>
            <a:r>
              <a:rPr lang="en-US" sz="2600" b="1" dirty="0" smtClean="0">
                <a:solidFill>
                  <a:schemeClr val="tx1"/>
                </a:solidFill>
              </a:rPr>
              <a:t>It also improves </a:t>
            </a:r>
            <a:r>
              <a:rPr lang="en-US" sz="2600" b="1" dirty="0">
                <a:solidFill>
                  <a:schemeClr val="tx1"/>
                </a:solidFill>
              </a:rPr>
              <a:t>confidence in the reliability of the Rascal communication system prior to launch.</a:t>
            </a:r>
          </a:p>
        </p:txBody>
      </p:sp>
    </p:spTree>
    <p:extLst>
      <p:ext uri="{BB962C8B-B14F-4D97-AF65-F5344CB8AC3E}">
        <p14:creationId xmlns:p14="http://schemas.microsoft.com/office/powerpoint/2010/main" xmlns="" val="29487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D692C09-48A2-46CE-8006-ED2DEFA5125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6U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power available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No separation required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SSRL does not have the capabilities to identify and track resident space objects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LSP may not allow rendezvous with resident space object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delta-v required for operations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 rot="2400000">
            <a:off x="-458788" y="3014663"/>
            <a:ext cx="11164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RCL.PL.TST5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2878453"/>
              </p:ext>
            </p:extLst>
          </p:nvPr>
        </p:nvGraphicFramePr>
        <p:xfrm>
          <a:off x="618331" y="5048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Full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System shall be able to document the functionality of each subsystem through the running of a 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full-functional </a:t>
                      </a:r>
                      <a:r>
                        <a:rPr lang="en-US" sz="2000" b="1" i="1" smtClean="0">
                          <a:solidFill>
                            <a:schemeClr val="tx1"/>
                          </a:solidFill>
                        </a:rPr>
                        <a:t>test”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908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To meet </a:t>
            </a:r>
            <a:r>
              <a:rPr lang="en-US" sz="2600" b="1" dirty="0">
                <a:solidFill>
                  <a:schemeClr val="tx1"/>
                </a:solidFill>
              </a:rPr>
              <a:t>this requirement </a:t>
            </a:r>
            <a:r>
              <a:rPr lang="en-US" sz="2600" b="1" dirty="0" smtClean="0">
                <a:solidFill>
                  <a:schemeClr val="tx1"/>
                </a:solidFill>
              </a:rPr>
              <a:t>each </a:t>
            </a:r>
            <a:r>
              <a:rPr lang="en-US" sz="2600" b="1" dirty="0">
                <a:solidFill>
                  <a:schemeClr val="tx1"/>
                </a:solidFill>
              </a:rPr>
              <a:t>subsystem in the CubeSat system must successfully execute any on-orbit command that could potentially be sent to it, as well as demonstrate key on-orbit operations.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9024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E2375E-4B62-4216-9458-0C4A7588CFB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RCL.PL.TST5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1F322A6-40EC-4EDA-AEFA-232629E9BA0A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RCL.PLE.MOP1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The CubeSat System Shall Establish Communication between Itself and the SSRL Ground Station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verification of successfully meeting subsequent requirements necessitates a communication link between the CubeSat system and the ground.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This allows for post-maneuver verification of relative distances, roll rates, and fuel burn over the course of the mission.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A health check consists of verifying that each subsystem of Jade or Turquoise has successfully survived delivery, integration, transportation, and launch before leading in to their actual missions.  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638425"/>
            <a:ext cx="9152242" cy="408016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One of the major failure points of previous Proximity Operations missions has been the problem of initial conditions.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If the initial relative velocity between Jade and Turquoise is too large, extremely large relative displacements can develop between each of them.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This problem can be alleviated by reducing this initial relative velocity value such that the maximum displacement between Jade and Turquoise never goes above 100 meters.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5 cm/s was selected based on relative orbital analyses made in </a:t>
            </a:r>
            <a:r>
              <a:rPr lang="en-US" sz="2200" b="1" dirty="0" err="1" smtClean="0">
                <a:solidFill>
                  <a:schemeClr val="tx1"/>
                </a:solidFill>
              </a:rPr>
              <a:t>MatLab</a:t>
            </a:r>
            <a:r>
              <a:rPr lang="en-US" sz="2200" b="1" dirty="0" smtClean="0">
                <a:solidFill>
                  <a:schemeClr val="tx1"/>
                </a:solidFill>
              </a:rPr>
              <a:t> for various initial relative velocities</a:t>
            </a:r>
          </a:p>
          <a:p>
            <a:pPr algn="just"/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 (Continued)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Magnitude of Relative Displacement 5 cm-s Initial Relative Velocity.tif"/>
          <p:cNvPicPr/>
          <p:nvPr/>
        </p:nvPicPr>
        <p:blipFill>
          <a:blip r:embed="rId2" cstate="print"/>
          <a:srcRect l="9487" t="5391" r="7677" b="6194"/>
          <a:stretch>
            <a:fillRect/>
          </a:stretch>
        </p:blipFill>
        <p:spPr>
          <a:xfrm>
            <a:off x="542131" y="2943225"/>
            <a:ext cx="4786035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531" y="5762625"/>
            <a:ext cx="3862414" cy="48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10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Magnitude of Relative Displacement 50 cm-s Initial Relative Velocity.tif"/>
          <p:cNvPicPr/>
          <p:nvPr/>
        </p:nvPicPr>
        <p:blipFill>
          <a:blip r:embed="rId3" cstate="print"/>
          <a:srcRect l="9207" t="5545" r="7803" b="6535"/>
          <a:stretch>
            <a:fillRect/>
          </a:stretch>
        </p:blipFill>
        <p:spPr>
          <a:xfrm>
            <a:off x="5418931" y="2943225"/>
            <a:ext cx="4366207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47531" y="5762625"/>
            <a:ext cx="4114311" cy="47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50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Turquoise Shall Achieve a Local Slew Rate of Less Than 1 deg/s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Based on slew rate data obtained from previous CubeSat missions, a CubeSat with a slew rate of less than 1 deg/s can be considered to have attained </a:t>
            </a:r>
            <a:r>
              <a:rPr lang="en-US" sz="2600" b="1" dirty="0" smtClean="0">
                <a:solidFill>
                  <a:schemeClr val="tx1"/>
                </a:solidFill>
              </a:rPr>
              <a:t>stability.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Shall Record Relative Displacement Data Between Each Other at Least Once a Second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6384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serves as a means to verifying other requirements associated with the completion Rascal’s primary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RCL.SK.MOP1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Stationkeep within a 10-75 meter Sphere of Each Other for at Least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3078483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process will be initiated by a command from the ground, at which time it would be executed autonomously and validated based on relative displacement data obtained after the </a:t>
            </a:r>
            <a:r>
              <a:rPr lang="en-US" sz="2600" b="1" dirty="0" smtClean="0">
                <a:solidFill>
                  <a:schemeClr val="tx1"/>
                </a:solidFill>
              </a:rPr>
              <a:t>fact.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26A75AA-36CE-432E-9957-A0772EB3660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Passive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Pros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Less Complex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No control over vehicle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Harder to maintain relative velocities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Less redundancy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 rot="2220000">
            <a:off x="1700213" y="2593975"/>
            <a:ext cx="66738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244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RCL.ESC.MOP1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3408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Perform an “Escape” Maneuver that Increases the Relative Displacement Between Each Other to at Least 100 meters within 1 Orbit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248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Once again, this process would likely be executed autonomously, with verification of its completion coming after it has already been </a:t>
            </a:r>
            <a:r>
              <a:rPr lang="en-US" sz="2600" b="1" dirty="0" smtClean="0">
                <a:solidFill>
                  <a:schemeClr val="tx1"/>
                </a:solidFill>
              </a:rPr>
              <a:t>executed.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5810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RCL.RDZ.MOP1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 be Able to Perform a Rendezvous by Decreasing the Relative Displacement Between Each Other to Within 50 meters for at Least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867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process would be executed at the completion of the “Escape” Maneuver, with verification of its completion coming after it has already </a:t>
            </a:r>
            <a:r>
              <a:rPr lang="en-US" sz="2600" b="1" dirty="0" smtClean="0">
                <a:solidFill>
                  <a:schemeClr val="tx1"/>
                </a:solidFill>
              </a:rPr>
              <a:t>occurred.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A9EE4D-F9F9-4719-A95C-A0A831A8500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2F45C50-959A-460C-9CF6-7EF95D6A3FB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Questions?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768475"/>
            <a:ext cx="5027612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6F0AE-4995-41EF-B6C3-D811A501CE9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Active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339725" indent="-339725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Pros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Redundancy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Replicable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Active control over target vehicle</a:t>
            </a:r>
          </a:p>
          <a:p>
            <a:pPr marL="339725" indent="-339725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Increased mission complexity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expensive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 rot="1800000">
            <a:off x="1257300" y="3022600"/>
            <a:ext cx="72231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99FF66"/>
                </a:solidFill>
              </a:rPr>
              <a:t>Selected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043712C-C5B1-4104-88B5-88210B9E8C5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Concept of Operations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71600"/>
            <a:ext cx="8043863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2D34-B852-46E6-BD95-D5754C14F41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21E0200-84CC-4F93-AAB4-FD312938221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RCL.PL.STR2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34485</TotalTime>
  <Words>1513</Words>
  <Application>Microsoft Office PowerPoint</Application>
  <PresentationFormat>Custom</PresentationFormat>
  <Paragraphs>291</Paragraphs>
  <Slides>53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1_Office Theme</vt:lpstr>
      <vt:lpstr>Slide 1</vt:lpstr>
      <vt:lpstr>Mission Summary</vt:lpstr>
      <vt:lpstr>Configuration Options</vt:lpstr>
      <vt:lpstr>Configuration Option: 6U</vt:lpstr>
      <vt:lpstr>Configuration Option: Active - Passive</vt:lpstr>
      <vt:lpstr>Configuration Option: Active - Active</vt:lpstr>
      <vt:lpstr>Concept of Operations</vt:lpstr>
      <vt:lpstr>RCL.PL.STR1</vt:lpstr>
      <vt:lpstr>RCL.PL.STR2</vt:lpstr>
      <vt:lpstr>RCL.PL.STR3</vt:lpstr>
      <vt:lpstr>RCL.PL.STR4</vt:lpstr>
      <vt:lpstr>RCL.PL.MOP1</vt:lpstr>
      <vt:lpstr>RCL.PL.MOP2</vt:lpstr>
      <vt:lpstr>RCL.PL.STR5</vt:lpstr>
      <vt:lpstr>RCL.PL.STR6</vt:lpstr>
      <vt:lpstr>RCL.PL.STR7</vt:lpstr>
      <vt:lpstr>RCL.PL.STR8</vt:lpstr>
      <vt:lpstr>RCL.PL.STR9</vt:lpstr>
      <vt:lpstr>RCL.PL.STR10</vt:lpstr>
      <vt:lpstr>RCL.PL.STR11</vt:lpstr>
      <vt:lpstr>RCL.PL.STR12</vt:lpstr>
      <vt:lpstr>RCL.PL.STR13</vt:lpstr>
      <vt:lpstr>RCL.PL.STR14</vt:lpstr>
      <vt:lpstr>RCL.PL.STR15</vt:lpstr>
      <vt:lpstr>RCL.PL.STR16</vt:lpstr>
      <vt:lpstr>RCL.PL.STR17</vt:lpstr>
      <vt:lpstr>RCL.PL.STR18</vt:lpstr>
      <vt:lpstr>RCL.PL.PLD1</vt:lpstr>
      <vt:lpstr>RCL.PL.PLD2</vt:lpstr>
      <vt:lpstr>RCL.PL.STR19</vt:lpstr>
      <vt:lpstr>RCL.PL.PRP1</vt:lpstr>
      <vt:lpstr>RCL.PL.THM1</vt:lpstr>
      <vt:lpstr>RCL.PL.PRP2</vt:lpstr>
      <vt:lpstr>RCL.PL.PRP3</vt:lpstr>
      <vt:lpstr>RCL.PL.PRP4</vt:lpstr>
      <vt:lpstr>RCL.PL.TST1</vt:lpstr>
      <vt:lpstr>RCL.PL.TST2</vt:lpstr>
      <vt:lpstr>RCL.PL.TST3</vt:lpstr>
      <vt:lpstr>RCL.PL.TST4</vt:lpstr>
      <vt:lpstr>RCL.PL.TST5</vt:lpstr>
      <vt:lpstr>RCL.PL.TST5</vt:lpstr>
      <vt:lpstr>RCL.PLE.MOP1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Thomas Arthur Moline</cp:lastModifiedBy>
  <cp:revision>6</cp:revision>
  <cp:lastPrinted>1601-01-01T00:00:00Z</cp:lastPrinted>
  <dcterms:created xsi:type="dcterms:W3CDTF">2013-11-10T16:48:37Z</dcterms:created>
  <dcterms:modified xsi:type="dcterms:W3CDTF">2013-11-12T02:10:12Z</dcterms:modified>
</cp:coreProperties>
</file>