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576000" cy="36576000"/>
  <p:notesSz cx="6858000" cy="9144000"/>
  <p:defaultTextStyle>
    <a:lvl1pPr defTabSz="2090043">
      <a:defRPr sz="8200">
        <a:latin typeface="Calibri"/>
        <a:ea typeface="Calibri"/>
        <a:cs typeface="Calibri"/>
        <a:sym typeface="Calibri"/>
      </a:defRPr>
    </a:lvl1pPr>
    <a:lvl2pPr indent="2090043" defTabSz="2090043">
      <a:defRPr sz="8200">
        <a:latin typeface="Calibri"/>
        <a:ea typeface="Calibri"/>
        <a:cs typeface="Calibri"/>
        <a:sym typeface="Calibri"/>
      </a:defRPr>
    </a:lvl2pPr>
    <a:lvl3pPr indent="4180087" defTabSz="2090043">
      <a:defRPr sz="8200">
        <a:latin typeface="Calibri"/>
        <a:ea typeface="Calibri"/>
        <a:cs typeface="Calibri"/>
        <a:sym typeface="Calibri"/>
      </a:defRPr>
    </a:lvl3pPr>
    <a:lvl4pPr indent="6270132" defTabSz="2090043">
      <a:defRPr sz="8200">
        <a:latin typeface="Calibri"/>
        <a:ea typeface="Calibri"/>
        <a:cs typeface="Calibri"/>
        <a:sym typeface="Calibri"/>
      </a:defRPr>
    </a:lvl4pPr>
    <a:lvl5pPr indent="8360175" defTabSz="2090043">
      <a:defRPr sz="8200">
        <a:latin typeface="Calibri"/>
        <a:ea typeface="Calibri"/>
        <a:cs typeface="Calibri"/>
        <a:sym typeface="Calibri"/>
      </a:defRPr>
    </a:lvl5pPr>
    <a:lvl6pPr indent="10450220" defTabSz="2090043">
      <a:defRPr sz="8200">
        <a:latin typeface="Calibri"/>
        <a:ea typeface="Calibri"/>
        <a:cs typeface="Calibri"/>
        <a:sym typeface="Calibri"/>
      </a:defRPr>
    </a:lvl6pPr>
    <a:lvl7pPr indent="12540264" defTabSz="2090043">
      <a:defRPr sz="8200">
        <a:latin typeface="Calibri"/>
        <a:ea typeface="Calibri"/>
        <a:cs typeface="Calibri"/>
        <a:sym typeface="Calibri"/>
      </a:defRPr>
    </a:lvl7pPr>
    <a:lvl8pPr indent="14630308" defTabSz="2090043">
      <a:defRPr sz="8200">
        <a:latin typeface="Calibri"/>
        <a:ea typeface="Calibri"/>
        <a:cs typeface="Calibri"/>
        <a:sym typeface="Calibri"/>
      </a:defRPr>
    </a:lvl8pPr>
    <a:lvl9pPr indent="16720353" defTabSz="2090043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308" y="-72"/>
      </p:cViewPr>
      <p:guideLst>
        <p:guide orient="horz" pos="1152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387121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2743200" y="9838273"/>
            <a:ext cx="31089600" cy="1088812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486400" y="20726400"/>
            <a:ext cx="25603200" cy="15849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90043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8008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70132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6017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2889251" y="23503469"/>
            <a:ext cx="31089601" cy="13072530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2889251" y="6358472"/>
            <a:ext cx="31089601" cy="171449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90043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80087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70132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60175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828800" y="491072"/>
            <a:ext cx="32918400" cy="80433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828800" y="1369656"/>
            <a:ext cx="32918400" cy="62861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828800" y="7655815"/>
            <a:ext cx="16160752" cy="394351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1000" b="1"/>
            </a:lvl1pPr>
            <a:lvl2pPr marL="0" indent="2090043">
              <a:spcBef>
                <a:spcPts val="2600"/>
              </a:spcBef>
              <a:buSzTx/>
              <a:buFontTx/>
              <a:buNone/>
              <a:defRPr sz="11000" b="1"/>
            </a:lvl2pPr>
            <a:lvl3pPr marL="0" indent="4180087">
              <a:spcBef>
                <a:spcPts val="2600"/>
              </a:spcBef>
              <a:buSzTx/>
              <a:buFontTx/>
              <a:buNone/>
              <a:defRPr sz="11000" b="1"/>
            </a:lvl3pPr>
            <a:lvl4pPr marL="0" indent="6270132">
              <a:spcBef>
                <a:spcPts val="2600"/>
              </a:spcBef>
              <a:buSzTx/>
              <a:buFontTx/>
              <a:buNone/>
              <a:defRPr sz="11000" b="1"/>
            </a:lvl4pPr>
            <a:lvl5pPr marL="0" indent="8360175">
              <a:spcBef>
                <a:spcPts val="2600"/>
              </a:spcBef>
              <a:buSzTx/>
              <a:buFontTx/>
              <a:buNone/>
              <a:defRPr sz="11000" b="1"/>
            </a:lvl5pPr>
          </a:lstStyle>
          <a:p>
            <a:pPr lvl="0">
              <a:defRPr sz="1800" b="0"/>
            </a:pPr>
            <a:r>
              <a:rPr sz="11000" b="1"/>
              <a:t>Body Level One</a:t>
            </a:r>
          </a:p>
          <a:p>
            <a:pPr lvl="1">
              <a:defRPr sz="1800" b="0"/>
            </a:pPr>
            <a:r>
              <a:rPr sz="11000" b="1"/>
              <a:t>Body Level Two</a:t>
            </a:r>
          </a:p>
          <a:p>
            <a:pPr lvl="2">
              <a:defRPr sz="1800" b="0"/>
            </a:pPr>
            <a:r>
              <a:rPr sz="11000" b="1"/>
              <a:t>Body Level Three</a:t>
            </a:r>
          </a:p>
          <a:p>
            <a:pPr lvl="3">
              <a:defRPr sz="1800" b="0"/>
            </a:pPr>
            <a:r>
              <a:rPr sz="11000" b="1"/>
              <a:t>Body Level Four</a:t>
            </a:r>
          </a:p>
          <a:p>
            <a:pPr lvl="4">
              <a:defRPr sz="1800" b="0"/>
            </a:pPr>
            <a:r>
              <a:rPr sz="110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828800" y="491072"/>
            <a:ext cx="32918400" cy="80433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828801" y="0"/>
            <a:ext cx="12033254" cy="7653867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4300200" y="1456268"/>
            <a:ext cx="20447000" cy="351197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7169152" y="16459200"/>
            <a:ext cx="21945601" cy="12166604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7169152" y="28625803"/>
            <a:ext cx="21945601" cy="79501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90043">
              <a:spcBef>
                <a:spcPts val="1500"/>
              </a:spcBef>
              <a:buSzTx/>
              <a:buFontTx/>
              <a:buNone/>
              <a:defRPr sz="6400"/>
            </a:lvl2pPr>
            <a:lvl3pPr marL="0" indent="4180087">
              <a:spcBef>
                <a:spcPts val="1500"/>
              </a:spcBef>
              <a:buSzTx/>
              <a:buFontTx/>
              <a:buNone/>
              <a:defRPr sz="6400"/>
            </a:lvl3pPr>
            <a:lvl4pPr marL="0" indent="6270132">
              <a:spcBef>
                <a:spcPts val="1500"/>
              </a:spcBef>
              <a:buSzTx/>
              <a:buFontTx/>
              <a:buNone/>
              <a:defRPr sz="6400"/>
            </a:lvl4pPr>
            <a:lvl5pPr marL="0" indent="836017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828800" y="491069"/>
            <a:ext cx="32918400" cy="804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9004" tIns="209004" rIns="209004" bIns="209004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828800" y="8534403"/>
            <a:ext cx="32918400" cy="280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9004" tIns="209004" rIns="209004" bIns="209004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6212800" y="34258799"/>
            <a:ext cx="8534400" cy="1230809"/>
          </a:xfrm>
          <a:prstGeom prst="rect">
            <a:avLst/>
          </a:prstGeom>
          <a:ln w="12700">
            <a:miter lim="400000"/>
          </a:ln>
        </p:spPr>
        <p:txBody>
          <a:bodyPr lIns="209004" tIns="209004" rIns="209004" bIns="209004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2090043">
        <a:defRPr sz="20100">
          <a:latin typeface="Calibri"/>
          <a:ea typeface="Calibri"/>
          <a:cs typeface="Calibri"/>
          <a:sym typeface="Calibri"/>
        </a:defRPr>
      </a:lvl1pPr>
      <a:lvl2pPr algn="ctr" defTabSz="2090043">
        <a:defRPr sz="20100">
          <a:latin typeface="Calibri"/>
          <a:ea typeface="Calibri"/>
          <a:cs typeface="Calibri"/>
          <a:sym typeface="Calibri"/>
        </a:defRPr>
      </a:lvl2pPr>
      <a:lvl3pPr algn="ctr" defTabSz="2090043">
        <a:defRPr sz="20100">
          <a:latin typeface="Calibri"/>
          <a:ea typeface="Calibri"/>
          <a:cs typeface="Calibri"/>
          <a:sym typeface="Calibri"/>
        </a:defRPr>
      </a:lvl3pPr>
      <a:lvl4pPr algn="ctr" defTabSz="2090043">
        <a:defRPr sz="20100">
          <a:latin typeface="Calibri"/>
          <a:ea typeface="Calibri"/>
          <a:cs typeface="Calibri"/>
          <a:sym typeface="Calibri"/>
        </a:defRPr>
      </a:lvl4pPr>
      <a:lvl5pPr algn="ctr" defTabSz="2090043">
        <a:defRPr sz="20100">
          <a:latin typeface="Calibri"/>
          <a:ea typeface="Calibri"/>
          <a:cs typeface="Calibri"/>
          <a:sym typeface="Calibri"/>
        </a:defRPr>
      </a:lvl5pPr>
      <a:lvl6pPr algn="ctr" defTabSz="2090043">
        <a:defRPr sz="20100">
          <a:latin typeface="Calibri"/>
          <a:ea typeface="Calibri"/>
          <a:cs typeface="Calibri"/>
          <a:sym typeface="Calibri"/>
        </a:defRPr>
      </a:lvl6pPr>
      <a:lvl7pPr algn="ctr" defTabSz="2090043">
        <a:defRPr sz="20100">
          <a:latin typeface="Calibri"/>
          <a:ea typeface="Calibri"/>
          <a:cs typeface="Calibri"/>
          <a:sym typeface="Calibri"/>
        </a:defRPr>
      </a:lvl7pPr>
      <a:lvl8pPr algn="ctr" defTabSz="2090043">
        <a:defRPr sz="20100">
          <a:latin typeface="Calibri"/>
          <a:ea typeface="Calibri"/>
          <a:cs typeface="Calibri"/>
          <a:sym typeface="Calibri"/>
        </a:defRPr>
      </a:lvl8pPr>
      <a:lvl9pPr algn="ctr" defTabSz="2090043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7533" indent="-1567533" defTabSz="2090043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0017" indent="-1489973" defTabSz="2090043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67117" indent="-1387029" defTabSz="2090043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46760" indent="-1676628" defTabSz="2090043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36804" indent="-1676628" defTabSz="2090043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126848" indent="-1676629" defTabSz="2090043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216893" indent="-1676628" defTabSz="2090043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306937" indent="-1676627" defTabSz="2090043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96980" indent="-1676627" defTabSz="2090043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90043"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80087"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70132"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60175"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50220"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40264"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30308"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20353" algn="r" defTabSz="2090043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Rascal Patch2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714" y="26509"/>
            <a:ext cx="5158418" cy="5158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SSRL Logo Whi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33058" y="38100"/>
            <a:ext cx="3953389" cy="367665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6660557" y="291375"/>
            <a:ext cx="23330216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defRPr sz="6700"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8000" b="1" u="sng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Rascal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6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</a:t>
            </a:r>
            <a:r>
              <a:rPr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Proximity Operations &amp; Rendezvous in University-Class Spacecraft</a:t>
            </a:r>
          </a:p>
        </p:txBody>
      </p:sp>
      <p:sp>
        <p:nvSpPr>
          <p:cNvPr id="50" name="Shape 50"/>
          <p:cNvSpPr/>
          <p:nvPr/>
        </p:nvSpPr>
        <p:spPr>
          <a:xfrm>
            <a:off x="6798371" y="3287947"/>
            <a:ext cx="22903063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/>
            </a:pPr>
            <a:r>
              <a:rPr sz="4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Team Members:</a:t>
            </a:r>
            <a:r>
              <a:rPr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Jennifer Babb</a:t>
            </a:r>
            <a:r>
              <a:rPr sz="4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Bryant </a:t>
            </a:r>
            <a:r>
              <a:rPr lang="en-US" sz="46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Gaume</a:t>
            </a:r>
            <a:r>
              <a:rPr lang="en-US" sz="4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4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 Moline, Tyler Olson, Nate Richard</a:t>
            </a:r>
          </a:p>
          <a:p>
            <a:pPr lvl="0" algn="ctr">
              <a:defRPr sz="1800"/>
            </a:pPr>
            <a:r>
              <a:rPr sz="4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Acknowledgements:</a:t>
            </a:r>
            <a:r>
              <a:rPr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Michael Swartwout </a:t>
            </a:r>
            <a:r>
              <a:rPr sz="4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</a:t>
            </a:r>
            <a:r>
              <a:rPr lang="en-US" sz="4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6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Kyle Mitchell Ph. D.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8728" y="5201747"/>
            <a:ext cx="34837962" cy="3143016"/>
            <a:chOff x="998728" y="6228677"/>
            <a:chExt cx="34837962" cy="3143016"/>
          </a:xfrm>
        </p:grpSpPr>
        <p:sp>
          <p:nvSpPr>
            <p:cNvPr id="51" name="Shape 51"/>
            <p:cNvSpPr/>
            <p:nvPr/>
          </p:nvSpPr>
          <p:spPr>
            <a:xfrm>
              <a:off x="998728" y="6241377"/>
              <a:ext cx="34837962" cy="3130316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/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4315279" y="6228677"/>
              <a:ext cx="7945443" cy="13542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u="sng"/>
              </a:lvl1pPr>
            </a:lstStyle>
            <a:p>
              <a:pPr lvl="0">
                <a:defRPr sz="1800" u="none"/>
              </a:pPr>
              <a:r>
                <a:rPr sz="80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Mission Statement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1214987" y="7467600"/>
              <a:ext cx="34405445" cy="1754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6200"/>
              </a:lvl1pPr>
            </a:lstStyle>
            <a:p>
              <a:pPr lvl="0">
                <a:defRPr sz="1800"/>
              </a:pPr>
              <a:r>
                <a:rPr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Demonstrate the performance of Rendezvous and Proximity Operations (RPO</a:t>
              </a:r>
              <a:r>
                <a:rPr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the inspection of a cooperating Resident Space Object (RSO) within a small spacecraft architecture.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590788" y="8691281"/>
            <a:ext cx="19245902" cy="4921283"/>
            <a:chOff x="16678331" y="9525000"/>
            <a:chExt cx="19028650" cy="4921283"/>
          </a:xfrm>
        </p:grpSpPr>
        <p:sp>
          <p:nvSpPr>
            <p:cNvPr id="54" name="Shape 54"/>
            <p:cNvSpPr/>
            <p:nvPr/>
          </p:nvSpPr>
          <p:spPr>
            <a:xfrm>
              <a:off x="16678331" y="9525000"/>
              <a:ext cx="19028650" cy="484000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lvl="0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3255153" y="9692890"/>
              <a:ext cx="5875006" cy="9233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6000" u="sng"/>
              </a:lvl1pPr>
            </a:lstStyle>
            <a:p>
              <a:pPr lvl="0">
                <a:defRPr sz="1800" u="none"/>
              </a:pPr>
              <a:r>
                <a:rPr sz="60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Mission Relevance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16853766" y="10660631"/>
              <a:ext cx="18122709" cy="37856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lvl="0">
                <a:defRPr sz="1800"/>
              </a:pPr>
              <a:r>
                <a:rPr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NASA Strategic Goal 3.3:</a:t>
              </a:r>
              <a:r>
                <a:rPr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Develop and demonstrate the critical technologies that will make NASA’s exploration, science, and discovery missions more affordable and more </a:t>
              </a:r>
              <a:r>
                <a:rPr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capable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lvl="0">
                <a:defRPr sz="1800"/>
              </a:pPr>
              <a:r>
                <a:rPr lang="en-US" sz="4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Useful RPO Mission Data: </a:t>
              </a:r>
              <a:r>
                <a:rPr lang="en-US" sz="4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more insight into the capabilities of small spacecraft in performing RPO missions.</a:t>
              </a:r>
              <a:endParaRPr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Shape 64"/>
          <p:cNvSpPr/>
          <p:nvPr/>
        </p:nvSpPr>
        <p:spPr>
          <a:xfrm>
            <a:off x="803977" y="20692128"/>
            <a:ext cx="15522260" cy="1321687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lvl="0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" name="Group 125"/>
          <p:cNvGrpSpPr/>
          <p:nvPr/>
        </p:nvGrpSpPr>
        <p:grpSpPr>
          <a:xfrm>
            <a:off x="1600427" y="21840818"/>
            <a:ext cx="13929361" cy="11208071"/>
            <a:chOff x="20901" y="30704"/>
            <a:chExt cx="13930068" cy="10865509"/>
          </a:xfrm>
        </p:grpSpPr>
        <p:pic>
          <p:nvPicPr>
            <p:cNvPr id="65" name="image8.png" descr="images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9483850">
              <a:off x="20901" y="4923391"/>
              <a:ext cx="1302466" cy="1282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image9.png" descr="MC900432569[1]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529993" y="3188229"/>
              <a:ext cx="3865650" cy="38656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9" name="Group 69"/>
            <p:cNvGrpSpPr/>
            <p:nvPr/>
          </p:nvGrpSpPr>
          <p:grpSpPr>
            <a:xfrm>
              <a:off x="670583" y="1520359"/>
              <a:ext cx="1098691" cy="1382723"/>
              <a:chOff x="0" y="0"/>
              <a:chExt cx="1098690" cy="1382722"/>
            </a:xfrm>
          </p:grpSpPr>
          <p:sp>
            <p:nvSpPr>
              <p:cNvPr id="67" name="Shape 67"/>
              <p:cNvSpPr/>
              <p:nvPr/>
            </p:nvSpPr>
            <p:spPr>
              <a:xfrm rot="1200000">
                <a:off x="193660" y="32343"/>
                <a:ext cx="401293" cy="1203211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 rot="1200000">
                <a:off x="503738" y="147168"/>
                <a:ext cx="401292" cy="1203211"/>
              </a:xfrm>
              <a:prstGeom prst="rect">
                <a:avLst/>
              </a:prstGeom>
              <a:solidFill>
                <a:srgbClr val="D3DB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3439408" y="473709"/>
              <a:ext cx="1210624" cy="801517"/>
              <a:chOff x="0" y="0"/>
              <a:chExt cx="1210623" cy="801516"/>
            </a:xfrm>
          </p:grpSpPr>
          <p:sp>
            <p:nvSpPr>
              <p:cNvPr id="70" name="Shape 70"/>
              <p:cNvSpPr/>
              <p:nvPr/>
            </p:nvSpPr>
            <p:spPr>
              <a:xfrm rot="5400000">
                <a:off x="401768" y="-461"/>
                <a:ext cx="400209" cy="1203746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Shape 71"/>
              <p:cNvSpPr/>
              <p:nvPr/>
            </p:nvSpPr>
            <p:spPr>
              <a:xfrm rot="5400000">
                <a:off x="408647" y="-401769"/>
                <a:ext cx="400209" cy="1203746"/>
              </a:xfrm>
              <a:prstGeom prst="rect">
                <a:avLst/>
              </a:prstGeom>
              <a:solidFill>
                <a:srgbClr val="D3DB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6517224" y="258704"/>
              <a:ext cx="1453212" cy="2150062"/>
              <a:chOff x="16128" y="258704"/>
              <a:chExt cx="1453210" cy="2150061"/>
            </a:xfrm>
          </p:grpSpPr>
          <p:sp>
            <p:nvSpPr>
              <p:cNvPr id="73" name="Shape 73"/>
              <p:cNvSpPr/>
              <p:nvPr/>
            </p:nvSpPr>
            <p:spPr>
              <a:xfrm rot="5722690">
                <a:off x="416460" y="1607862"/>
                <a:ext cx="400571" cy="1201235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 rot="5722690">
                <a:off x="668436" y="-141629"/>
                <a:ext cx="400570" cy="1201235"/>
              </a:xfrm>
              <a:prstGeom prst="rect">
                <a:avLst/>
              </a:prstGeom>
              <a:solidFill>
                <a:srgbClr val="D3DB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9614986" y="5786542"/>
              <a:ext cx="4335983" cy="1391522"/>
              <a:chOff x="1" y="0"/>
              <a:chExt cx="4335982" cy="139152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3935302" y="189884"/>
                <a:ext cx="400682" cy="1201638"/>
              </a:xfrm>
              <a:prstGeom prst="rect">
                <a:avLst/>
              </a:prstGeom>
              <a:solidFill>
                <a:srgbClr val="D3DB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 rot="10800000">
                <a:off x="1" y="0"/>
                <a:ext cx="400682" cy="1201639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" name="Group 81"/>
            <p:cNvGrpSpPr/>
            <p:nvPr/>
          </p:nvGrpSpPr>
          <p:grpSpPr>
            <a:xfrm>
              <a:off x="9280105" y="1579974"/>
              <a:ext cx="3039729" cy="2382723"/>
              <a:chOff x="0" y="0"/>
              <a:chExt cx="3039728" cy="2382722"/>
            </a:xfrm>
          </p:grpSpPr>
          <p:sp>
            <p:nvSpPr>
              <p:cNvPr id="79" name="Shape 79"/>
              <p:cNvSpPr/>
              <p:nvPr/>
            </p:nvSpPr>
            <p:spPr>
              <a:xfrm rot="19844112">
                <a:off x="268085" y="1159934"/>
                <a:ext cx="400888" cy="1201475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 rot="14033824">
                <a:off x="2235639" y="-85215"/>
                <a:ext cx="400491" cy="1202664"/>
              </a:xfrm>
              <a:prstGeom prst="rect">
                <a:avLst/>
              </a:prstGeom>
              <a:solidFill>
                <a:srgbClr val="D3DB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7416475" y="7748016"/>
              <a:ext cx="2228669" cy="2691462"/>
              <a:chOff x="0" y="0"/>
              <a:chExt cx="2228668" cy="2691461"/>
            </a:xfrm>
          </p:grpSpPr>
          <p:sp>
            <p:nvSpPr>
              <p:cNvPr id="82" name="Shape 82"/>
              <p:cNvSpPr/>
              <p:nvPr/>
            </p:nvSpPr>
            <p:spPr>
              <a:xfrm rot="14054689">
                <a:off x="404486" y="-87266"/>
                <a:ext cx="400671" cy="1202093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 rot="19347043">
                <a:off x="1503198" y="1491859"/>
                <a:ext cx="400698" cy="1202012"/>
              </a:xfrm>
              <a:prstGeom prst="rect">
                <a:avLst/>
              </a:prstGeom>
              <a:solidFill>
                <a:srgbClr val="D3DB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Group 89"/>
            <p:cNvGrpSpPr/>
            <p:nvPr/>
          </p:nvGrpSpPr>
          <p:grpSpPr>
            <a:xfrm>
              <a:off x="4602720" y="8397038"/>
              <a:ext cx="1202277" cy="2499175"/>
              <a:chOff x="0" y="0"/>
              <a:chExt cx="1202275" cy="2499173"/>
            </a:xfrm>
          </p:grpSpPr>
          <p:sp>
            <p:nvSpPr>
              <p:cNvPr id="85" name="Shape 85"/>
              <p:cNvSpPr/>
              <p:nvPr/>
            </p:nvSpPr>
            <p:spPr>
              <a:xfrm rot="5400000">
                <a:off x="400783" y="-400784"/>
                <a:ext cx="400710" cy="1202277"/>
              </a:xfrm>
              <a:prstGeom prst="rect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>
                    <a:latin typeface="Arial"/>
                    <a:ea typeface="Arial"/>
                    <a:cs typeface="Arial"/>
                    <a:sym typeface="Arial"/>
                  </a:defRPr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" name="Group 88"/>
              <p:cNvGrpSpPr/>
              <p:nvPr/>
            </p:nvGrpSpPr>
            <p:grpSpPr>
              <a:xfrm>
                <a:off x="331737" y="1297045"/>
                <a:ext cx="400759" cy="1202129"/>
                <a:chOff x="0" y="0"/>
                <a:chExt cx="400758" cy="1202128"/>
              </a:xfrm>
            </p:grpSpPr>
            <p:sp>
              <p:nvSpPr>
                <p:cNvPr id="86" name="Shape 86"/>
                <p:cNvSpPr/>
                <p:nvPr/>
              </p:nvSpPr>
              <p:spPr>
                <a:xfrm>
                  <a:off x="0" y="0"/>
                  <a:ext cx="400759" cy="1202129"/>
                </a:xfrm>
                <a:prstGeom prst="rect">
                  <a:avLst/>
                </a:prstGeom>
                <a:solidFill>
                  <a:srgbClr val="D3DB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914400">
                    <a:defRPr sz="18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Shape 87"/>
                <p:cNvSpPr/>
                <p:nvPr/>
              </p:nvSpPr>
              <p:spPr>
                <a:xfrm>
                  <a:off x="0" y="0"/>
                  <a:ext cx="400759" cy="3731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36576" tIns="36576" rIns="36576" bIns="36576" numCol="1" anchor="t">
                  <a:noAutofit/>
                </a:bodyPr>
                <a:lstStyle>
                  <a:lvl1pPr defTabSz="914400">
                    <a:defRPr sz="1000"/>
                  </a:lvl1pPr>
                </a:lstStyle>
                <a:p>
                  <a:pPr lvl="0">
                    <a:defRPr sz="1800"/>
                  </a:pPr>
                  <a:r>
                    <a:rPr sz="1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p:grpSp>
        </p:grpSp>
        <p:sp>
          <p:nvSpPr>
            <p:cNvPr id="90" name="Shape 90"/>
            <p:cNvSpPr/>
            <p:nvPr/>
          </p:nvSpPr>
          <p:spPr>
            <a:xfrm rot="17274271">
              <a:off x="579828" y="3700650"/>
              <a:ext cx="598355" cy="367363"/>
            </a:xfrm>
            <a:prstGeom prst="rightArrow">
              <a:avLst>
                <a:gd name="adj1" fmla="val 50000"/>
                <a:gd name="adj2" fmla="val 40720"/>
              </a:avLst>
            </a:prstGeom>
            <a:solidFill>
              <a:srgbClr val="00B0F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800"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20138027">
              <a:off x="2323405" y="1055364"/>
              <a:ext cx="595573" cy="364581"/>
            </a:xfrm>
            <a:prstGeom prst="rightArrow">
              <a:avLst>
                <a:gd name="adj1" fmla="val 50000"/>
                <a:gd name="adj2" fmla="val 40840"/>
              </a:avLst>
            </a:prstGeom>
            <a:solidFill>
              <a:srgbClr val="00B0F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800"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2609437">
              <a:off x="2871666" y="8522276"/>
              <a:ext cx="598355" cy="364579"/>
            </a:xfrm>
            <a:prstGeom prst="rightArrow">
              <a:avLst>
                <a:gd name="adj1" fmla="val 50000"/>
                <a:gd name="adj2" fmla="val 41031"/>
              </a:avLst>
            </a:prstGeom>
            <a:solidFill>
              <a:srgbClr val="00B0F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800"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5468246" y="582246"/>
              <a:ext cx="598357" cy="367363"/>
            </a:xfrm>
            <a:prstGeom prst="rightArrow">
              <a:avLst>
                <a:gd name="adj1" fmla="val 50000"/>
                <a:gd name="adj2" fmla="val 40720"/>
              </a:avLst>
            </a:prstGeom>
            <a:solidFill>
              <a:srgbClr val="00B0F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800"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950477" y="5099131"/>
              <a:ext cx="1434914" cy="652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Launch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1562041" y="2752392"/>
              <a:ext cx="2516968" cy="104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LV Separation and Checkout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3528465" y="1514568"/>
              <a:ext cx="2315895" cy="100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 for Separation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6136177" y="2697361"/>
              <a:ext cx="1919045" cy="64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Separation 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4106100" y="6502510"/>
              <a:ext cx="1954303" cy="1796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 mission without visual aids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6927905" y="7079782"/>
              <a:ext cx="1819578" cy="642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Inspection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8092723" y="4409736"/>
              <a:ext cx="2735263" cy="1522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Stationkeep at maximum relative distance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10141334" y="7877633"/>
              <a:ext cx="2537193" cy="532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Rendezvous</a:t>
              </a:r>
            </a:p>
          </p:txBody>
        </p:sp>
        <p:grpSp>
          <p:nvGrpSpPr>
            <p:cNvPr id="106" name="Group 106"/>
            <p:cNvGrpSpPr/>
            <p:nvPr/>
          </p:nvGrpSpPr>
          <p:grpSpPr>
            <a:xfrm>
              <a:off x="8992564" y="529935"/>
              <a:ext cx="1687936" cy="1038295"/>
              <a:chOff x="0" y="0"/>
              <a:chExt cx="1687935" cy="1038294"/>
            </a:xfrm>
          </p:grpSpPr>
          <p:sp>
            <p:nvSpPr>
              <p:cNvPr id="102" name="Shape 102"/>
              <p:cNvSpPr/>
              <p:nvPr/>
            </p:nvSpPr>
            <p:spPr>
              <a:xfrm rot="7200000">
                <a:off x="567908" y="237569"/>
                <a:ext cx="80134" cy="249443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Shape 103"/>
              <p:cNvSpPr/>
              <p:nvPr/>
            </p:nvSpPr>
            <p:spPr>
              <a:xfrm rot="7200000">
                <a:off x="1472119" y="801821"/>
                <a:ext cx="158577" cy="223744"/>
              </a:xfrm>
              <a:prstGeom prst="triangle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 rot="17822131">
                <a:off x="89237" y="-32342"/>
                <a:ext cx="80133" cy="249442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 rot="7200000">
                <a:off x="1059838" y="512131"/>
                <a:ext cx="80134" cy="249442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Shape 107"/>
            <p:cNvSpPr/>
            <p:nvPr/>
          </p:nvSpPr>
          <p:spPr>
            <a:xfrm>
              <a:off x="11025357" y="30704"/>
              <a:ext cx="2027199" cy="1470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Inspection Distance Checkout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0803051" y="3621599"/>
              <a:ext cx="2226312" cy="1908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576" tIns="36576" rIns="36576" bIns="36576" numCol="1" anchor="t">
              <a:noAutofit/>
            </a:bodyPr>
            <a:lstStyle>
              <a:lvl1pPr algn="ctr" defTabSz="914400">
                <a:defRPr sz="2800" b="1">
                  <a:latin typeface="Iskoola Pota"/>
                  <a:ea typeface="Iskoola Pota"/>
                  <a:cs typeface="Iskoola Pota"/>
                  <a:sym typeface="Iskoola Pota"/>
                </a:defRPr>
              </a:lvl1pPr>
            </a:lstStyle>
            <a:p>
              <a:pPr lvl="0">
                <a:defRPr sz="1800" b="0"/>
              </a:pPr>
              <a:r>
                <a:rPr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to maximum relative separation</a:t>
              </a:r>
            </a:p>
          </p:txBody>
        </p:sp>
        <p:grpSp>
          <p:nvGrpSpPr>
            <p:cNvPr id="113" name="Group 113"/>
            <p:cNvGrpSpPr/>
            <p:nvPr/>
          </p:nvGrpSpPr>
          <p:grpSpPr>
            <a:xfrm>
              <a:off x="12458279" y="2999284"/>
              <a:ext cx="1126097" cy="2121750"/>
              <a:chOff x="0" y="0"/>
              <a:chExt cx="1126095" cy="2121748"/>
            </a:xfrm>
          </p:grpSpPr>
          <p:sp>
            <p:nvSpPr>
              <p:cNvPr id="109" name="Shape 109"/>
              <p:cNvSpPr/>
              <p:nvPr/>
            </p:nvSpPr>
            <p:spPr>
              <a:xfrm rot="9441489">
                <a:off x="930576" y="1876156"/>
                <a:ext cx="158574" cy="223690"/>
              </a:xfrm>
              <a:prstGeom prst="triangle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 rot="19919703">
                <a:off x="53856" y="4212"/>
                <a:ext cx="80132" cy="249381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 rot="19919703">
                <a:off x="370994" y="654143"/>
                <a:ext cx="80132" cy="249381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 rot="19919703">
                <a:off x="705496" y="1268228"/>
                <a:ext cx="80132" cy="249381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Group 116"/>
            <p:cNvGrpSpPr/>
            <p:nvPr/>
          </p:nvGrpSpPr>
          <p:grpSpPr>
            <a:xfrm>
              <a:off x="379966" y="6577245"/>
              <a:ext cx="2022663" cy="1865439"/>
              <a:chOff x="-749513" y="-380979"/>
              <a:chExt cx="2022662" cy="1865438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-749513" y="-380979"/>
                <a:ext cx="2022662" cy="1865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1F497D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 defTabSz="914400">
                  <a:defRPr sz="1800"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-690962" y="68385"/>
                <a:ext cx="1905560" cy="9667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576" tIns="36576" rIns="36576" bIns="36576" numCol="1" anchor="t">
                <a:noAutofit/>
              </a:bodyPr>
              <a:lstStyle>
                <a:lvl1pPr algn="ctr" defTabSz="914400">
                  <a:defRPr sz="2800" b="1">
                    <a:latin typeface="Iskoola Pota"/>
                    <a:ea typeface="Iskoola Pota"/>
                    <a:cs typeface="Iskoola Pota"/>
                    <a:sym typeface="Iskoola Pota"/>
                  </a:defRPr>
                </a:lvl1pPr>
              </a:lstStyle>
              <a:p>
                <a:pPr lvl="0">
                  <a:defRPr sz="1800" b="0"/>
                </a:pPr>
                <a:r>
                  <a:rPr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 Ops and Deorbit</a:t>
                </a:r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>
              <a:off x="10622058" y="7650048"/>
              <a:ext cx="2658449" cy="1803592"/>
              <a:chOff x="4041" y="0"/>
              <a:chExt cx="2658447" cy="1803590"/>
            </a:xfrm>
          </p:grpSpPr>
          <p:sp>
            <p:nvSpPr>
              <p:cNvPr id="117" name="Shape 117"/>
              <p:cNvSpPr/>
              <p:nvPr/>
            </p:nvSpPr>
            <p:spPr>
              <a:xfrm rot="15045196">
                <a:off x="56515" y="1580054"/>
                <a:ext cx="158494" cy="223700"/>
              </a:xfrm>
              <a:prstGeom prst="triangle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 rot="3173496">
                <a:off x="1689936" y="773765"/>
                <a:ext cx="80091" cy="249393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 rot="3508607">
                <a:off x="1158284" y="1090554"/>
                <a:ext cx="80092" cy="249393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3717488">
                <a:off x="587248" y="1356402"/>
                <a:ext cx="80091" cy="249394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645349">
                <a:off x="2132619" y="390443"/>
                <a:ext cx="80160" cy="249176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 rot="2645349">
                <a:off x="2506936" y="-7216"/>
                <a:ext cx="80160" cy="249176"/>
              </a:xfrm>
              <a:prstGeom prst="rect">
                <a:avLst/>
              </a:prstGeom>
              <a:solidFill>
                <a:srgbClr val="00B0F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1800"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4" name="Shape 124"/>
            <p:cNvSpPr/>
            <p:nvPr/>
          </p:nvSpPr>
          <p:spPr>
            <a:xfrm rot="10990921">
              <a:off x="6581464" y="9511792"/>
              <a:ext cx="598355" cy="364579"/>
            </a:xfrm>
            <a:prstGeom prst="rightArrow">
              <a:avLst>
                <a:gd name="adj1" fmla="val 50000"/>
                <a:gd name="adj2" fmla="val 41031"/>
              </a:avLst>
            </a:prstGeom>
            <a:solidFill>
              <a:srgbClr val="00B0F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sz="1800"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Shape 126"/>
          <p:cNvSpPr/>
          <p:nvPr/>
        </p:nvSpPr>
        <p:spPr>
          <a:xfrm>
            <a:off x="5082583" y="20798187"/>
            <a:ext cx="6965048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6000" u="sng"/>
            </a:lvl1pPr>
          </a:lstStyle>
          <a:p>
            <a:pPr lvl="0">
              <a:defRPr sz="1800" u="none"/>
            </a:pPr>
            <a:r>
              <a:rPr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</a:t>
            </a:r>
            <a:r>
              <a:rPr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2037" y="8604433"/>
            <a:ext cx="15522259" cy="11899533"/>
            <a:chOff x="771381" y="10047752"/>
            <a:chExt cx="15522259" cy="11899533"/>
          </a:xfrm>
        </p:grpSpPr>
        <p:sp>
          <p:nvSpPr>
            <p:cNvPr id="128" name="Shape 128"/>
            <p:cNvSpPr/>
            <p:nvPr/>
          </p:nvSpPr>
          <p:spPr>
            <a:xfrm>
              <a:off x="771381" y="10047752"/>
              <a:ext cx="15522259" cy="118995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/>
              <a:endParaRPr/>
            </a:p>
          </p:txBody>
        </p:sp>
        <p:grpSp>
          <p:nvGrpSpPr>
            <p:cNvPr id="245" name="Group 245"/>
            <p:cNvGrpSpPr/>
            <p:nvPr/>
          </p:nvGrpSpPr>
          <p:grpSpPr>
            <a:xfrm>
              <a:off x="1794615" y="11736796"/>
              <a:ext cx="13665480" cy="9877031"/>
              <a:chOff x="473555" y="-1"/>
              <a:chExt cx="13665478" cy="9877029"/>
            </a:xfrm>
          </p:grpSpPr>
          <p:grpSp>
            <p:nvGrpSpPr>
              <p:cNvPr id="195" name="Group 195"/>
              <p:cNvGrpSpPr/>
              <p:nvPr/>
            </p:nvGrpSpPr>
            <p:grpSpPr>
              <a:xfrm>
                <a:off x="473555" y="405902"/>
                <a:ext cx="7286367" cy="8524015"/>
                <a:chOff x="-1" y="-2"/>
                <a:chExt cx="7286365" cy="8524013"/>
              </a:xfrm>
            </p:grpSpPr>
            <p:grpSp>
              <p:nvGrpSpPr>
                <p:cNvPr id="131" name="Group 131"/>
                <p:cNvGrpSpPr/>
                <p:nvPr/>
              </p:nvGrpSpPr>
              <p:grpSpPr>
                <a:xfrm>
                  <a:off x="-1" y="-2"/>
                  <a:ext cx="5682674" cy="7712203"/>
                  <a:chOff x="-1" y="-1"/>
                  <a:chExt cx="5682673" cy="7712201"/>
                </a:xfrm>
              </p:grpSpPr>
              <p:sp>
                <p:nvSpPr>
                  <p:cNvPr id="129" name="Shape 129"/>
                  <p:cNvSpPr/>
                  <p:nvPr/>
                </p:nvSpPr>
                <p:spPr>
                  <a:xfrm>
                    <a:off x="-1" y="-1"/>
                    <a:ext cx="5682673" cy="7712201"/>
                  </a:xfrm>
                  <a:prstGeom prst="rect">
                    <a:avLst/>
                  </a:prstGeom>
                  <a:solidFill>
                    <a:srgbClr val="17375E"/>
                  </a:solidFill>
                  <a:ln w="25400" cap="flat">
                    <a:solidFill>
                      <a:srgbClr val="000000"/>
                    </a:solidFill>
                    <a:prstDash val="solid"/>
                    <a:bevel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 defTabSz="914400">
                      <a:defRPr sz="1800">
                        <a:solidFill>
                          <a:srgbClr val="FFFFFF"/>
                        </a:solidFill>
                      </a:defRPr>
                    </a:pPr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" name="Shape 130"/>
                  <p:cNvSpPr/>
                  <p:nvPr/>
                </p:nvSpPr>
                <p:spPr>
                  <a:xfrm>
                    <a:off x="112573" y="-1"/>
                    <a:ext cx="4194353" cy="63592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defTabSz="914400">
                      <a:defRPr sz="2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28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Secondary Spacecraft</a:t>
                    </a:r>
                  </a:p>
                </p:txBody>
              </p:sp>
            </p:grpSp>
            <p:grpSp>
              <p:nvGrpSpPr>
                <p:cNvPr id="134" name="Group 134"/>
                <p:cNvGrpSpPr/>
                <p:nvPr/>
              </p:nvGrpSpPr>
              <p:grpSpPr>
                <a:xfrm>
                  <a:off x="499009" y="7306294"/>
                  <a:ext cx="1894224" cy="1217717"/>
                  <a:chOff x="0" y="0"/>
                  <a:chExt cx="1894222" cy="1217715"/>
                </a:xfrm>
              </p:grpSpPr>
              <p:sp>
                <p:nvSpPr>
                  <p:cNvPr id="132" name="Shape 132"/>
                  <p:cNvSpPr/>
                  <p:nvPr/>
                </p:nvSpPr>
                <p:spPr>
                  <a:xfrm>
                    <a:off x="-1" y="0"/>
                    <a:ext cx="1894224" cy="1217716"/>
                  </a:xfrm>
                  <a:prstGeom prst="rect">
                    <a:avLst/>
                  </a:prstGeom>
                  <a:solidFill>
                    <a:srgbClr val="4A452A"/>
                  </a:solidFill>
                  <a:ln w="25400" cap="flat">
                    <a:solidFill>
                      <a:srgbClr val="000000"/>
                    </a:solidFill>
                    <a:prstDash val="solid"/>
                    <a:bevel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 defTabSz="914400">
                      <a:defRPr sz="1800">
                        <a:solidFill>
                          <a:srgbClr val="FFFFFF"/>
                        </a:solidFill>
                      </a:defRPr>
                    </a:pPr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-1" y="54120"/>
                    <a:ext cx="1894224" cy="110947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914400">
                      <a:defRPr sz="2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28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Patch Rx Antenna</a:t>
                    </a:r>
                  </a:p>
                </p:txBody>
              </p:sp>
            </p:grpSp>
            <p:grpSp>
              <p:nvGrpSpPr>
                <p:cNvPr id="141" name="Group 141"/>
                <p:cNvGrpSpPr/>
                <p:nvPr/>
              </p:nvGrpSpPr>
              <p:grpSpPr>
                <a:xfrm>
                  <a:off x="298608" y="3222612"/>
                  <a:ext cx="2935080" cy="1758925"/>
                  <a:chOff x="-46872" y="0"/>
                  <a:chExt cx="2935078" cy="1758924"/>
                </a:xfrm>
              </p:grpSpPr>
              <p:grpSp>
                <p:nvGrpSpPr>
                  <p:cNvPr id="137" name="Group 137"/>
                  <p:cNvGrpSpPr/>
                  <p:nvPr/>
                </p:nvGrpSpPr>
                <p:grpSpPr>
                  <a:xfrm>
                    <a:off x="-2" y="0"/>
                    <a:ext cx="2841338" cy="1758924"/>
                    <a:chOff x="-1" y="0"/>
                    <a:chExt cx="2841336" cy="1758923"/>
                  </a:xfrm>
                </p:grpSpPr>
                <p:sp>
                  <p:nvSpPr>
                    <p:cNvPr id="135" name="Shape 135"/>
                    <p:cNvSpPr/>
                    <p:nvPr/>
                  </p:nvSpPr>
                  <p:spPr>
                    <a:xfrm>
                      <a:off x="-1" y="0"/>
                      <a:ext cx="2841336" cy="1758923"/>
                    </a:xfrm>
                    <a:prstGeom prst="rect">
                      <a:avLst/>
                    </a:prstGeom>
                    <a:solidFill>
                      <a:srgbClr val="558ED5"/>
                    </a:solidFill>
                    <a:ln w="19050" cap="flat">
                      <a:solidFill>
                        <a:srgbClr val="FFFFF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6" name="Shape 136"/>
                    <p:cNvSpPr/>
                    <p:nvPr/>
                  </p:nvSpPr>
                  <p:spPr>
                    <a:xfrm>
                      <a:off x="35469" y="72484"/>
                      <a:ext cx="2097176" cy="63591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Autofit/>
                    </a:bodyPr>
                    <a:lstStyle>
                      <a:lvl1pPr defTabSz="914400">
                        <a:defRPr sz="2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CDH</a:t>
                      </a:r>
                    </a:p>
                  </p:txBody>
                </p:sp>
              </p:grpSp>
              <p:grpSp>
                <p:nvGrpSpPr>
                  <p:cNvPr id="140" name="Group 140"/>
                  <p:cNvGrpSpPr/>
                  <p:nvPr/>
                </p:nvGrpSpPr>
                <p:grpSpPr>
                  <a:xfrm>
                    <a:off x="-46872" y="554794"/>
                    <a:ext cx="2935078" cy="996187"/>
                    <a:chOff x="-149955" y="0"/>
                    <a:chExt cx="2935077" cy="996186"/>
                  </a:xfrm>
                </p:grpSpPr>
                <p:sp>
                  <p:nvSpPr>
                    <p:cNvPr id="138" name="Shape 138"/>
                    <p:cNvSpPr/>
                    <p:nvPr/>
                  </p:nvSpPr>
                  <p:spPr>
                    <a:xfrm>
                      <a:off x="-1" y="0"/>
                      <a:ext cx="2635168" cy="996187"/>
                    </a:xfrm>
                    <a:prstGeom prst="rect">
                      <a:avLst/>
                    </a:prstGeom>
                    <a:solidFill>
                      <a:srgbClr val="948A54"/>
                    </a:solidFill>
                    <a:ln w="28575" cap="flat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400"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9" name="Shape 139"/>
                    <p:cNvSpPr/>
                    <p:nvPr/>
                  </p:nvSpPr>
                  <p:spPr>
                    <a:xfrm>
                      <a:off x="-149956" y="201791"/>
                      <a:ext cx="2935078" cy="592604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 defTabSz="914400">
                        <a:defRPr sz="2800"/>
                      </a:lvl1pPr>
                    </a:lstStyle>
                    <a:p>
                      <a:pPr lvl="0">
                        <a:defRPr sz="1800"/>
                      </a:pP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</a:t>
                      </a:r>
                    </a:p>
                  </p:txBody>
                </p:sp>
              </p:grpSp>
            </p:grpSp>
            <p:sp>
              <p:nvSpPr>
                <p:cNvPr id="142" name="Shape 142"/>
                <p:cNvSpPr/>
                <p:nvPr/>
              </p:nvSpPr>
              <p:spPr>
                <a:xfrm>
                  <a:off x="1766149" y="3176803"/>
                  <a:ext cx="1" cy="570138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5" name="Group 145"/>
                <p:cNvGrpSpPr/>
                <p:nvPr/>
              </p:nvGrpSpPr>
              <p:grpSpPr>
                <a:xfrm>
                  <a:off x="345480" y="1029104"/>
                  <a:ext cx="3786479" cy="1758925"/>
                  <a:chOff x="-1" y="0"/>
                  <a:chExt cx="3786477" cy="1758923"/>
                </a:xfrm>
              </p:grpSpPr>
              <p:sp>
                <p:nvSpPr>
                  <p:cNvPr id="143" name="Shape 143"/>
                  <p:cNvSpPr/>
                  <p:nvPr/>
                </p:nvSpPr>
                <p:spPr>
                  <a:xfrm>
                    <a:off x="-1" y="0"/>
                    <a:ext cx="3786477" cy="1758923"/>
                  </a:xfrm>
                  <a:prstGeom prst="rect">
                    <a:avLst/>
                  </a:prstGeom>
                  <a:solidFill>
                    <a:srgbClr val="558ED5"/>
                  </a:solidFill>
                  <a:ln w="19050" cap="flat">
                    <a:solidFill>
                      <a:srgbClr val="FFFFFF"/>
                    </a:solidFill>
                    <a:prstDash val="solid"/>
                    <a:bevel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 defTabSz="914400">
                      <a:defRPr sz="1800">
                        <a:solidFill>
                          <a:srgbClr val="FFFFFF"/>
                        </a:solidFill>
                      </a:defRPr>
                    </a:pPr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99864" y="56193"/>
                    <a:ext cx="2794780" cy="63592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defTabSz="914400">
                      <a:defRPr sz="2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 lvl="0">
                      <a:defRPr sz="1800">
                        <a:solidFill>
                          <a:srgbClr val="000000"/>
                        </a:solidFill>
                      </a:defRPr>
                    </a:pPr>
                    <a:r>
                      <a:rPr sz="28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PWR</a:t>
                    </a:r>
                  </a:p>
                </p:txBody>
              </p:sp>
            </p:grpSp>
            <p:grpSp>
              <p:nvGrpSpPr>
                <p:cNvPr id="148" name="Group 148"/>
                <p:cNvGrpSpPr/>
                <p:nvPr/>
              </p:nvGrpSpPr>
              <p:grpSpPr>
                <a:xfrm>
                  <a:off x="2375007" y="1713434"/>
                  <a:ext cx="1623620" cy="879463"/>
                  <a:chOff x="0" y="0"/>
                  <a:chExt cx="1623619" cy="879461"/>
                </a:xfrm>
              </p:grpSpPr>
              <p:sp>
                <p:nvSpPr>
                  <p:cNvPr id="146" name="Shape 146"/>
                  <p:cNvSpPr/>
                  <p:nvPr/>
                </p:nvSpPr>
                <p:spPr>
                  <a:xfrm>
                    <a:off x="-1" y="0"/>
                    <a:ext cx="1623621" cy="879462"/>
                  </a:xfrm>
                  <a:prstGeom prst="rect">
                    <a:avLst/>
                  </a:prstGeom>
                  <a:solidFill>
                    <a:srgbClr val="E46C0A"/>
                  </a:solidFill>
                  <a:ln w="28575" cap="flat">
                    <a:solidFill>
                      <a:srgbClr val="000000"/>
                    </a:solidFill>
                    <a:prstDash val="solid"/>
                    <a:bevel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 defTabSz="914400">
                      <a:defRPr sz="1400"/>
                    </a:pPr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-1" y="178147"/>
                    <a:ext cx="1623621" cy="52316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914400">
                      <a:defRPr sz="2800"/>
                    </a:lvl1pPr>
                  </a:lstStyle>
                  <a:p>
                    <a:pPr lvl="0">
                      <a:defRPr sz="1800"/>
                    </a:pPr>
                    <a:r>
                      <a: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Batteries</a:t>
                    </a:r>
                  </a:p>
                </p:txBody>
              </p:sp>
            </p:grpSp>
            <p:grpSp>
              <p:nvGrpSpPr>
                <p:cNvPr id="151" name="Group 151"/>
                <p:cNvGrpSpPr/>
                <p:nvPr/>
              </p:nvGrpSpPr>
              <p:grpSpPr>
                <a:xfrm>
                  <a:off x="405905" y="1713434"/>
                  <a:ext cx="1851039" cy="879463"/>
                  <a:chOff x="0" y="0"/>
                  <a:chExt cx="1851037" cy="879461"/>
                </a:xfrm>
              </p:grpSpPr>
              <p:sp>
                <p:nvSpPr>
                  <p:cNvPr id="149" name="Shape 149"/>
                  <p:cNvSpPr/>
                  <p:nvPr/>
                </p:nvSpPr>
                <p:spPr>
                  <a:xfrm>
                    <a:off x="-1" y="0"/>
                    <a:ext cx="1851039" cy="879462"/>
                  </a:xfrm>
                  <a:prstGeom prst="rect">
                    <a:avLst/>
                  </a:prstGeom>
                  <a:solidFill>
                    <a:srgbClr val="E46C0A"/>
                  </a:solidFill>
                  <a:ln w="28575" cap="flat">
                    <a:solidFill>
                      <a:srgbClr val="000000"/>
                    </a:solidFill>
                    <a:prstDash val="solid"/>
                    <a:bevel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 defTabSz="914400">
                      <a:defRPr sz="1400"/>
                    </a:pPr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-1" y="178147"/>
                    <a:ext cx="1851039" cy="52316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914400">
                      <a:defRPr sz="2800"/>
                    </a:lvl1pPr>
                  </a:lstStyle>
                  <a:p>
                    <a:pPr lvl="0">
                      <a:defRPr sz="1800"/>
                    </a:pPr>
                    <a:r>
                      <a: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Regulators</a:t>
                    </a:r>
                  </a:p>
                </p:txBody>
              </p:sp>
            </p:grpSp>
            <p:grpSp>
              <p:nvGrpSpPr>
                <p:cNvPr id="154" name="Group 154"/>
                <p:cNvGrpSpPr/>
                <p:nvPr/>
              </p:nvGrpSpPr>
              <p:grpSpPr>
                <a:xfrm>
                  <a:off x="4849844" y="220966"/>
                  <a:ext cx="1623620" cy="1463930"/>
                  <a:chOff x="0" y="0"/>
                  <a:chExt cx="1623619" cy="1463929"/>
                </a:xfrm>
              </p:grpSpPr>
              <p:sp>
                <p:nvSpPr>
                  <p:cNvPr id="152" name="Shape 152"/>
                  <p:cNvSpPr/>
                  <p:nvPr/>
                </p:nvSpPr>
                <p:spPr>
                  <a:xfrm>
                    <a:off x="-1" y="-1"/>
                    <a:ext cx="1623621" cy="1463931"/>
                  </a:xfrm>
                  <a:prstGeom prst="rect">
                    <a:avLst/>
                  </a:prstGeom>
                  <a:solidFill>
                    <a:srgbClr val="C6D9F1"/>
                  </a:solidFill>
                  <a:ln w="25400" cap="flat">
                    <a:solidFill>
                      <a:srgbClr val="000000"/>
                    </a:solidFill>
                    <a:prstDash val="solid"/>
                    <a:bevel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 defTabSz="914400">
                      <a:defRPr sz="1800"/>
                    </a:pPr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-1" y="177227"/>
                    <a:ext cx="1623621" cy="110947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914400">
                      <a:defRPr sz="2800"/>
                    </a:lvl1pPr>
                  </a:lstStyle>
                  <a:p>
                    <a:pPr lvl="0">
                      <a:defRPr sz="1800"/>
                    </a:pPr>
                    <a:r>
                      <a: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Primary Aids</a:t>
                    </a:r>
                  </a:p>
                </p:txBody>
              </p:sp>
            </p:grpSp>
            <p:grpSp>
              <p:nvGrpSpPr>
                <p:cNvPr id="161" name="Group 161"/>
                <p:cNvGrpSpPr/>
                <p:nvPr/>
              </p:nvGrpSpPr>
              <p:grpSpPr>
                <a:xfrm>
                  <a:off x="374375" y="5256165"/>
                  <a:ext cx="2841340" cy="1758926"/>
                  <a:chOff x="-2" y="0"/>
                  <a:chExt cx="2841338" cy="1758924"/>
                </a:xfrm>
              </p:grpSpPr>
              <p:grpSp>
                <p:nvGrpSpPr>
                  <p:cNvPr id="157" name="Group 157"/>
                  <p:cNvGrpSpPr/>
                  <p:nvPr/>
                </p:nvGrpSpPr>
                <p:grpSpPr>
                  <a:xfrm>
                    <a:off x="-2" y="0"/>
                    <a:ext cx="2841338" cy="1758924"/>
                    <a:chOff x="-1" y="0"/>
                    <a:chExt cx="2841336" cy="1758923"/>
                  </a:xfrm>
                </p:grpSpPr>
                <p:sp>
                  <p:nvSpPr>
                    <p:cNvPr id="155" name="Shape 155"/>
                    <p:cNvSpPr/>
                    <p:nvPr/>
                  </p:nvSpPr>
                  <p:spPr>
                    <a:xfrm>
                      <a:off x="-1" y="0"/>
                      <a:ext cx="2841336" cy="1758923"/>
                    </a:xfrm>
                    <a:prstGeom prst="rect">
                      <a:avLst/>
                    </a:prstGeom>
                    <a:solidFill>
                      <a:srgbClr val="558ED5"/>
                    </a:solidFill>
                    <a:ln w="19050" cap="flat">
                      <a:solidFill>
                        <a:srgbClr val="FFFFF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6" name="Shape 156"/>
                    <p:cNvSpPr/>
                    <p:nvPr/>
                  </p:nvSpPr>
                  <p:spPr>
                    <a:xfrm>
                      <a:off x="82772" y="96331"/>
                      <a:ext cx="2097176" cy="63591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Autofit/>
                    </a:bodyPr>
                    <a:lstStyle>
                      <a:lvl1pPr defTabSz="914400">
                        <a:defRPr sz="2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</a:t>
                      </a:r>
                    </a:p>
                  </p:txBody>
                </p:sp>
              </p:grpSp>
              <p:grpSp>
                <p:nvGrpSpPr>
                  <p:cNvPr id="160" name="Group 160"/>
                  <p:cNvGrpSpPr/>
                  <p:nvPr/>
                </p:nvGrpSpPr>
                <p:grpSpPr>
                  <a:xfrm>
                    <a:off x="230407" y="621942"/>
                    <a:ext cx="2326400" cy="879462"/>
                    <a:chOff x="0" y="0"/>
                    <a:chExt cx="2326399" cy="879461"/>
                  </a:xfrm>
                </p:grpSpPr>
                <p:sp>
                  <p:nvSpPr>
                    <p:cNvPr id="158" name="Shape 158"/>
                    <p:cNvSpPr/>
                    <p:nvPr/>
                  </p:nvSpPr>
                  <p:spPr>
                    <a:xfrm>
                      <a:off x="-1" y="0"/>
                      <a:ext cx="2326401" cy="879462"/>
                    </a:xfrm>
                    <a:prstGeom prst="rect">
                      <a:avLst/>
                    </a:prstGeom>
                    <a:solidFill>
                      <a:srgbClr val="948A54"/>
                    </a:solidFill>
                    <a:ln w="28575" cap="flat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400"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" name="Shape 159"/>
                    <p:cNvSpPr/>
                    <p:nvPr/>
                  </p:nvSpPr>
                  <p:spPr>
                    <a:xfrm>
                      <a:off x="-1" y="178147"/>
                      <a:ext cx="2326401" cy="523168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 defTabSz="914400">
                        <a:defRPr sz="2800"/>
                      </a:lvl1pPr>
                    </a:lstStyle>
                    <a:p>
                      <a:pPr lvl="0">
                        <a:defRPr sz="1800"/>
                      </a:pP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RFID Chip</a:t>
                      </a:r>
                    </a:p>
                  </p:txBody>
                </p:sp>
              </p:grpSp>
            </p:grpSp>
            <p:grpSp>
              <p:nvGrpSpPr>
                <p:cNvPr id="168" name="Group 168"/>
                <p:cNvGrpSpPr/>
                <p:nvPr/>
              </p:nvGrpSpPr>
              <p:grpSpPr>
                <a:xfrm>
                  <a:off x="3382541" y="3243214"/>
                  <a:ext cx="2097180" cy="1758926"/>
                  <a:chOff x="-2" y="0"/>
                  <a:chExt cx="2097179" cy="1758924"/>
                </a:xfrm>
              </p:grpSpPr>
              <p:grpSp>
                <p:nvGrpSpPr>
                  <p:cNvPr id="164" name="Group 164"/>
                  <p:cNvGrpSpPr/>
                  <p:nvPr/>
                </p:nvGrpSpPr>
                <p:grpSpPr>
                  <a:xfrm>
                    <a:off x="-2" y="0"/>
                    <a:ext cx="2097179" cy="1758924"/>
                    <a:chOff x="-1" y="0"/>
                    <a:chExt cx="2097177" cy="1758923"/>
                  </a:xfrm>
                </p:grpSpPr>
                <p:sp>
                  <p:nvSpPr>
                    <p:cNvPr id="162" name="Shape 162"/>
                    <p:cNvSpPr/>
                    <p:nvPr/>
                  </p:nvSpPr>
                  <p:spPr>
                    <a:xfrm>
                      <a:off x="-1" y="0"/>
                      <a:ext cx="2097177" cy="1758923"/>
                    </a:xfrm>
                    <a:prstGeom prst="rect">
                      <a:avLst/>
                    </a:prstGeom>
                    <a:solidFill>
                      <a:srgbClr val="558ED5"/>
                    </a:solidFill>
                    <a:ln w="19050" cap="flat">
                      <a:solidFill>
                        <a:srgbClr val="FFFFF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3" name="Shape 163"/>
                    <p:cNvSpPr/>
                    <p:nvPr/>
                  </p:nvSpPr>
                  <p:spPr>
                    <a:xfrm>
                      <a:off x="62265" y="51882"/>
                      <a:ext cx="1547917" cy="63591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Autofit/>
                    </a:bodyPr>
                    <a:lstStyle>
                      <a:lvl1pPr defTabSz="914400">
                        <a:defRPr sz="2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ADC</a:t>
                      </a:r>
                    </a:p>
                  </p:txBody>
                </p:sp>
              </p:grpSp>
              <p:grpSp>
                <p:nvGrpSpPr>
                  <p:cNvPr id="167" name="Group 167"/>
                  <p:cNvGrpSpPr/>
                  <p:nvPr/>
                </p:nvGrpSpPr>
                <p:grpSpPr>
                  <a:xfrm>
                    <a:off x="69343" y="546853"/>
                    <a:ext cx="1958489" cy="1003093"/>
                    <a:chOff x="0" y="0"/>
                    <a:chExt cx="1958488" cy="1003092"/>
                  </a:xfrm>
                </p:grpSpPr>
                <p:sp>
                  <p:nvSpPr>
                    <p:cNvPr id="165" name="Shape 165"/>
                    <p:cNvSpPr/>
                    <p:nvPr/>
                  </p:nvSpPr>
                  <p:spPr>
                    <a:xfrm>
                      <a:off x="-1" y="0"/>
                      <a:ext cx="1958489" cy="1003093"/>
                    </a:xfrm>
                    <a:prstGeom prst="rect">
                      <a:avLst/>
                    </a:prstGeom>
                    <a:solidFill>
                      <a:srgbClr val="948A54"/>
                    </a:solidFill>
                    <a:ln w="28575" cap="flat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200"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6" name="Shape 166"/>
                    <p:cNvSpPr/>
                    <p:nvPr/>
                  </p:nvSpPr>
                  <p:spPr>
                    <a:xfrm>
                      <a:off x="-1" y="48868"/>
                      <a:ext cx="1958489" cy="905356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 defTabSz="914400">
                        <a:defRPr sz="2800"/>
                      </a:lvl1pPr>
                    </a:lstStyle>
                    <a:p>
                      <a:pPr lvl="0">
                        <a:defRPr sz="1800"/>
                      </a:pP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Nutation Dampening</a:t>
                      </a:r>
                    </a:p>
                  </p:txBody>
                </p:sp>
              </p:grpSp>
            </p:grpSp>
            <p:grpSp>
              <p:nvGrpSpPr>
                <p:cNvPr id="171" name="Group 171"/>
                <p:cNvGrpSpPr/>
                <p:nvPr/>
              </p:nvGrpSpPr>
              <p:grpSpPr>
                <a:xfrm>
                  <a:off x="4887716" y="1772609"/>
                  <a:ext cx="1623620" cy="1204030"/>
                  <a:chOff x="0" y="0"/>
                  <a:chExt cx="1623619" cy="1204029"/>
                </a:xfrm>
              </p:grpSpPr>
              <p:sp>
                <p:nvSpPr>
                  <p:cNvPr id="169" name="Shape 169"/>
                  <p:cNvSpPr/>
                  <p:nvPr/>
                </p:nvSpPr>
                <p:spPr>
                  <a:xfrm>
                    <a:off x="-1" y="0"/>
                    <a:ext cx="1623621" cy="1204030"/>
                  </a:xfrm>
                  <a:prstGeom prst="rect">
                    <a:avLst/>
                  </a:prstGeom>
                  <a:solidFill>
                    <a:srgbClr val="C6D9F1"/>
                  </a:solidFill>
                  <a:ln w="25400" cap="flat">
                    <a:solidFill>
                      <a:srgbClr val="000000"/>
                    </a:solidFill>
                    <a:prstDash val="solid"/>
                    <a:bevel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 defTabSz="914400">
                      <a:defRPr sz="1800"/>
                    </a:pPr>
                    <a:endParaRPr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-1" y="47277"/>
                    <a:ext cx="1623621" cy="110947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ctr" defTabSz="914400">
                      <a:defRPr sz="2800"/>
                    </a:lvl1pPr>
                  </a:lstStyle>
                  <a:p>
                    <a:pPr lvl="0">
                      <a:defRPr sz="1800"/>
                    </a:pPr>
                    <a:r>
                      <a: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Contact Switch</a:t>
                    </a:r>
                  </a:p>
                </p:txBody>
              </p:sp>
            </p:grpSp>
            <p:grpSp>
              <p:nvGrpSpPr>
                <p:cNvPr id="181" name="Group 181"/>
                <p:cNvGrpSpPr/>
                <p:nvPr/>
              </p:nvGrpSpPr>
              <p:grpSpPr>
                <a:xfrm>
                  <a:off x="3382541" y="5276768"/>
                  <a:ext cx="3903823" cy="1758925"/>
                  <a:chOff x="-2" y="0"/>
                  <a:chExt cx="3903822" cy="1758924"/>
                </a:xfrm>
              </p:grpSpPr>
              <p:grpSp>
                <p:nvGrpSpPr>
                  <p:cNvPr id="174" name="Group 174"/>
                  <p:cNvGrpSpPr/>
                  <p:nvPr/>
                </p:nvGrpSpPr>
                <p:grpSpPr>
                  <a:xfrm>
                    <a:off x="-2" y="0"/>
                    <a:ext cx="2097179" cy="1758924"/>
                    <a:chOff x="-1" y="0"/>
                    <a:chExt cx="2097177" cy="1758923"/>
                  </a:xfrm>
                </p:grpSpPr>
                <p:sp>
                  <p:nvSpPr>
                    <p:cNvPr id="172" name="Shape 172"/>
                    <p:cNvSpPr/>
                    <p:nvPr/>
                  </p:nvSpPr>
                  <p:spPr>
                    <a:xfrm>
                      <a:off x="-1" y="0"/>
                      <a:ext cx="2097177" cy="1758923"/>
                    </a:xfrm>
                    <a:prstGeom prst="rect">
                      <a:avLst/>
                    </a:prstGeom>
                    <a:solidFill>
                      <a:srgbClr val="558ED5"/>
                    </a:solidFill>
                    <a:ln w="19050" cap="flat">
                      <a:solidFill>
                        <a:srgbClr val="FFFFFF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3" name="Shape 173"/>
                    <p:cNvSpPr/>
                    <p:nvPr/>
                  </p:nvSpPr>
                  <p:spPr>
                    <a:xfrm>
                      <a:off x="62265" y="75728"/>
                      <a:ext cx="1547917" cy="63591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Autofit/>
                    </a:bodyPr>
                    <a:lstStyle>
                      <a:lvl1pPr defTabSz="914400">
                        <a:defRPr sz="2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</a:p>
                  </p:txBody>
                </p:sp>
              </p:grpSp>
              <p:grpSp>
                <p:nvGrpSpPr>
                  <p:cNvPr id="177" name="Group 177"/>
                  <p:cNvGrpSpPr/>
                  <p:nvPr/>
                </p:nvGrpSpPr>
                <p:grpSpPr>
                  <a:xfrm>
                    <a:off x="1549456" y="543274"/>
                    <a:ext cx="2354364" cy="998032"/>
                    <a:chOff x="-107862" y="0"/>
                    <a:chExt cx="2354363" cy="998031"/>
                  </a:xfrm>
                </p:grpSpPr>
                <p:sp>
                  <p:nvSpPr>
                    <p:cNvPr id="175" name="Shape 175"/>
                    <p:cNvSpPr/>
                    <p:nvPr/>
                  </p:nvSpPr>
                  <p:spPr>
                    <a:xfrm>
                      <a:off x="0" y="2545"/>
                      <a:ext cx="2138638" cy="992940"/>
                    </a:xfrm>
                    <a:prstGeom prst="rect">
                      <a:avLst/>
                    </a:prstGeom>
                    <a:solidFill>
                      <a:srgbClr val="C6D9F1"/>
                    </a:solidFill>
                    <a:ln w="28575" cap="flat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400"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6" name="Shape 176"/>
                    <p:cNvSpPr/>
                    <p:nvPr/>
                  </p:nvSpPr>
                  <p:spPr>
                    <a:xfrm>
                      <a:off x="-107863" y="-1"/>
                      <a:ext cx="2354364" cy="99803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 defTabSz="914400">
                        <a:defRPr sz="2800"/>
                      </a:lvl1pPr>
                    </a:lstStyle>
                    <a:p>
                      <a:pPr lvl="0">
                        <a:defRPr sz="1800"/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Attachment</a:t>
                      </a:r>
                    </a:p>
                  </p:txBody>
                </p:sp>
              </p:grpSp>
              <p:grpSp>
                <p:nvGrpSpPr>
                  <p:cNvPr id="180" name="Group 180"/>
                  <p:cNvGrpSpPr/>
                  <p:nvPr/>
                </p:nvGrpSpPr>
                <p:grpSpPr>
                  <a:xfrm>
                    <a:off x="64690" y="602559"/>
                    <a:ext cx="1483225" cy="879463"/>
                    <a:chOff x="0" y="0"/>
                    <a:chExt cx="1483223" cy="879461"/>
                  </a:xfrm>
                </p:grpSpPr>
                <p:sp>
                  <p:nvSpPr>
                    <p:cNvPr id="178" name="Shape 178"/>
                    <p:cNvSpPr/>
                    <p:nvPr/>
                  </p:nvSpPr>
                  <p:spPr>
                    <a:xfrm>
                      <a:off x="-1" y="0"/>
                      <a:ext cx="1483225" cy="879462"/>
                    </a:xfrm>
                    <a:prstGeom prst="rect">
                      <a:avLst/>
                    </a:prstGeom>
                    <a:solidFill>
                      <a:srgbClr val="948A54"/>
                    </a:solidFill>
                    <a:ln w="28575" cap="flat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 algn="ctr" defTabSz="914400">
                        <a:defRPr sz="1400"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9" name="Shape 179"/>
                    <p:cNvSpPr/>
                    <p:nvPr/>
                  </p:nvSpPr>
                  <p:spPr>
                    <a:xfrm>
                      <a:off x="-1" y="178147"/>
                      <a:ext cx="1483225" cy="523168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Autofit/>
                    </a:bodyPr>
                    <a:lstStyle>
                      <a:lvl1pPr algn="ctr" defTabSz="914400">
                        <a:defRPr sz="2800"/>
                      </a:lvl1pPr>
                    </a:lstStyle>
                    <a:p>
                      <a:pPr lvl="0">
                        <a:defRPr sz="1800"/>
                      </a:pP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Solenoid</a:t>
                      </a:r>
                    </a:p>
                  </p:txBody>
                </p:sp>
              </p:grpSp>
            </p:grpSp>
            <p:sp>
              <p:nvSpPr>
                <p:cNvPr id="182" name="Shape 182"/>
                <p:cNvSpPr/>
                <p:nvPr/>
              </p:nvSpPr>
              <p:spPr>
                <a:xfrm>
                  <a:off x="2256944" y="2153165"/>
                  <a:ext cx="118062" cy="1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 flipH="1">
                  <a:off x="1333680" y="2602459"/>
                  <a:ext cx="1" cy="631193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 flipH="1">
                  <a:off x="1310721" y="3203562"/>
                  <a:ext cx="466046" cy="1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 flipV="1">
                  <a:off x="1767985" y="4745820"/>
                  <a:ext cx="1" cy="1132289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 flipH="1" flipV="1">
                  <a:off x="2931187" y="6317838"/>
                  <a:ext cx="516048" cy="1221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 flipH="1">
                  <a:off x="4930460" y="6319058"/>
                  <a:ext cx="211003" cy="1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 flipV="1">
                  <a:off x="1742871" y="6758788"/>
                  <a:ext cx="1" cy="256301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 flipH="1" flipV="1">
                  <a:off x="1287184" y="7013868"/>
                  <a:ext cx="486141" cy="1220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 flipV="1">
                  <a:off x="1322968" y="7044791"/>
                  <a:ext cx="1" cy="266708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 flipH="1" flipV="1">
                  <a:off x="1341329" y="3002038"/>
                  <a:ext cx="3130702" cy="1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 flipV="1">
                  <a:off x="4452016" y="952930"/>
                  <a:ext cx="1" cy="2070335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 flipH="1">
                  <a:off x="4422974" y="952930"/>
                  <a:ext cx="489819" cy="1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 flipH="1">
                  <a:off x="4452018" y="2360738"/>
                  <a:ext cx="462679" cy="1"/>
                </a:xfrm>
                <a:prstGeom prst="line">
                  <a:avLst/>
                </a:prstGeom>
                <a:noFill/>
                <a:ln w="57150" cap="flat">
                  <a:solidFill>
                    <a:srgbClr val="C6D9F1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8" name="Group 198"/>
              <p:cNvGrpSpPr/>
              <p:nvPr/>
            </p:nvGrpSpPr>
            <p:grpSpPr>
              <a:xfrm>
                <a:off x="5323400" y="8929915"/>
                <a:ext cx="4215373" cy="947113"/>
                <a:chOff x="0" y="0"/>
                <a:chExt cx="4215371" cy="947112"/>
              </a:xfrm>
            </p:grpSpPr>
            <p:sp>
              <p:nvSpPr>
                <p:cNvPr id="196" name="Shape 196"/>
                <p:cNvSpPr/>
                <p:nvPr/>
              </p:nvSpPr>
              <p:spPr>
                <a:xfrm>
                  <a:off x="-1" y="0"/>
                  <a:ext cx="4215373" cy="947113"/>
                </a:xfrm>
                <a:prstGeom prst="rect">
                  <a:avLst/>
                </a:prstGeom>
                <a:solidFill>
                  <a:srgbClr val="4A452A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>
                      <a:solidFill>
                        <a:srgbClr val="FFFFFF"/>
                      </a:solidFill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-1" y="155597"/>
                  <a:ext cx="4215373" cy="6359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>
                      <a:solidFill>
                        <a:srgbClr val="FFFFFF"/>
                      </a:solid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280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SSRL Ground Station</a:t>
                  </a:r>
                </a:p>
              </p:txBody>
            </p:sp>
          </p:grpSp>
          <p:grpSp>
            <p:nvGrpSpPr>
              <p:cNvPr id="201" name="Group 201"/>
              <p:cNvGrpSpPr/>
              <p:nvPr/>
            </p:nvGrpSpPr>
            <p:grpSpPr>
              <a:xfrm>
                <a:off x="8456357" y="-1"/>
                <a:ext cx="5682676" cy="7712202"/>
                <a:chOff x="9195" y="-1"/>
                <a:chExt cx="5682674" cy="7712201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9195" y="0"/>
                  <a:ext cx="5682674" cy="7712200"/>
                </a:xfrm>
                <a:prstGeom prst="rect">
                  <a:avLst/>
                </a:prstGeom>
                <a:solidFill>
                  <a:srgbClr val="17375E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>
                      <a:solidFill>
                        <a:srgbClr val="FFFFFF"/>
                      </a:solidFill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63763" y="-1"/>
                  <a:ext cx="4194356" cy="6359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defTabSz="914400">
                    <a:defRPr sz="2800">
                      <a:solidFill>
                        <a:srgbClr val="FFFFFF"/>
                      </a:solid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28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Primary Spacecraft</a:t>
                  </a:r>
                </a:p>
              </p:txBody>
            </p:sp>
          </p:grpSp>
          <p:grpSp>
            <p:nvGrpSpPr>
              <p:cNvPr id="204" name="Group 204"/>
              <p:cNvGrpSpPr/>
              <p:nvPr/>
            </p:nvGrpSpPr>
            <p:grpSpPr>
              <a:xfrm>
                <a:off x="8710540" y="3467305"/>
                <a:ext cx="3667600" cy="1940739"/>
                <a:chOff x="-1" y="-1"/>
                <a:chExt cx="3667599" cy="1940738"/>
              </a:xfrm>
            </p:grpSpPr>
            <p:sp>
              <p:nvSpPr>
                <p:cNvPr id="202" name="Shape 202"/>
                <p:cNvSpPr/>
                <p:nvPr/>
              </p:nvSpPr>
              <p:spPr>
                <a:xfrm>
                  <a:off x="-1" y="-1"/>
                  <a:ext cx="3667599" cy="1940738"/>
                </a:xfrm>
                <a:prstGeom prst="rect">
                  <a:avLst/>
                </a:prstGeom>
                <a:solidFill>
                  <a:srgbClr val="558ED5"/>
                </a:solidFill>
                <a:ln w="190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>
                      <a:solidFill>
                        <a:srgbClr val="FFFFFF"/>
                      </a:solidFill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68506" y="-1"/>
                  <a:ext cx="2707035" cy="6359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defTabSz="914400">
                    <a:defRPr sz="2800">
                      <a:solidFill>
                        <a:srgbClr val="FFFFFF"/>
                      </a:solid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28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PRP</a:t>
                  </a:r>
                </a:p>
              </p:txBody>
            </p:sp>
          </p:grpSp>
          <p:grpSp>
            <p:nvGrpSpPr>
              <p:cNvPr id="207" name="Group 207"/>
              <p:cNvGrpSpPr/>
              <p:nvPr/>
            </p:nvGrpSpPr>
            <p:grpSpPr>
              <a:xfrm>
                <a:off x="7771389" y="4105204"/>
                <a:ext cx="1878305" cy="1109475"/>
                <a:chOff x="0" y="0"/>
                <a:chExt cx="1878304" cy="1109474"/>
              </a:xfrm>
            </p:grpSpPr>
            <p:sp>
              <p:nvSpPr>
                <p:cNvPr id="205" name="Shape 205"/>
                <p:cNvSpPr/>
                <p:nvPr/>
              </p:nvSpPr>
              <p:spPr>
                <a:xfrm>
                  <a:off x="0" y="84757"/>
                  <a:ext cx="1878305" cy="939961"/>
                </a:xfrm>
                <a:prstGeom prst="rect">
                  <a:avLst/>
                </a:prstGeom>
                <a:solidFill>
                  <a:srgbClr val="C6D9F1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0" y="-1"/>
                  <a:ext cx="1878305" cy="11094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/>
                  </a:lvl1pPr>
                </a:lstStyle>
                <a:p>
                  <a:pPr lvl="0">
                    <a:defRPr sz="1800"/>
                  </a:pPr>
                  <a:r>
                    <a:rPr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Thruster Block</a:t>
                  </a:r>
                </a:p>
              </p:txBody>
            </p:sp>
          </p:grpSp>
          <p:grpSp>
            <p:nvGrpSpPr>
              <p:cNvPr id="210" name="Group 210"/>
              <p:cNvGrpSpPr/>
              <p:nvPr/>
            </p:nvGrpSpPr>
            <p:grpSpPr>
              <a:xfrm>
                <a:off x="10174885" y="4175118"/>
                <a:ext cx="1917951" cy="959640"/>
                <a:chOff x="0" y="0"/>
                <a:chExt cx="1917949" cy="959639"/>
              </a:xfrm>
            </p:grpSpPr>
            <p:sp>
              <p:nvSpPr>
                <p:cNvPr id="208" name="Shape 208"/>
                <p:cNvSpPr/>
                <p:nvPr/>
              </p:nvSpPr>
              <p:spPr>
                <a:xfrm>
                  <a:off x="0" y="0"/>
                  <a:ext cx="1917951" cy="959640"/>
                </a:xfrm>
                <a:prstGeom prst="rect">
                  <a:avLst/>
                </a:prstGeom>
                <a:solidFill>
                  <a:srgbClr val="948A54"/>
                </a:solidFill>
                <a:ln w="28575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400"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0" y="37833"/>
                  <a:ext cx="1917951" cy="8839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/>
                  </a:lvl1pPr>
                </a:lstStyle>
                <a:p>
                  <a:pPr lvl="0">
                    <a:defRPr sz="1800"/>
                  </a:pPr>
                  <a:r>
                    <a:rPr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Firing Circuit</a:t>
                  </a:r>
                </a:p>
              </p:txBody>
            </p:sp>
          </p:grpSp>
          <p:grpSp>
            <p:nvGrpSpPr>
              <p:cNvPr id="213" name="Group 213"/>
              <p:cNvGrpSpPr/>
              <p:nvPr/>
            </p:nvGrpSpPr>
            <p:grpSpPr>
              <a:xfrm>
                <a:off x="8710540" y="635209"/>
                <a:ext cx="3667600" cy="2618002"/>
                <a:chOff x="-1" y="0"/>
                <a:chExt cx="3667599" cy="2618000"/>
              </a:xfrm>
            </p:grpSpPr>
            <p:sp>
              <p:nvSpPr>
                <p:cNvPr id="211" name="Shape 211"/>
                <p:cNvSpPr/>
                <p:nvPr/>
              </p:nvSpPr>
              <p:spPr>
                <a:xfrm>
                  <a:off x="-1" y="0"/>
                  <a:ext cx="3667599" cy="2618000"/>
                </a:xfrm>
                <a:prstGeom prst="rect">
                  <a:avLst/>
                </a:prstGeom>
                <a:solidFill>
                  <a:srgbClr val="558ED5"/>
                </a:solidFill>
                <a:ln w="190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>
                      <a:solidFill>
                        <a:srgbClr val="FFFFFF"/>
                      </a:solidFill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>
                  <a:off x="68506" y="93992"/>
                  <a:ext cx="2707035" cy="6359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defTabSz="914400">
                    <a:defRPr sz="2800">
                      <a:solidFill>
                        <a:srgbClr val="FFFFFF"/>
                      </a:solid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28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PLD</a:t>
                  </a:r>
                </a:p>
              </p:txBody>
            </p:sp>
          </p:grpSp>
          <p:grpSp>
            <p:nvGrpSpPr>
              <p:cNvPr id="216" name="Group 216"/>
              <p:cNvGrpSpPr/>
              <p:nvPr/>
            </p:nvGrpSpPr>
            <p:grpSpPr>
              <a:xfrm>
                <a:off x="7771389" y="1630773"/>
                <a:ext cx="1878305" cy="939961"/>
                <a:chOff x="0" y="0"/>
                <a:chExt cx="1878304" cy="939960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0" y="0"/>
                  <a:ext cx="1878305" cy="939961"/>
                </a:xfrm>
                <a:prstGeom prst="rect">
                  <a:avLst/>
                </a:prstGeom>
                <a:solidFill>
                  <a:srgbClr val="C6D9F1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0" y="152020"/>
                  <a:ext cx="1878305" cy="6359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/>
                  </a:lvl1pPr>
                </a:lstStyle>
                <a:p>
                  <a:pPr lvl="0">
                    <a:defRPr sz="1800"/>
                  </a:pPr>
                  <a:r>
                    <a:rPr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Imager</a:t>
                  </a:r>
                </a:p>
              </p:txBody>
            </p:sp>
          </p:grpSp>
          <p:grpSp>
            <p:nvGrpSpPr>
              <p:cNvPr id="219" name="Group 219"/>
              <p:cNvGrpSpPr/>
              <p:nvPr/>
            </p:nvGrpSpPr>
            <p:grpSpPr>
              <a:xfrm>
                <a:off x="10183004" y="1630773"/>
                <a:ext cx="1878305" cy="939961"/>
                <a:chOff x="0" y="0"/>
                <a:chExt cx="1878304" cy="939960"/>
              </a:xfrm>
            </p:grpSpPr>
            <p:sp>
              <p:nvSpPr>
                <p:cNvPr id="217" name="Shape 217"/>
                <p:cNvSpPr/>
                <p:nvPr/>
              </p:nvSpPr>
              <p:spPr>
                <a:xfrm>
                  <a:off x="0" y="0"/>
                  <a:ext cx="1878305" cy="939961"/>
                </a:xfrm>
                <a:prstGeom prst="rect">
                  <a:avLst/>
                </a:prstGeom>
                <a:solidFill>
                  <a:srgbClr val="948A54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0" y="152020"/>
                  <a:ext cx="1878305" cy="6359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/>
                  </a:lvl1pPr>
                </a:lstStyle>
                <a:p>
                  <a:pPr lvl="0">
                    <a:defRPr sz="1800"/>
                  </a:pPr>
                  <a:r>
                    <a:rPr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CDH</a:t>
                  </a:r>
                </a:p>
              </p:txBody>
            </p:sp>
          </p:grpSp>
          <p:grpSp>
            <p:nvGrpSpPr>
              <p:cNvPr id="222" name="Group 222"/>
              <p:cNvGrpSpPr/>
              <p:nvPr/>
            </p:nvGrpSpPr>
            <p:grpSpPr>
              <a:xfrm>
                <a:off x="10183004" y="650745"/>
                <a:ext cx="1878305" cy="883973"/>
                <a:chOff x="0" y="0"/>
                <a:chExt cx="1878304" cy="883971"/>
              </a:xfrm>
            </p:grpSpPr>
            <p:sp>
              <p:nvSpPr>
                <p:cNvPr id="220" name="Shape 220"/>
                <p:cNvSpPr/>
                <p:nvPr/>
              </p:nvSpPr>
              <p:spPr>
                <a:xfrm>
                  <a:off x="0" y="52376"/>
                  <a:ext cx="1878305" cy="779220"/>
                </a:xfrm>
                <a:prstGeom prst="rect">
                  <a:avLst/>
                </a:prstGeom>
                <a:solidFill>
                  <a:srgbClr val="948A54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400"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0" y="-1"/>
                  <a:ext cx="1878305" cy="8839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/>
                  </a:lvl1pPr>
                </a:lstStyle>
                <a:p>
                  <a:pPr lvl="0">
                    <a:defRPr sz="1800"/>
                  </a:pPr>
                  <a:r>
                    <a:rPr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Flash Memory</a:t>
                  </a:r>
                </a:p>
              </p:txBody>
            </p:sp>
          </p:grpSp>
          <p:grpSp>
            <p:nvGrpSpPr>
              <p:cNvPr id="225" name="Group 225"/>
              <p:cNvGrpSpPr/>
              <p:nvPr/>
            </p:nvGrpSpPr>
            <p:grpSpPr>
              <a:xfrm>
                <a:off x="8718421" y="5529897"/>
                <a:ext cx="3659718" cy="2054155"/>
                <a:chOff x="0" y="-1"/>
                <a:chExt cx="3659717" cy="2054154"/>
              </a:xfrm>
            </p:grpSpPr>
            <p:sp>
              <p:nvSpPr>
                <p:cNvPr id="223" name="Shape 223"/>
                <p:cNvSpPr/>
                <p:nvPr/>
              </p:nvSpPr>
              <p:spPr>
                <a:xfrm>
                  <a:off x="0" y="-1"/>
                  <a:ext cx="3659717" cy="2054154"/>
                </a:xfrm>
                <a:prstGeom prst="rect">
                  <a:avLst/>
                </a:prstGeom>
                <a:solidFill>
                  <a:srgbClr val="558ED5"/>
                </a:solidFill>
                <a:ln w="1905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>
                      <a:solidFill>
                        <a:srgbClr val="FFFFFF"/>
                      </a:solidFill>
                    </a:defRPr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66443" y="32089"/>
                  <a:ext cx="2701218" cy="6359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defTabSz="914400">
                    <a:defRPr sz="2800">
                      <a:solidFill>
                        <a:srgbClr val="FFFFFF"/>
                      </a:solid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28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SEP</a:t>
                  </a:r>
                </a:p>
              </p:txBody>
            </p:sp>
          </p:grpSp>
          <p:grpSp>
            <p:nvGrpSpPr>
              <p:cNvPr id="228" name="Group 228"/>
              <p:cNvGrpSpPr/>
              <p:nvPr/>
            </p:nvGrpSpPr>
            <p:grpSpPr>
              <a:xfrm>
                <a:off x="7693124" y="6230834"/>
                <a:ext cx="2244893" cy="988259"/>
                <a:chOff x="-127192" y="0"/>
                <a:chExt cx="2244892" cy="988258"/>
              </a:xfrm>
            </p:grpSpPr>
            <p:sp>
              <p:nvSpPr>
                <p:cNvPr id="226" name="Shape 226"/>
                <p:cNvSpPr/>
                <p:nvPr/>
              </p:nvSpPr>
              <p:spPr>
                <a:xfrm>
                  <a:off x="0" y="2521"/>
                  <a:ext cx="2117700" cy="983217"/>
                </a:xfrm>
                <a:prstGeom prst="rect">
                  <a:avLst/>
                </a:prstGeom>
                <a:solidFill>
                  <a:srgbClr val="C6D9F1"/>
                </a:solidFill>
                <a:ln w="28575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400"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-127193" y="-1"/>
                  <a:ext cx="2244893" cy="988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/>
                  </a:lvl1pPr>
                </a:lstStyle>
                <a:p>
                  <a:pPr lvl="0">
                    <a:defRPr sz="1800"/>
                  </a:pPr>
                  <a:r>
                    <a:rPr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Secondary Attachment</a:t>
                  </a:r>
                </a:p>
              </p:txBody>
            </p:sp>
          </p:grpSp>
          <p:grpSp>
            <p:nvGrpSpPr>
              <p:cNvPr id="231" name="Group 231"/>
              <p:cNvGrpSpPr/>
              <p:nvPr/>
            </p:nvGrpSpPr>
            <p:grpSpPr>
              <a:xfrm>
                <a:off x="12598164" y="7238643"/>
                <a:ext cx="1497516" cy="879462"/>
                <a:chOff x="0" y="0"/>
                <a:chExt cx="1497515" cy="879461"/>
              </a:xfrm>
            </p:grpSpPr>
            <p:sp>
              <p:nvSpPr>
                <p:cNvPr id="229" name="Shape 229"/>
                <p:cNvSpPr/>
                <p:nvPr/>
              </p:nvSpPr>
              <p:spPr>
                <a:xfrm>
                  <a:off x="-1" y="0"/>
                  <a:ext cx="1497517" cy="879462"/>
                </a:xfrm>
                <a:prstGeom prst="rect">
                  <a:avLst/>
                </a:prstGeom>
                <a:solidFill>
                  <a:srgbClr val="C6D9F1"/>
                </a:solidFill>
                <a:ln w="28575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800"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-1" y="121771"/>
                  <a:ext cx="1497517" cy="6359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/>
                  </a:lvl1pPr>
                </a:lstStyle>
                <a:p>
                  <a:pPr lvl="0">
                    <a:defRPr sz="1800"/>
                  </a:pPr>
                  <a:r>
                    <a:rPr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Boeing</a:t>
                  </a:r>
                </a:p>
              </p:txBody>
            </p:sp>
          </p:grpSp>
          <p:sp>
            <p:nvSpPr>
              <p:cNvPr id="251" name="Shape 251"/>
              <p:cNvSpPr/>
              <p:nvPr/>
            </p:nvSpPr>
            <p:spPr>
              <a:xfrm>
                <a:off x="9662498" y="2100753"/>
                <a:ext cx="50780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21600" y="0"/>
                    </a:moveTo>
                    <a:cubicBezTo>
                      <a:pt x="14400" y="0"/>
                      <a:pt x="7200" y="0"/>
                      <a:pt x="0" y="0"/>
                    </a:cubicBezTo>
                  </a:path>
                </a:pathLst>
              </a:custGeom>
              <a:noFill/>
              <a:ln w="57150" cap="flat">
                <a:solidFill>
                  <a:srgbClr val="C6D9F1"/>
                </a:solidFill>
                <a:prstDash val="solid"/>
                <a:bevel/>
              </a:ln>
              <a:effectLst/>
            </p:spPr>
            <p:txBody>
              <a:bodyPr/>
              <a:lstStyle/>
              <a:p>
                <a:pPr lvl="0"/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11124367" y="1491201"/>
                <a:ext cx="1" cy="138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4400" y="14400"/>
                      <a:pt x="7200" y="7200"/>
                      <a:pt x="0" y="0"/>
                    </a:cubicBezTo>
                  </a:path>
                </a:pathLst>
              </a:custGeom>
              <a:noFill/>
              <a:ln w="57150" cap="flat">
                <a:solidFill>
                  <a:srgbClr val="C6D9F1"/>
                </a:solidFill>
                <a:prstDash val="solid"/>
                <a:bevel/>
              </a:ln>
              <a:effectLst/>
            </p:spPr>
            <p:txBody>
              <a:bodyPr/>
              <a:lstStyle/>
              <a:p>
                <a:pPr lvl="0"/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11124367" y="2583273"/>
                <a:ext cx="7230" cy="1577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57150" cap="flat">
                <a:solidFill>
                  <a:srgbClr val="C6D9F1"/>
                </a:solidFill>
                <a:prstDash val="solid"/>
                <a:bevel/>
              </a:ln>
              <a:effectLst/>
            </p:spPr>
            <p:txBody>
              <a:bodyPr/>
              <a:lstStyle/>
              <a:p>
                <a:pPr lvl="0"/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9662498" y="4656947"/>
                <a:ext cx="498101" cy="1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4400" y="7200"/>
                      <a:pt x="7200" y="14400"/>
                      <a:pt x="0" y="21600"/>
                    </a:cubicBezTo>
                  </a:path>
                </a:pathLst>
              </a:custGeom>
              <a:noFill/>
              <a:ln w="57150" cap="flat">
                <a:solidFill>
                  <a:srgbClr val="C6D9F1"/>
                </a:solidFill>
                <a:prstDash val="solid"/>
                <a:bevel/>
              </a:ln>
              <a:effectLst/>
            </p:spPr>
            <p:txBody>
              <a:bodyPr/>
              <a:lstStyle/>
              <a:p>
                <a:pPr lvl="0"/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" name="Group 238"/>
              <p:cNvGrpSpPr/>
              <p:nvPr/>
            </p:nvGrpSpPr>
            <p:grpSpPr>
              <a:xfrm>
                <a:off x="10183661" y="6284013"/>
                <a:ext cx="1894227" cy="879462"/>
                <a:chOff x="0" y="0"/>
                <a:chExt cx="1894226" cy="879461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0" y="0"/>
                  <a:ext cx="1894227" cy="879462"/>
                </a:xfrm>
                <a:prstGeom prst="rect">
                  <a:avLst/>
                </a:prstGeom>
                <a:solidFill>
                  <a:srgbClr val="948A54"/>
                </a:solidFill>
                <a:ln w="28575" cap="flat">
                  <a:solidFill>
                    <a:srgbClr val="00000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914400">
                    <a:defRPr sz="1400"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0" y="178147"/>
                  <a:ext cx="1894227" cy="5231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algn="ctr" defTabSz="914400">
                    <a:defRPr sz="2800"/>
                  </a:lvl1pPr>
                </a:lstStyle>
                <a:p>
                  <a:pPr lvl="0">
                    <a:defRPr sz="1800"/>
                  </a:pPr>
                  <a:r>
                    <a:rPr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Power Pass</a:t>
                  </a:r>
                </a:p>
              </p:txBody>
            </p:sp>
          </p:grpSp>
          <p:sp>
            <p:nvSpPr>
              <p:cNvPr id="255" name="Shape 255"/>
              <p:cNvSpPr/>
              <p:nvPr/>
            </p:nvSpPr>
            <p:spPr>
              <a:xfrm>
                <a:off x="11131451" y="5149050"/>
                <a:ext cx="1673" cy="112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4400" y="7200"/>
                      <a:pt x="7200" y="14400"/>
                      <a:pt x="0" y="21600"/>
                    </a:cubicBezTo>
                  </a:path>
                </a:pathLst>
              </a:custGeom>
              <a:noFill/>
              <a:ln w="57150" cap="flat">
                <a:solidFill>
                  <a:srgbClr val="C6D9F1"/>
                </a:solidFill>
                <a:prstDash val="solid"/>
                <a:bevel/>
              </a:ln>
              <a:effectLst/>
            </p:spPr>
            <p:txBody>
              <a:bodyPr/>
              <a:lstStyle/>
              <a:p>
                <a:pPr lvl="0"/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9952329" y="6724250"/>
                <a:ext cx="217045" cy="1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4400" y="7200"/>
                      <a:pt x="7200" y="14400"/>
                      <a:pt x="0" y="21600"/>
                    </a:cubicBezTo>
                  </a:path>
                </a:pathLst>
              </a:custGeom>
              <a:noFill/>
              <a:ln w="57150" cap="flat">
                <a:solidFill>
                  <a:srgbClr val="C6D9F1"/>
                </a:solidFill>
                <a:prstDash val="solid"/>
                <a:bevel/>
              </a:ln>
              <a:effectLst/>
            </p:spPr>
            <p:txBody>
              <a:bodyPr/>
              <a:lstStyle/>
              <a:p>
                <a:pPr lvl="0"/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12061307" y="2100753"/>
                <a:ext cx="1285615" cy="1"/>
              </a:xfrm>
              <a:prstGeom prst="line">
                <a:avLst/>
              </a:prstGeom>
              <a:noFill/>
              <a:ln w="57150" cap="flat">
                <a:solidFill>
                  <a:srgbClr val="C6D9F1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13325800" y="2085181"/>
                <a:ext cx="0" cy="5144092"/>
              </a:xfrm>
              <a:prstGeom prst="line">
                <a:avLst/>
              </a:prstGeom>
              <a:noFill/>
              <a:ln w="57150" cap="flat">
                <a:solidFill>
                  <a:srgbClr val="C6D9F1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1762760" y="8948419"/>
                <a:ext cx="3547110" cy="45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flat">
                <a:solidFill>
                  <a:srgbClr val="000000"/>
                </a:solidFill>
                <a:prstDash val="sysDot"/>
                <a:bevel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9550400" y="8131810"/>
                <a:ext cx="3796030" cy="1271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57150" cap="flat">
                <a:solidFill>
                  <a:srgbClr val="000000"/>
                </a:solidFill>
                <a:prstDash val="sysDot"/>
                <a:bevel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lvl="0"/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6" name="Shape 246"/>
            <p:cNvSpPr/>
            <p:nvPr/>
          </p:nvSpPr>
          <p:spPr>
            <a:xfrm>
              <a:off x="4244386" y="10134600"/>
              <a:ext cx="8202566" cy="9233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6000" u="sng"/>
              </a:lvl1pPr>
            </a:lstStyle>
            <a:p>
              <a:pPr lvl="0">
                <a:defRPr sz="1800" u="none"/>
              </a:pPr>
              <a:r>
                <a:rPr sz="60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Block Diagram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590790" y="13722648"/>
            <a:ext cx="19200350" cy="6781318"/>
            <a:chOff x="16678333" y="15132107"/>
            <a:chExt cx="19028648" cy="7305005"/>
          </a:xfrm>
        </p:grpSpPr>
        <p:sp>
          <p:nvSpPr>
            <p:cNvPr id="247" name="Shape 247"/>
            <p:cNvSpPr/>
            <p:nvPr/>
          </p:nvSpPr>
          <p:spPr>
            <a:xfrm>
              <a:off x="16678333" y="15132107"/>
              <a:ext cx="19028648" cy="730500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4001352" y="15468600"/>
              <a:ext cx="4382610" cy="9233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6000" u="sng"/>
              </a:lvl1pPr>
            </a:lstStyle>
            <a:p>
              <a:pPr lvl="0">
                <a:defRPr sz="1800" u="none"/>
              </a:pPr>
              <a:r>
                <a:rPr sz="60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Mission Risks</a:t>
              </a:r>
            </a:p>
          </p:txBody>
        </p:sp>
        <p:graphicFrame>
          <p:nvGraphicFramePr>
            <p:cNvPr id="249" name="Table 249"/>
            <p:cNvGraphicFramePr/>
            <p:nvPr>
              <p:extLst>
                <p:ext uri="{D42A27DB-BD31-4B8C-83A1-F6EECF244321}">
                  <p14:modId xmlns:p14="http://schemas.microsoft.com/office/powerpoint/2010/main" val="3000596530"/>
                </p:ext>
              </p:extLst>
            </p:nvPr>
          </p:nvGraphicFramePr>
          <p:xfrm>
            <a:off x="24251266" y="16714506"/>
            <a:ext cx="9873444" cy="5495502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737965"/>
                  <a:gridCol w="1844914"/>
                  <a:gridCol w="1844914"/>
                  <a:gridCol w="1844914"/>
                  <a:gridCol w="1844914"/>
                  <a:gridCol w="1844914"/>
                </a:tblGrid>
                <a:tr h="850256"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  <a:endPara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0000"/>
                      </a:solidFill>
                    </a:tcPr>
                  </a:tc>
                </a:tr>
                <a:tr h="850256"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  <a:endPara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0000"/>
                      </a:solidFill>
                    </a:tcPr>
                  </a:tc>
                </a:tr>
                <a:tr h="850256"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0000"/>
                      </a:solidFill>
                    </a:tcPr>
                  </a:tc>
                </a:tr>
                <a:tr h="850256"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2, 3, 4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5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</a:tr>
                <a:tr h="850256"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lang="en-US" sz="2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3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1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00"/>
                      </a:solidFill>
                    </a:tcPr>
                  </a:tc>
                </a:tr>
                <a:tr h="850256"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2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lvl="0" algn="ctr" defTabSz="914400">
                          <a:defRPr sz="1800" b="0" i="0"/>
                        </a:pPr>
                        <a:r>
                          <a:rPr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23498" marR="23498" marT="23498" marB="23498" anchor="ctr" horzOverflow="overflow">
                      <a:lnL w="38100">
                        <a:solidFill>
                          <a:srgbClr val="000000"/>
                        </a:solidFill>
                        <a:miter lim="400000"/>
                      </a:lnL>
                      <a:lnR w="38100">
                        <a:solidFill>
                          <a:srgbClr val="000000"/>
                        </a:solidFill>
                        <a:miter lim="400000"/>
                      </a:lnR>
                      <a:lnT w="38100">
                        <a:solidFill>
                          <a:srgbClr val="000000"/>
                        </a:solidFill>
                        <a:miter lim="400000"/>
                      </a:lnT>
                      <a:lnB w="38100">
                        <a:solidFill>
                          <a:srgbClr val="000000"/>
                        </a:solidFill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sp>
          <p:nvSpPr>
            <p:cNvPr id="250" name="Shape 250"/>
            <p:cNvSpPr/>
            <p:nvPr/>
          </p:nvSpPr>
          <p:spPr>
            <a:xfrm>
              <a:off x="17345026" y="16755017"/>
              <a:ext cx="6429374" cy="4924425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342900" lvl="0" indent="-342900" defTabSz="914400">
                <a:buSzPct val="100000"/>
                <a:buAutoNum type="arabicPeriod"/>
                <a:defRPr sz="1800"/>
              </a:pP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Spacecraft unable to separate</a:t>
              </a:r>
            </a:p>
            <a:p>
              <a:pPr marL="342900" lvl="0" indent="-342900" defTabSz="914400">
                <a:buSzPct val="100000"/>
                <a:buAutoNum type="arabicPeriod"/>
                <a:defRPr sz="1800"/>
              </a:pP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Collision during inspection stationkeeping</a:t>
              </a:r>
            </a:p>
            <a:p>
              <a:pPr marL="342900" lvl="0" indent="-342900" defTabSz="914400">
                <a:buSzPct val="100000"/>
                <a:buAutoNum type="arabicPeriod"/>
                <a:defRPr sz="1800"/>
              </a:pP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Unable to rendezvous during cooperative maneuvers</a:t>
              </a:r>
            </a:p>
            <a:p>
              <a:pPr marL="342900" lvl="0" indent="-342900" defTabSz="914400">
                <a:buSzPct val="100000"/>
                <a:buAutoNum type="arabicPeriod"/>
                <a:defRPr sz="1800"/>
              </a:pP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Unable to rendezvous during non-cooperative maneuvers</a:t>
              </a:r>
            </a:p>
            <a:p>
              <a:pPr marL="342900" lvl="0" indent="-342900" defTabSz="914400">
                <a:buSzPct val="100000"/>
                <a:buAutoNum type="arabicPeriod"/>
                <a:defRPr sz="1800"/>
              </a:pP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Collision during rendezvous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998608" y="20763683"/>
            <a:ext cx="9838082" cy="13092194"/>
            <a:chOff x="26192658" y="21784960"/>
            <a:chExt cx="9514324" cy="12215388"/>
          </a:xfrm>
        </p:grpSpPr>
        <p:sp>
          <p:nvSpPr>
            <p:cNvPr id="315" name="Shape 128"/>
            <p:cNvSpPr/>
            <p:nvPr/>
          </p:nvSpPr>
          <p:spPr>
            <a:xfrm>
              <a:off x="26192658" y="21784960"/>
              <a:ext cx="9514324" cy="1221538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/>
              <a:endParaRPr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242082" y="21864025"/>
              <a:ext cx="9420849" cy="11976637"/>
              <a:chOff x="26242082" y="21864025"/>
              <a:chExt cx="9420849" cy="11976637"/>
            </a:xfrm>
          </p:grpSpPr>
          <p:sp>
            <p:nvSpPr>
              <p:cNvPr id="318" name="Shape 248"/>
              <p:cNvSpPr/>
              <p:nvPr/>
            </p:nvSpPr>
            <p:spPr>
              <a:xfrm>
                <a:off x="27724547" y="21864025"/>
                <a:ext cx="6137441" cy="8614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6000" u="sng"/>
                </a:lvl1pPr>
              </a:lstStyle>
              <a:p>
                <a:pPr lvl="0">
                  <a:defRPr sz="1800" u="none"/>
                </a:pPr>
                <a:r>
                  <a:rPr lang="en-US" sz="6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Mission Information</a:t>
                </a:r>
                <a:endParaRPr sz="6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21" name="Picture 320" descr="Ideal CONOPS-1 RSK Pertubation.tif"/>
              <p:cNvPicPr>
                <a:picLocks noChangeAspect="1"/>
              </p:cNvPicPr>
              <p:nvPr/>
            </p:nvPicPr>
            <p:blipFill rotWithShape="1">
              <a:blip r:embed="rId7"/>
              <a:srcRect l="6184" t="7315" r="6776"/>
              <a:stretch/>
            </p:blipFill>
            <p:spPr>
              <a:xfrm>
                <a:off x="26242082" y="29052523"/>
                <a:ext cx="9420849" cy="478813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16387949" y="20726743"/>
            <a:ext cx="9992985" cy="13182257"/>
            <a:chOff x="16415927" y="21713516"/>
            <a:chExt cx="9992985" cy="12264813"/>
          </a:xfrm>
        </p:grpSpPr>
        <p:sp>
          <p:nvSpPr>
            <p:cNvPr id="316" name="Shape 128"/>
            <p:cNvSpPr/>
            <p:nvPr/>
          </p:nvSpPr>
          <p:spPr>
            <a:xfrm>
              <a:off x="16659281" y="21713516"/>
              <a:ext cx="9236789" cy="1221538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/>
              <a:endParaRPr/>
            </a:p>
          </p:txBody>
        </p:sp>
        <p:pic>
          <p:nvPicPr>
            <p:cNvPr id="1026" name="Picture 2" descr="C:\Users\MR LEO\Documents\GitHub\Preliminary-Design\Attitude Determination and Control (ADC)\Delta-V Budgets\Prox Ops Definition Illustrations\Max Separation Distance.tif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7083" l="16667" r="914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3"/>
            <a:stretch/>
          </p:blipFill>
          <p:spPr bwMode="auto">
            <a:xfrm>
              <a:off x="16415927" y="28951252"/>
              <a:ext cx="5714561" cy="5027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" name="Shape 248"/>
            <p:cNvSpPr/>
            <p:nvPr/>
          </p:nvSpPr>
          <p:spPr>
            <a:xfrm>
              <a:off x="18605718" y="21811682"/>
              <a:ext cx="6133089" cy="8590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6000" u="sng"/>
              </a:lvl1pPr>
            </a:lstStyle>
            <a:p>
              <a:pPr lvl="0">
                <a:defRPr sz="1800" u="none"/>
              </a:pPr>
              <a:r>
                <a:rPr lang="en-US" sz="6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Mission Definitions</a:t>
              </a:r>
              <a:endParaRPr sz="6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Shape 62"/>
            <p:cNvSpPr/>
            <p:nvPr/>
          </p:nvSpPr>
          <p:spPr>
            <a:xfrm>
              <a:off x="16746999" y="22814753"/>
              <a:ext cx="9061353" cy="68634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800"/>
              </a:pPr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Inspection: </a:t>
              </a: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resolving individual components on the external surface of a resident space object.</a:t>
              </a:r>
              <a:endPara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>
                <a:defRPr sz="1800"/>
              </a:pPr>
              <a:r>
                <a:rPr lang="en-US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Inspection Stationkeeping</a:t>
              </a:r>
              <a:r>
                <a:rPr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maintaining a constant distance (&lt;10 m) relative to a resident space object.</a:t>
              </a:r>
            </a:p>
            <a:p>
              <a:pPr lvl="0">
                <a:defRPr sz="1800"/>
              </a:pPr>
              <a:r>
                <a:rPr lang="en-US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Stationkeeping: </a:t>
              </a: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maintaining a constant distance (&gt;100 m) relative to a resident space object.</a:t>
              </a:r>
              <a:r>
                <a:rPr lang="en-US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lvl="0">
                <a:defRPr sz="1800"/>
              </a:pPr>
              <a:r>
                <a:rPr lang="en-US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Rendezvous: </a:t>
              </a: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decreasing the relative distance to a resident space object.</a:t>
              </a:r>
              <a:endPara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7" name="Picture 3" descr="C:\Users\MR LEO\Documents\GitHub\Preliminary-Design\Attitude Determination and Control (ADC)\Delta-V Budgets\Prox Ops Definition Illustrations\CW Coordinate Frame Target Spacecraft.tif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6389" b="64167" l="13438" r="84375">
                          <a14:foregroundMark x1="35833" y1="46806" x2="35833" y2="46806"/>
                          <a14:foregroundMark x1="41979" y1="20694" x2="41979" y2="20694"/>
                          <a14:foregroundMark x1="32604" y1="45417" x2="40729" y2="44722"/>
                          <a14:foregroundMark x1="33125" y1="48333" x2="41250" y2="47778"/>
                          <a14:foregroundMark x1="54688" y1="37361" x2="66042" y2="37222"/>
                          <a14:foregroundMark x1="54688" y1="40556" x2="65729" y2="40556"/>
                          <a14:foregroundMark x1="40521" y1="20278" x2="43958" y2="20556"/>
                          <a14:foregroundMark x1="40313" y1="22222" x2="44167" y2="23889"/>
                          <a14:foregroundMark x1="39063" y1="23194" x2="42917" y2="23333"/>
                          <a14:foregroundMark x1="44375" y1="18750" x2="45208" y2="23889"/>
                          <a14:foregroundMark x1="32396" y1="45139" x2="32396" y2="48750"/>
                          <a14:foregroundMark x1="53958" y1="37361" x2="54271" y2="40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5" t="12183" r="7431" b="29978"/>
            <a:stretch/>
          </p:blipFill>
          <p:spPr bwMode="auto">
            <a:xfrm>
              <a:off x="20726400" y="30097992"/>
              <a:ext cx="5682512" cy="3039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2" name="Shape 62"/>
          <p:cNvSpPr/>
          <p:nvPr/>
        </p:nvSpPr>
        <p:spPr>
          <a:xfrm>
            <a:off x="26225094" y="21747463"/>
            <a:ext cx="9061353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Two, 3U (10 x 10 x 30cm)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CubeSats (One Primary, One Secondary)</a:t>
            </a:r>
          </a:p>
          <a:p>
            <a:pPr>
              <a:defRPr sz="18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Lifetime: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Weeks for Secondary Spacecraft, 6 Months for Primary Spacecraft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Propulsion: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Cold-gas, 50 m/s of ∆V.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 sz="1800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Imaging: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fps, 640x480 pixel, visual spectrum camera. </a:t>
            </a:r>
          </a:p>
          <a:p>
            <a:pPr lvl="0">
              <a:defRPr sz="1800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through linear orbit theory and CW coordinate frame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Shape 248"/>
          <p:cNvSpPr/>
          <p:nvPr/>
        </p:nvSpPr>
        <p:spPr>
          <a:xfrm>
            <a:off x="876397" y="34083010"/>
            <a:ext cx="15511552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000" u="sng"/>
            </a:lvl1pPr>
          </a:lstStyle>
          <a:p>
            <a:pPr lvl="0">
              <a:defRPr sz="1800" u="none"/>
            </a:pPr>
            <a:r>
              <a:rPr lang="en-US" sz="4800" b="1" u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Partnership with the Boeing Company’s Advanced Space &amp; Intelligence Systems Organization</a:t>
            </a:r>
            <a:endParaRPr sz="4800" b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4" name="Picture 20" descr="http://www.whitebird.org/sites/default/files/boeing_cmykblue_larg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0" y="2598097"/>
            <a:ext cx="8289924" cy="29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90043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90043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90043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90043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393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MR LEO</cp:lastModifiedBy>
  <cp:revision>18</cp:revision>
  <dcterms:modified xsi:type="dcterms:W3CDTF">2014-04-24T21:58:45Z</dcterms:modified>
</cp:coreProperties>
</file>