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49" r:id="rId2"/>
  </p:sldMasterIdLst>
  <p:notesMasterIdLst>
    <p:notesMasterId r:id="rId37"/>
  </p:notesMasterIdLst>
  <p:sldIdLst>
    <p:sldId id="256" r:id="rId3"/>
    <p:sldId id="258" r:id="rId4"/>
    <p:sldId id="259" r:id="rId5"/>
    <p:sldId id="261" r:id="rId6"/>
    <p:sldId id="257" r:id="rId7"/>
    <p:sldId id="260" r:id="rId8"/>
    <p:sldId id="262" r:id="rId9"/>
    <p:sldId id="280" r:id="rId10"/>
    <p:sldId id="265" r:id="rId11"/>
    <p:sldId id="263" r:id="rId12"/>
    <p:sldId id="266" r:id="rId13"/>
    <p:sldId id="267" r:id="rId14"/>
    <p:sldId id="268" r:id="rId15"/>
    <p:sldId id="269" r:id="rId16"/>
    <p:sldId id="270" r:id="rId17"/>
    <p:sldId id="288" r:id="rId18"/>
    <p:sldId id="289" r:id="rId19"/>
    <p:sldId id="290" r:id="rId20"/>
    <p:sldId id="291" r:id="rId21"/>
    <p:sldId id="271" r:id="rId22"/>
    <p:sldId id="272" r:id="rId23"/>
    <p:sldId id="281" r:id="rId24"/>
    <p:sldId id="284" r:id="rId25"/>
    <p:sldId id="283" r:id="rId26"/>
    <p:sldId id="282" r:id="rId27"/>
    <p:sldId id="273" r:id="rId28"/>
    <p:sldId id="274" r:id="rId29"/>
    <p:sldId id="275" r:id="rId30"/>
    <p:sldId id="276" r:id="rId31"/>
    <p:sldId id="286" r:id="rId32"/>
    <p:sldId id="287" r:id="rId33"/>
    <p:sldId id="277" r:id="rId34"/>
    <p:sldId id="278" r:id="rId35"/>
    <p:sldId id="279" r:id="rId36"/>
  </p:sldIdLst>
  <p:sldSz cx="10075863" cy="7562850"/>
  <p:notesSz cx="7772400" cy="10058400"/>
  <p:defaultTextStyle>
    <a:defPPr>
      <a:defRPr lang="en-GB"/>
    </a:defPPr>
    <a:lvl1pPr algn="l" defTabSz="457047"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1pPr>
    <a:lvl2pPr marL="742700" indent="-285654" algn="l" defTabSz="457047"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2pPr>
    <a:lvl3pPr marL="1142614" indent="-228522" algn="l" defTabSz="457047"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3pPr>
    <a:lvl4pPr marL="1599660" indent="-228522" algn="l" defTabSz="457047"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4pPr>
    <a:lvl5pPr marL="2056706" indent="-228522" algn="l" defTabSz="457047"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5pPr>
    <a:lvl6pPr marL="2285231" algn="l" defTabSz="914092" rtl="0" eaLnBrk="1" latinLnBrk="0" hangingPunct="1">
      <a:defRPr kern="1200">
        <a:solidFill>
          <a:schemeClr val="bg1"/>
        </a:solidFill>
        <a:latin typeface="Arial" charset="0"/>
        <a:ea typeface="Microsoft YaHei" charset="-122"/>
        <a:cs typeface="+mn-cs"/>
      </a:defRPr>
    </a:lvl6pPr>
    <a:lvl7pPr marL="2742276" algn="l" defTabSz="914092" rtl="0" eaLnBrk="1" latinLnBrk="0" hangingPunct="1">
      <a:defRPr kern="1200">
        <a:solidFill>
          <a:schemeClr val="bg1"/>
        </a:solidFill>
        <a:latin typeface="Arial" charset="0"/>
        <a:ea typeface="Microsoft YaHei" charset="-122"/>
        <a:cs typeface="+mn-cs"/>
      </a:defRPr>
    </a:lvl7pPr>
    <a:lvl8pPr marL="3199324" algn="l" defTabSz="914092" rtl="0" eaLnBrk="1" latinLnBrk="0" hangingPunct="1">
      <a:defRPr kern="1200">
        <a:solidFill>
          <a:schemeClr val="bg1"/>
        </a:solidFill>
        <a:latin typeface="Arial" charset="0"/>
        <a:ea typeface="Microsoft YaHei" charset="-122"/>
        <a:cs typeface="+mn-cs"/>
      </a:defRPr>
    </a:lvl8pPr>
    <a:lvl9pPr marL="3656368" algn="l" defTabSz="914092" rtl="0" eaLnBrk="1" latinLnBrk="0" hangingPunct="1">
      <a:defRPr kern="1200">
        <a:solidFill>
          <a:schemeClr val="bg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69" d="100"/>
          <a:sy n="69" d="100"/>
        </p:scale>
        <p:origin x="-1188" y="-7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19"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20" name="AutoShape 3"/>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21" name="AutoShape 4"/>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22" name="AutoShape 5"/>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23" name="Rectangle 6"/>
          <p:cNvSpPr>
            <a:spLocks noGrp="1" noRot="1" noChangeAspect="1" noChangeArrowheads="1"/>
          </p:cNvSpPr>
          <p:nvPr>
            <p:ph type="sldImg"/>
          </p:nvPr>
        </p:nvSpPr>
        <p:spPr bwMode="auto">
          <a:xfrm>
            <a:off x="1374775" y="763588"/>
            <a:ext cx="5013325" cy="376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9" name="Rectangle 7"/>
          <p:cNvSpPr>
            <a:spLocks noGrp="1" noChangeArrowheads="1"/>
          </p:cNvSpPr>
          <p:nvPr>
            <p:ph type="body"/>
          </p:nvPr>
        </p:nvSpPr>
        <p:spPr bwMode="auto">
          <a:xfrm>
            <a:off x="777875" y="4776788"/>
            <a:ext cx="6208713" cy="4516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noProof="0" smtClean="0"/>
          </a:p>
        </p:txBody>
      </p:sp>
      <p:sp>
        <p:nvSpPr>
          <p:cNvPr id="3080" name="Rectangle 8"/>
          <p:cNvSpPr>
            <a:spLocks noGrp="1" noChangeArrowheads="1"/>
          </p:cNvSpPr>
          <p:nvPr>
            <p:ph type="hdr"/>
          </p:nvPr>
        </p:nvSpPr>
        <p:spPr bwMode="auto">
          <a:xfrm>
            <a:off x="0" y="0"/>
            <a:ext cx="3363913"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1" name="Rectangle 9"/>
          <p:cNvSpPr>
            <a:spLocks noGrp="1" noChangeArrowheads="1"/>
          </p:cNvSpPr>
          <p:nvPr>
            <p:ph type="dt"/>
          </p:nvPr>
        </p:nvSpPr>
        <p:spPr bwMode="auto">
          <a:xfrm>
            <a:off x="4398963" y="0"/>
            <a:ext cx="3363912"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2" name="Rectangle 10"/>
          <p:cNvSpPr>
            <a:spLocks noGrp="1" noChangeArrowheads="1"/>
          </p:cNvSpPr>
          <p:nvPr>
            <p:ph type="ftr"/>
          </p:nvPr>
        </p:nvSpPr>
        <p:spPr bwMode="auto">
          <a:xfrm>
            <a:off x="0" y="9555163"/>
            <a:ext cx="3363913"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3" name="Rectangle 11"/>
          <p:cNvSpPr>
            <a:spLocks noGrp="1" noChangeArrowheads="1"/>
          </p:cNvSpPr>
          <p:nvPr>
            <p:ph type="sldNum"/>
          </p:nvPr>
        </p:nvSpPr>
        <p:spPr bwMode="auto">
          <a:xfrm>
            <a:off x="4398963" y="9555163"/>
            <a:ext cx="3363912"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fld id="{9149D412-D6E2-4620-8532-7CE2C11C7647}" type="slidenum">
              <a:rPr lang="en-US" altLang="en-US"/>
              <a:pPr>
                <a:defRPr/>
              </a:pPr>
              <a:t>‹#›</a:t>
            </a:fld>
            <a:endParaRPr lang="en-US" altLang="en-US"/>
          </a:p>
        </p:txBody>
      </p:sp>
    </p:spTree>
    <p:extLst>
      <p:ext uri="{BB962C8B-B14F-4D97-AF65-F5344CB8AC3E}">
        <p14:creationId xmlns:p14="http://schemas.microsoft.com/office/powerpoint/2010/main" val="997753400"/>
      </p:ext>
    </p:extLst>
  </p:cSld>
  <p:clrMap bg1="lt1" tx1="dk1" bg2="lt2" tx2="dk2" accent1="accent1" accent2="accent2" accent3="accent3" accent4="accent4" accent5="accent5" accent6="accent6" hlink="hlink" folHlink="folHlink"/>
  <p:notesStyle>
    <a:lvl1pPr algn="l" defTabSz="457047"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700" indent="-285654" algn="l" defTabSz="457047"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2614" indent="-228522" algn="l" defTabSz="457047"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599660" indent="-228522" algn="l" defTabSz="457047"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6706" indent="-228522" algn="l" defTabSz="457047"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5231" algn="l" defTabSz="914092" rtl="0" eaLnBrk="1" latinLnBrk="0" hangingPunct="1">
      <a:defRPr sz="1200" kern="1200">
        <a:solidFill>
          <a:schemeClr val="tx1"/>
        </a:solidFill>
        <a:latin typeface="+mn-lt"/>
        <a:ea typeface="+mn-ea"/>
        <a:cs typeface="+mn-cs"/>
      </a:defRPr>
    </a:lvl6pPr>
    <a:lvl7pPr marL="2742276" algn="l" defTabSz="914092" rtl="0" eaLnBrk="1" latinLnBrk="0" hangingPunct="1">
      <a:defRPr sz="1200" kern="1200">
        <a:solidFill>
          <a:schemeClr val="tx1"/>
        </a:solidFill>
        <a:latin typeface="+mn-lt"/>
        <a:ea typeface="+mn-ea"/>
        <a:cs typeface="+mn-cs"/>
      </a:defRPr>
    </a:lvl7pPr>
    <a:lvl8pPr marL="3199324" algn="l" defTabSz="914092" rtl="0" eaLnBrk="1" latinLnBrk="0" hangingPunct="1">
      <a:defRPr sz="1200" kern="1200">
        <a:solidFill>
          <a:schemeClr val="tx1"/>
        </a:solidFill>
        <a:latin typeface="+mn-lt"/>
        <a:ea typeface="+mn-ea"/>
        <a:cs typeface="+mn-cs"/>
      </a:defRPr>
    </a:lvl8pPr>
    <a:lvl9pPr marL="3656368" algn="l" defTabSz="91409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31E3B3A6-0991-4311-8485-A8B91551DA57}" type="slidenum">
              <a:rPr lang="en-US" altLang="en-US" smtClean="0">
                <a:solidFill>
                  <a:srgbClr val="FFFFFF"/>
                </a:solidFill>
                <a:latin typeface="Times New Roman" pitchFamily="16" charset="0"/>
              </a:rPr>
              <a:pPr eaLnBrk="1"/>
              <a:t>1</a:t>
            </a:fld>
            <a:endParaRPr lang="en-US" altLang="en-US" smtClean="0">
              <a:solidFill>
                <a:srgbClr val="FFFFFF"/>
              </a:solidFill>
              <a:latin typeface="Times New Roman" pitchFamily="16" charset="0"/>
            </a:endParaRPr>
          </a:p>
        </p:txBody>
      </p:sp>
      <p:sp>
        <p:nvSpPr>
          <p:cNvPr id="61443"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598528C8-BD87-4F76-9F7B-C693526192DE}" type="slidenum">
              <a:rPr lang="en-US" altLang="en-US" smtClean="0">
                <a:solidFill>
                  <a:srgbClr val="FFFFFF"/>
                </a:solidFill>
                <a:latin typeface="Times New Roman" pitchFamily="16" charset="0"/>
              </a:rPr>
              <a:pPr eaLnBrk="1"/>
              <a:t>3</a:t>
            </a:fld>
            <a:endParaRPr lang="en-US" altLang="en-US" smtClean="0">
              <a:solidFill>
                <a:srgbClr val="FFFFFF"/>
              </a:solidFill>
              <a:latin typeface="Times New Roman" pitchFamily="16" charset="0"/>
            </a:endParaRPr>
          </a:p>
        </p:txBody>
      </p:sp>
      <p:sp>
        <p:nvSpPr>
          <p:cNvPr id="6246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8"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598528C8-BD87-4F76-9F7B-C693526192DE}" type="slidenum">
              <a:rPr lang="en-US" altLang="en-US" smtClean="0">
                <a:solidFill>
                  <a:srgbClr val="FFFFFF"/>
                </a:solidFill>
                <a:latin typeface="Times New Roman" pitchFamily="16" charset="0"/>
              </a:rPr>
              <a:pPr eaLnBrk="1"/>
              <a:t>5</a:t>
            </a:fld>
            <a:endParaRPr lang="en-US" altLang="en-US" smtClean="0">
              <a:solidFill>
                <a:srgbClr val="FFFFFF"/>
              </a:solidFill>
              <a:latin typeface="Times New Roman" pitchFamily="16" charset="0"/>
            </a:endParaRPr>
          </a:p>
        </p:txBody>
      </p:sp>
      <p:sp>
        <p:nvSpPr>
          <p:cNvPr id="6246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8"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735AA039-4673-404C-98F7-95B3BE78DF95}" type="slidenum">
              <a:rPr lang="en-US" altLang="en-US" smtClean="0">
                <a:solidFill>
                  <a:srgbClr val="FFFFFF"/>
                </a:solidFill>
                <a:latin typeface="Times New Roman" pitchFamily="16" charset="0"/>
              </a:rPr>
              <a:pPr eaLnBrk="1"/>
              <a:t>16</a:t>
            </a:fld>
            <a:endParaRPr lang="en-US" altLang="en-US" smtClean="0">
              <a:solidFill>
                <a:srgbClr val="FFFFFF"/>
              </a:solidFill>
              <a:latin typeface="Times New Roman" pitchFamily="16" charset="0"/>
            </a:endParaRPr>
          </a:p>
        </p:txBody>
      </p:sp>
      <p:sp>
        <p:nvSpPr>
          <p:cNvPr id="63491"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2"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FC41C5AE-5A2A-4D70-B93A-47A2E2EBC5BD}" type="slidenum">
              <a:rPr lang="en-US" altLang="en-US" smtClean="0">
                <a:solidFill>
                  <a:srgbClr val="FFFFFF"/>
                </a:solidFill>
                <a:latin typeface="Times New Roman" pitchFamily="16" charset="0"/>
              </a:rPr>
              <a:pPr eaLnBrk="1"/>
              <a:t>17</a:t>
            </a:fld>
            <a:endParaRPr lang="en-US" altLang="en-US" smtClean="0">
              <a:solidFill>
                <a:srgbClr val="FFFFFF"/>
              </a:solidFill>
              <a:latin typeface="Times New Roman" pitchFamily="16" charset="0"/>
            </a:endParaRPr>
          </a:p>
        </p:txBody>
      </p:sp>
      <p:sp>
        <p:nvSpPr>
          <p:cNvPr id="64515" name="Rectangle 1"/>
          <p:cNvSpPr>
            <a:spLocks noGrp="1" noRot="1" noChangeAspect="1" noChangeArrowheads="1" noTextEdit="1"/>
          </p:cNvSpPr>
          <p:nvPr>
            <p:ph type="sldImg"/>
          </p:nvPr>
        </p:nvSpPr>
        <p:spPr>
          <a:xfrm>
            <a:off x="1374775" y="763588"/>
            <a:ext cx="5018088" cy="3767137"/>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6"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63F429DC-CEB1-4B3B-A1FC-C4A5D8973A74}" type="slidenum">
              <a:rPr lang="en-US" altLang="en-US" smtClean="0">
                <a:solidFill>
                  <a:srgbClr val="FFFFFF"/>
                </a:solidFill>
                <a:latin typeface="Times New Roman" pitchFamily="16" charset="0"/>
              </a:rPr>
              <a:pPr eaLnBrk="1"/>
              <a:t>18</a:t>
            </a:fld>
            <a:endParaRPr lang="en-US" altLang="en-US" smtClean="0">
              <a:solidFill>
                <a:srgbClr val="FFFFFF"/>
              </a:solidFill>
              <a:latin typeface="Times New Roman" pitchFamily="16" charset="0"/>
            </a:endParaRPr>
          </a:p>
        </p:txBody>
      </p:sp>
      <p:sp>
        <p:nvSpPr>
          <p:cNvPr id="65539" name="Rectangle 1"/>
          <p:cNvSpPr>
            <a:spLocks noGrp="1" noRot="1" noChangeAspect="1" noChangeArrowheads="1" noTextEdit="1"/>
          </p:cNvSpPr>
          <p:nvPr>
            <p:ph type="sldImg"/>
          </p:nvPr>
        </p:nvSpPr>
        <p:spPr>
          <a:xfrm>
            <a:off x="1374775" y="763588"/>
            <a:ext cx="5018088" cy="3767137"/>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40"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7DD92E2E-7F15-4027-BBF9-7A8D087BD4C6}" type="slidenum">
              <a:rPr lang="en-US" altLang="en-US" smtClean="0">
                <a:solidFill>
                  <a:srgbClr val="FFFFFF"/>
                </a:solidFill>
                <a:latin typeface="Times New Roman" pitchFamily="16" charset="0"/>
              </a:rPr>
              <a:pPr eaLnBrk="1"/>
              <a:t>19</a:t>
            </a:fld>
            <a:endParaRPr lang="en-US" altLang="en-US" smtClean="0">
              <a:solidFill>
                <a:srgbClr val="FFFFFF"/>
              </a:solidFill>
              <a:latin typeface="Times New Roman" pitchFamily="16" charset="0"/>
            </a:endParaRPr>
          </a:p>
        </p:txBody>
      </p:sp>
      <p:sp>
        <p:nvSpPr>
          <p:cNvPr id="66563" name="Rectangle 1"/>
          <p:cNvSpPr>
            <a:spLocks noGrp="1" noRot="1" noChangeAspect="1" noChangeArrowheads="1" noTextEdit="1"/>
          </p:cNvSpPr>
          <p:nvPr>
            <p:ph type="sldImg"/>
          </p:nvPr>
        </p:nvSpPr>
        <p:spPr>
          <a:xfrm>
            <a:off x="1374775" y="763588"/>
            <a:ext cx="5018088" cy="3767137"/>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1"/>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31E3B3A6-0991-4311-8485-A8B91551DA57}" type="slidenum">
              <a:rPr lang="en-US" altLang="en-US" smtClean="0">
                <a:solidFill>
                  <a:srgbClr val="FFFFFF"/>
                </a:solidFill>
                <a:latin typeface="Times New Roman" pitchFamily="16" charset="0"/>
              </a:rPr>
              <a:pPr eaLnBrk="1"/>
              <a:t>34</a:t>
            </a:fld>
            <a:endParaRPr lang="en-US" altLang="en-US" smtClean="0">
              <a:solidFill>
                <a:srgbClr val="FFFFFF"/>
              </a:solidFill>
              <a:latin typeface="Times New Roman" pitchFamily="16" charset="0"/>
            </a:endParaRPr>
          </a:p>
        </p:txBody>
      </p:sp>
      <p:sp>
        <p:nvSpPr>
          <p:cNvPr id="61443"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4" name="Rectangle 2"/>
          <p:cNvSpPr>
            <a:spLocks noGrp="1" noChangeArrowheads="1"/>
          </p:cNvSpPr>
          <p:nvPr>
            <p:ph type="body" idx="1"/>
          </p:nvPr>
        </p:nvSpPr>
        <p:spPr>
          <a:xfrm>
            <a:off x="777875" y="4776788"/>
            <a:ext cx="6210300" cy="4518025"/>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2"/>
            <a:ext cx="8564563" cy="1620839"/>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1300" y="4286252"/>
            <a:ext cx="7053263" cy="1931988"/>
          </a:xfrm>
        </p:spPr>
        <p:txBody>
          <a:bodyPr/>
          <a:lstStyle>
            <a:lvl1pPr marL="0" indent="0" algn="ctr">
              <a:buNone/>
              <a:defRPr/>
            </a:lvl1pPr>
            <a:lvl2pPr marL="457047" indent="0" algn="ctr">
              <a:buNone/>
              <a:defRPr/>
            </a:lvl2pPr>
            <a:lvl3pPr marL="914092" indent="0" algn="ctr">
              <a:buNone/>
              <a:defRPr/>
            </a:lvl3pPr>
            <a:lvl4pPr marL="1371139" indent="0" algn="ctr">
              <a:buNone/>
              <a:defRPr/>
            </a:lvl4pPr>
            <a:lvl5pPr marL="1828184" indent="0" algn="ctr">
              <a:buNone/>
              <a:defRPr/>
            </a:lvl5pPr>
            <a:lvl6pPr marL="2285231" indent="0" algn="ctr">
              <a:buNone/>
              <a:defRPr/>
            </a:lvl6pPr>
            <a:lvl7pPr marL="2742276" indent="0" algn="ctr">
              <a:buNone/>
              <a:defRPr/>
            </a:lvl7pPr>
            <a:lvl8pPr marL="3199324" indent="0" algn="ctr">
              <a:buNone/>
              <a:defRPr/>
            </a:lvl8pPr>
            <a:lvl9pPr marL="3656368"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42B9B8F0-B471-4896-8ACB-5BF1DAB6623F}" type="slidenum">
              <a:rPr lang="en-US" altLang="en-US"/>
              <a:pPr>
                <a:defRPr/>
              </a:pPr>
              <a:t>‹#›</a:t>
            </a:fld>
            <a:endParaRPr lang="en-US" altLang="en-US"/>
          </a:p>
        </p:txBody>
      </p:sp>
    </p:spTree>
    <p:extLst>
      <p:ext uri="{BB962C8B-B14F-4D97-AF65-F5344CB8AC3E}">
        <p14:creationId xmlns:p14="http://schemas.microsoft.com/office/powerpoint/2010/main" val="15270023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C4F94E62-C44F-4A9C-945A-376D84D44100}" type="slidenum">
              <a:rPr lang="en-US" altLang="en-US"/>
              <a:pPr>
                <a:defRPr/>
              </a:pPr>
              <a:t>‹#›</a:t>
            </a:fld>
            <a:endParaRPr lang="en-US" altLang="en-US"/>
          </a:p>
        </p:txBody>
      </p:sp>
    </p:spTree>
    <p:extLst>
      <p:ext uri="{BB962C8B-B14F-4D97-AF65-F5344CB8AC3E}">
        <p14:creationId xmlns:p14="http://schemas.microsoft.com/office/powerpoint/2010/main" val="375903335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6151" y="301629"/>
            <a:ext cx="2263774" cy="6446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9"/>
            <a:ext cx="6640512" cy="6446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EDF40AEA-AEA1-423A-B2C7-7E853A73ECCE}" type="slidenum">
              <a:rPr lang="en-US" altLang="en-US"/>
              <a:pPr>
                <a:defRPr/>
              </a:pPr>
              <a:t>‹#›</a:t>
            </a:fld>
            <a:endParaRPr lang="en-US" altLang="en-US"/>
          </a:p>
        </p:txBody>
      </p:sp>
    </p:spTree>
    <p:extLst>
      <p:ext uri="{BB962C8B-B14F-4D97-AF65-F5344CB8AC3E}">
        <p14:creationId xmlns:p14="http://schemas.microsoft.com/office/powerpoint/2010/main" val="165021637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2"/>
            <a:ext cx="8564563" cy="1620839"/>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1300" y="4286252"/>
            <a:ext cx="7053263" cy="1931988"/>
          </a:xfrm>
        </p:spPr>
        <p:txBody>
          <a:bodyPr/>
          <a:lstStyle>
            <a:lvl1pPr marL="0" indent="0" algn="ctr">
              <a:buNone/>
              <a:defRPr/>
            </a:lvl1pPr>
            <a:lvl2pPr marL="457047" indent="0" algn="ctr">
              <a:buNone/>
              <a:defRPr/>
            </a:lvl2pPr>
            <a:lvl3pPr marL="914092" indent="0" algn="ctr">
              <a:buNone/>
              <a:defRPr/>
            </a:lvl3pPr>
            <a:lvl4pPr marL="1371139" indent="0" algn="ctr">
              <a:buNone/>
              <a:defRPr/>
            </a:lvl4pPr>
            <a:lvl5pPr marL="1828184" indent="0" algn="ctr">
              <a:buNone/>
              <a:defRPr/>
            </a:lvl5pPr>
            <a:lvl6pPr marL="2285231" indent="0" algn="ctr">
              <a:buNone/>
              <a:defRPr/>
            </a:lvl6pPr>
            <a:lvl7pPr marL="2742276" indent="0" algn="ctr">
              <a:buNone/>
              <a:defRPr/>
            </a:lvl7pPr>
            <a:lvl8pPr marL="3199324" indent="0" algn="ctr">
              <a:buNone/>
              <a:defRPr/>
            </a:lvl8pPr>
            <a:lvl9pPr marL="3656368"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7628734" y="7210425"/>
            <a:ext cx="2338387" cy="511175"/>
          </a:xfrm>
          <a:ln/>
        </p:spPr>
        <p:txBody>
          <a:bodyPr/>
          <a:lstStyle>
            <a:lvl1pPr>
              <a:defRPr/>
            </a:lvl1pPr>
          </a:lstStyle>
          <a:p>
            <a:pPr>
              <a:defRPr/>
            </a:pPr>
            <a:fld id="{FE1759AE-BC9F-4A28-BD34-8F8AEE4C084D}" type="slidenum">
              <a:rPr lang="en-US" altLang="en-US"/>
              <a:pPr>
                <a:defRPr/>
              </a:pPr>
              <a:t>‹#›</a:t>
            </a:fld>
            <a:endParaRPr lang="en-US" altLang="en-US"/>
          </a:p>
        </p:txBody>
      </p:sp>
    </p:spTree>
    <p:extLst>
      <p:ext uri="{BB962C8B-B14F-4D97-AF65-F5344CB8AC3E}">
        <p14:creationId xmlns:p14="http://schemas.microsoft.com/office/powerpoint/2010/main" val="11117133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p:txBody>
          <a:bodyPr/>
          <a:lstStyle>
            <a:lvl1pPr>
              <a:defRPr/>
            </a:lvl1pPr>
          </a:lstStyle>
          <a:p>
            <a:pPr>
              <a:defRPr/>
            </a:pPr>
            <a:endParaRPr lang="en-US" altLang="en-US"/>
          </a:p>
        </p:txBody>
      </p:sp>
      <p:sp>
        <p:nvSpPr>
          <p:cNvPr id="5" name="Rectangle 4"/>
          <p:cNvSpPr>
            <a:spLocks noGrp="1" noChangeArrowheads="1"/>
          </p:cNvSpPr>
          <p:nvPr>
            <p:ph type="ftr" idx="11"/>
          </p:nvPr>
        </p:nvSpPr>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9532943" y="7286630"/>
            <a:ext cx="357187" cy="352425"/>
          </a:xfrm>
        </p:spPr>
        <p:txBody>
          <a:bodyPr/>
          <a:lstStyle>
            <a:lvl1pPr algn="ctr">
              <a:defRPr smtClean="0"/>
            </a:lvl1pPr>
          </a:lstStyle>
          <a:p>
            <a:pPr>
              <a:defRPr/>
            </a:pPr>
            <a:fld id="{8C6E2802-7AC4-44BB-B0A5-E12803E0614A}" type="slidenum">
              <a:rPr lang="en-US" altLang="en-US"/>
              <a:pPr>
                <a:defRPr/>
              </a:pPr>
              <a:t>‹#›</a:t>
            </a:fld>
            <a:endParaRPr lang="en-US" altLang="en-US" dirty="0"/>
          </a:p>
        </p:txBody>
      </p:sp>
    </p:spTree>
    <p:extLst>
      <p:ext uri="{BB962C8B-B14F-4D97-AF65-F5344CB8AC3E}">
        <p14:creationId xmlns:p14="http://schemas.microsoft.com/office/powerpoint/2010/main" val="404687993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9" y="4859342"/>
            <a:ext cx="8564562"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9" y="3205163"/>
            <a:ext cx="8564562" cy="1654175"/>
          </a:xfrm>
        </p:spPr>
        <p:txBody>
          <a:bodyPr anchor="b"/>
          <a:lstStyle>
            <a:lvl1pPr marL="0" indent="0">
              <a:buNone/>
              <a:defRPr sz="2000"/>
            </a:lvl1pPr>
            <a:lvl2pPr marL="457047" indent="0">
              <a:buNone/>
              <a:defRPr sz="1800"/>
            </a:lvl2pPr>
            <a:lvl3pPr marL="914092" indent="0">
              <a:buNone/>
              <a:defRPr sz="1700"/>
            </a:lvl3pPr>
            <a:lvl4pPr marL="1371139" indent="0">
              <a:buNone/>
              <a:defRPr sz="1400"/>
            </a:lvl4pPr>
            <a:lvl5pPr marL="1828184" indent="0">
              <a:buNone/>
              <a:defRPr sz="1400"/>
            </a:lvl5pPr>
            <a:lvl6pPr marL="2285231" indent="0">
              <a:buNone/>
              <a:defRPr sz="1400"/>
            </a:lvl6pPr>
            <a:lvl7pPr marL="2742276" indent="0">
              <a:buNone/>
              <a:defRPr sz="1400"/>
            </a:lvl7pPr>
            <a:lvl8pPr marL="3199324" indent="0">
              <a:buNone/>
              <a:defRPr sz="1400"/>
            </a:lvl8pPr>
            <a:lvl9pPr marL="3656368"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7552531" y="7307266"/>
            <a:ext cx="2338387" cy="511175"/>
          </a:xfrm>
          <a:ln/>
        </p:spPr>
        <p:txBody>
          <a:bodyPr/>
          <a:lstStyle>
            <a:lvl1pPr>
              <a:defRPr/>
            </a:lvl1pPr>
          </a:lstStyle>
          <a:p>
            <a:pPr>
              <a:defRPr/>
            </a:pPr>
            <a:fld id="{CE6A97CA-B9C0-4E86-BEA5-DE6ADAB60372}" type="slidenum">
              <a:rPr lang="en-US" altLang="en-US"/>
              <a:pPr>
                <a:defRPr/>
              </a:pPr>
              <a:t>‹#›</a:t>
            </a:fld>
            <a:endParaRPr lang="en-US" altLang="en-US"/>
          </a:p>
        </p:txBody>
      </p:sp>
    </p:spTree>
    <p:extLst>
      <p:ext uri="{BB962C8B-B14F-4D97-AF65-F5344CB8AC3E}">
        <p14:creationId xmlns:p14="http://schemas.microsoft.com/office/powerpoint/2010/main" val="232767192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9"/>
            <a:ext cx="4452938" cy="4981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8575" y="1768479"/>
            <a:ext cx="4452938" cy="4981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xfrm>
            <a:off x="7552531" y="7307266"/>
            <a:ext cx="2338387" cy="511175"/>
          </a:xfrm>
          <a:ln/>
        </p:spPr>
        <p:txBody>
          <a:bodyPr/>
          <a:lstStyle>
            <a:lvl1pPr>
              <a:defRPr/>
            </a:lvl1pPr>
          </a:lstStyle>
          <a:p>
            <a:pPr>
              <a:defRPr/>
            </a:pPr>
            <a:fld id="{A7980B1F-3CAC-455E-BA05-A77B1B77DDAE}" type="slidenum">
              <a:rPr lang="en-US" altLang="en-US"/>
              <a:pPr>
                <a:defRPr/>
              </a:pPr>
              <a:t>‹#›</a:t>
            </a:fld>
            <a:endParaRPr lang="en-US" altLang="en-US"/>
          </a:p>
        </p:txBody>
      </p:sp>
    </p:spTree>
    <p:extLst>
      <p:ext uri="{BB962C8B-B14F-4D97-AF65-F5344CB8AC3E}">
        <p14:creationId xmlns:p14="http://schemas.microsoft.com/office/powerpoint/2010/main" val="6404805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3213"/>
            <a:ext cx="9069387"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692276"/>
            <a:ext cx="4452938" cy="706438"/>
          </a:xfrm>
        </p:spPr>
        <p:txBody>
          <a:bodyPr anchor="b"/>
          <a:lstStyle>
            <a:lvl1pPr marL="0" indent="0">
              <a:buNone/>
              <a:defRPr sz="2400" b="1"/>
            </a:lvl1pPr>
            <a:lvl2pPr marL="457047" indent="0">
              <a:buNone/>
              <a:defRPr sz="2000" b="1"/>
            </a:lvl2pPr>
            <a:lvl3pPr marL="914092" indent="0">
              <a:buNone/>
              <a:defRPr sz="1800" b="1"/>
            </a:lvl3pPr>
            <a:lvl4pPr marL="1371139" indent="0">
              <a:buNone/>
              <a:defRPr sz="1700" b="1"/>
            </a:lvl4pPr>
            <a:lvl5pPr marL="1828184" indent="0">
              <a:buNone/>
              <a:defRPr sz="1700" b="1"/>
            </a:lvl5pPr>
            <a:lvl6pPr marL="2285231" indent="0">
              <a:buNone/>
              <a:defRPr sz="1700" b="1"/>
            </a:lvl6pPr>
            <a:lvl7pPr marL="2742276" indent="0">
              <a:buNone/>
              <a:defRPr sz="1700" b="1"/>
            </a:lvl7pPr>
            <a:lvl8pPr marL="3199324" indent="0">
              <a:buNone/>
              <a:defRPr sz="1700" b="1"/>
            </a:lvl8pPr>
            <a:lvl9pPr marL="3656368"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03238" y="2398718"/>
            <a:ext cx="4452938" cy="4357687"/>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8100" y="1692276"/>
            <a:ext cx="4454525" cy="706438"/>
          </a:xfrm>
        </p:spPr>
        <p:txBody>
          <a:bodyPr anchor="b"/>
          <a:lstStyle>
            <a:lvl1pPr marL="0" indent="0">
              <a:buNone/>
              <a:defRPr sz="2400" b="1"/>
            </a:lvl1pPr>
            <a:lvl2pPr marL="457047" indent="0">
              <a:buNone/>
              <a:defRPr sz="2000" b="1"/>
            </a:lvl2pPr>
            <a:lvl3pPr marL="914092" indent="0">
              <a:buNone/>
              <a:defRPr sz="1800" b="1"/>
            </a:lvl3pPr>
            <a:lvl4pPr marL="1371139" indent="0">
              <a:buNone/>
              <a:defRPr sz="1700" b="1"/>
            </a:lvl4pPr>
            <a:lvl5pPr marL="1828184" indent="0">
              <a:buNone/>
              <a:defRPr sz="1700" b="1"/>
            </a:lvl5pPr>
            <a:lvl6pPr marL="2285231" indent="0">
              <a:buNone/>
              <a:defRPr sz="1700" b="1"/>
            </a:lvl6pPr>
            <a:lvl7pPr marL="2742276" indent="0">
              <a:buNone/>
              <a:defRPr sz="1700" b="1"/>
            </a:lvl7pPr>
            <a:lvl8pPr marL="3199324" indent="0">
              <a:buNone/>
              <a:defRPr sz="1700" b="1"/>
            </a:lvl8pPr>
            <a:lvl9pPr marL="3656368"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118100" y="2398718"/>
            <a:ext cx="4454525" cy="4357687"/>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ltLang="en-US"/>
          </a:p>
        </p:txBody>
      </p:sp>
      <p:sp>
        <p:nvSpPr>
          <p:cNvPr id="8" name="Rectangle 4"/>
          <p:cNvSpPr>
            <a:spLocks noGrp="1" noChangeArrowheads="1"/>
          </p:cNvSpPr>
          <p:nvPr>
            <p:ph type="ftr" idx="11"/>
          </p:nvPr>
        </p:nvSpPr>
        <p:spPr>
          <a:ln/>
        </p:spPr>
        <p:txBody>
          <a:bodyPr/>
          <a:lstStyle>
            <a:lvl1pPr>
              <a:defRPr/>
            </a:lvl1pPr>
          </a:lstStyle>
          <a:p>
            <a:pPr>
              <a:defRPr/>
            </a:pPr>
            <a:endParaRPr lang="en-US" altLang="en-US"/>
          </a:p>
        </p:txBody>
      </p:sp>
      <p:sp>
        <p:nvSpPr>
          <p:cNvPr id="9" name="Rectangle 5"/>
          <p:cNvSpPr>
            <a:spLocks noGrp="1" noChangeArrowheads="1"/>
          </p:cNvSpPr>
          <p:nvPr>
            <p:ph type="sldNum" idx="12"/>
          </p:nvPr>
        </p:nvSpPr>
        <p:spPr>
          <a:xfrm>
            <a:off x="7552531" y="7307266"/>
            <a:ext cx="2338387" cy="511175"/>
          </a:xfrm>
          <a:ln/>
        </p:spPr>
        <p:txBody>
          <a:bodyPr/>
          <a:lstStyle>
            <a:lvl1pPr>
              <a:defRPr/>
            </a:lvl1pPr>
          </a:lstStyle>
          <a:p>
            <a:pPr>
              <a:defRPr/>
            </a:pPr>
            <a:fld id="{5BA19511-723D-457A-8EDA-E033C03C6A22}" type="slidenum">
              <a:rPr lang="en-US" altLang="en-US"/>
              <a:pPr>
                <a:defRPr/>
              </a:pPr>
              <a:t>‹#›</a:t>
            </a:fld>
            <a:endParaRPr lang="en-US" altLang="en-US"/>
          </a:p>
        </p:txBody>
      </p:sp>
    </p:spTree>
    <p:extLst>
      <p:ext uri="{BB962C8B-B14F-4D97-AF65-F5344CB8AC3E}">
        <p14:creationId xmlns:p14="http://schemas.microsoft.com/office/powerpoint/2010/main" val="386368130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endParaRPr lang="en-US" altLang="en-US"/>
          </a:p>
        </p:txBody>
      </p:sp>
      <p:sp>
        <p:nvSpPr>
          <p:cNvPr id="5" name="Rectangle 5"/>
          <p:cNvSpPr>
            <a:spLocks noGrp="1" noChangeArrowheads="1"/>
          </p:cNvSpPr>
          <p:nvPr>
            <p:ph type="sldNum" idx="12"/>
          </p:nvPr>
        </p:nvSpPr>
        <p:spPr>
          <a:xfrm>
            <a:off x="7552531" y="7307266"/>
            <a:ext cx="2338387" cy="511175"/>
          </a:xfrm>
          <a:ln/>
        </p:spPr>
        <p:txBody>
          <a:bodyPr/>
          <a:lstStyle>
            <a:lvl1pPr>
              <a:defRPr/>
            </a:lvl1pPr>
          </a:lstStyle>
          <a:p>
            <a:pPr>
              <a:defRPr/>
            </a:pPr>
            <a:fld id="{E15CE427-BF22-47D0-8EB4-09AA12CD558F}" type="slidenum">
              <a:rPr lang="en-US" altLang="en-US"/>
              <a:pPr>
                <a:defRPr/>
              </a:pPr>
              <a:t>‹#›</a:t>
            </a:fld>
            <a:endParaRPr lang="en-US" altLang="en-US"/>
          </a:p>
        </p:txBody>
      </p:sp>
    </p:spTree>
    <p:extLst>
      <p:ext uri="{BB962C8B-B14F-4D97-AF65-F5344CB8AC3E}">
        <p14:creationId xmlns:p14="http://schemas.microsoft.com/office/powerpoint/2010/main" val="279613360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pPr>
              <a:defRPr/>
            </a:pPr>
            <a:endParaRPr lang="en-US" altLang="en-US"/>
          </a:p>
        </p:txBody>
      </p:sp>
      <p:sp>
        <p:nvSpPr>
          <p:cNvPr id="3" name="Footer Placeholder 2"/>
          <p:cNvSpPr>
            <a:spLocks noGrp="1"/>
          </p:cNvSpPr>
          <p:nvPr>
            <p:ph type="ftr" idx="11"/>
          </p:nvPr>
        </p:nvSpPr>
        <p:spPr/>
        <p:txBody>
          <a:bodyPr/>
          <a:lstStyle>
            <a:lvl1pPr>
              <a:defRPr/>
            </a:lvl1pPr>
          </a:lstStyle>
          <a:p>
            <a:pPr>
              <a:defRPr/>
            </a:pPr>
            <a:endParaRPr lang="en-US" altLang="en-US"/>
          </a:p>
        </p:txBody>
      </p:sp>
      <p:sp>
        <p:nvSpPr>
          <p:cNvPr id="4" name="Slide Number Placeholder 3"/>
          <p:cNvSpPr>
            <a:spLocks noGrp="1"/>
          </p:cNvSpPr>
          <p:nvPr>
            <p:ph type="sldNum" idx="12"/>
          </p:nvPr>
        </p:nvSpPr>
        <p:spPr>
          <a:xfrm>
            <a:off x="9380542" y="7210426"/>
            <a:ext cx="542925" cy="228600"/>
          </a:xfrm>
        </p:spPr>
        <p:txBody>
          <a:bodyPr/>
          <a:lstStyle>
            <a:lvl1pPr algn="ctr">
              <a:defRPr/>
            </a:lvl1pPr>
          </a:lstStyle>
          <a:p>
            <a:pPr>
              <a:defRPr/>
            </a:pPr>
            <a:fld id="{E55F156C-F0B7-45BC-A5A9-F8C99B9FDB7D}" type="slidenum">
              <a:rPr lang="en-US" altLang="en-US"/>
              <a:pPr>
                <a:defRPr/>
              </a:pPr>
              <a:t>‹#›</a:t>
            </a:fld>
            <a:endParaRPr lang="en-US" altLang="en-US" dirty="0"/>
          </a:p>
        </p:txBody>
      </p:sp>
    </p:spTree>
    <p:extLst>
      <p:ext uri="{BB962C8B-B14F-4D97-AF65-F5344CB8AC3E}">
        <p14:creationId xmlns:p14="http://schemas.microsoft.com/office/powerpoint/2010/main" val="225505362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9"/>
            <a:ext cx="3314700" cy="12811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0179" y="301627"/>
            <a:ext cx="5632450" cy="64547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582738"/>
            <a:ext cx="3314700" cy="5173662"/>
          </a:xfrm>
        </p:spPr>
        <p:txBody>
          <a:bodyPr/>
          <a:lstStyle>
            <a:lvl1pPr marL="0" indent="0">
              <a:buNone/>
              <a:defRPr sz="1400"/>
            </a:lvl1pPr>
            <a:lvl2pPr marL="457047" indent="0">
              <a:buNone/>
              <a:defRPr sz="1200"/>
            </a:lvl2pPr>
            <a:lvl3pPr marL="914092" indent="0">
              <a:buNone/>
              <a:defRPr sz="1000"/>
            </a:lvl3pPr>
            <a:lvl4pPr marL="1371139" indent="0">
              <a:buNone/>
              <a:defRPr sz="900"/>
            </a:lvl4pPr>
            <a:lvl5pPr marL="1828184" indent="0">
              <a:buNone/>
              <a:defRPr sz="900"/>
            </a:lvl5pPr>
            <a:lvl6pPr marL="2285231" indent="0">
              <a:buNone/>
              <a:defRPr sz="900"/>
            </a:lvl6pPr>
            <a:lvl7pPr marL="2742276" indent="0">
              <a:buNone/>
              <a:defRPr sz="900"/>
            </a:lvl7pPr>
            <a:lvl8pPr marL="3199324" indent="0">
              <a:buNone/>
              <a:defRPr sz="900"/>
            </a:lvl8pPr>
            <a:lvl9pPr marL="3656368"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pPr>
              <a:defRPr/>
            </a:pPr>
            <a:endParaRPr lang="en-US" altLang="en-US"/>
          </a:p>
        </p:txBody>
      </p:sp>
      <p:sp>
        <p:nvSpPr>
          <p:cNvPr id="6" name="Footer Placeholder 5"/>
          <p:cNvSpPr>
            <a:spLocks noGrp="1"/>
          </p:cNvSpPr>
          <p:nvPr>
            <p:ph type="ftr" idx="11"/>
          </p:nvPr>
        </p:nvSpPr>
        <p:spPr/>
        <p:txBody>
          <a:bodyPr/>
          <a:lstStyle>
            <a:lvl1pPr>
              <a:defRPr/>
            </a:lvl1pPr>
          </a:lstStyle>
          <a:p>
            <a:pPr>
              <a:defRPr/>
            </a:pPr>
            <a:endParaRPr lang="en-US" altLang="en-US"/>
          </a:p>
        </p:txBody>
      </p:sp>
      <p:sp>
        <p:nvSpPr>
          <p:cNvPr id="7" name="Slide Number Placeholder 6"/>
          <p:cNvSpPr>
            <a:spLocks noGrp="1"/>
          </p:cNvSpPr>
          <p:nvPr>
            <p:ph type="sldNum" idx="12"/>
          </p:nvPr>
        </p:nvSpPr>
        <p:spPr>
          <a:xfrm>
            <a:off x="9761541" y="7258054"/>
            <a:ext cx="238125" cy="304800"/>
          </a:xfrm>
        </p:spPr>
        <p:txBody>
          <a:bodyPr/>
          <a:lstStyle>
            <a:lvl1pPr>
              <a:defRPr/>
            </a:lvl1pPr>
          </a:lstStyle>
          <a:p>
            <a:pPr>
              <a:defRPr/>
            </a:pPr>
            <a:fld id="{7C8BA634-A8ED-4274-B27F-278DDCD5F088}" type="slidenum">
              <a:rPr lang="en-US" altLang="en-US"/>
              <a:pPr>
                <a:defRPr/>
              </a:pPr>
              <a:t>‹#›</a:t>
            </a:fld>
            <a:endParaRPr lang="en-US" altLang="en-US"/>
          </a:p>
        </p:txBody>
      </p:sp>
    </p:spTree>
    <p:extLst>
      <p:ext uri="{BB962C8B-B14F-4D97-AF65-F5344CB8AC3E}">
        <p14:creationId xmlns:p14="http://schemas.microsoft.com/office/powerpoint/2010/main" val="35320563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3C3F2AB4-802A-49B2-8ACD-6A2E48A32E03}" type="slidenum">
              <a:rPr lang="en-US" altLang="en-US"/>
              <a:pPr>
                <a:defRPr/>
              </a:pPr>
              <a:t>‹#›</a:t>
            </a:fld>
            <a:endParaRPr lang="en-US" altLang="en-US"/>
          </a:p>
        </p:txBody>
      </p:sp>
    </p:spTree>
    <p:extLst>
      <p:ext uri="{BB962C8B-B14F-4D97-AF65-F5344CB8AC3E}">
        <p14:creationId xmlns:p14="http://schemas.microsoft.com/office/powerpoint/2010/main" val="189916228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0" y="5294317"/>
            <a:ext cx="6045200" cy="62388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4850" y="676275"/>
            <a:ext cx="6045200" cy="4537075"/>
          </a:xfrm>
        </p:spPr>
        <p:txBody>
          <a:bodyPr/>
          <a:lstStyle>
            <a:lvl1pPr marL="0" indent="0">
              <a:buNone/>
              <a:defRPr sz="3200"/>
            </a:lvl1pPr>
            <a:lvl2pPr marL="457047" indent="0">
              <a:buNone/>
              <a:defRPr sz="2800"/>
            </a:lvl2pPr>
            <a:lvl3pPr marL="914092" indent="0">
              <a:buNone/>
              <a:defRPr sz="2400"/>
            </a:lvl3pPr>
            <a:lvl4pPr marL="1371139" indent="0">
              <a:buNone/>
              <a:defRPr sz="2000"/>
            </a:lvl4pPr>
            <a:lvl5pPr marL="1828184" indent="0">
              <a:buNone/>
              <a:defRPr sz="2000"/>
            </a:lvl5pPr>
            <a:lvl6pPr marL="2285231" indent="0">
              <a:buNone/>
              <a:defRPr sz="2000"/>
            </a:lvl6pPr>
            <a:lvl7pPr marL="2742276" indent="0">
              <a:buNone/>
              <a:defRPr sz="2000"/>
            </a:lvl7pPr>
            <a:lvl8pPr marL="3199324" indent="0">
              <a:buNone/>
              <a:defRPr sz="2000"/>
            </a:lvl8pPr>
            <a:lvl9pPr marL="3656368" indent="0">
              <a:buNone/>
              <a:defRPr sz="2000"/>
            </a:lvl9pPr>
          </a:lstStyle>
          <a:p>
            <a:pPr lvl="0"/>
            <a:endParaRPr lang="en-US" noProof="0" smtClean="0"/>
          </a:p>
        </p:txBody>
      </p:sp>
      <p:sp>
        <p:nvSpPr>
          <p:cNvPr id="4" name="Text Placeholder 3"/>
          <p:cNvSpPr>
            <a:spLocks noGrp="1"/>
          </p:cNvSpPr>
          <p:nvPr>
            <p:ph type="body" sz="half" idx="2"/>
          </p:nvPr>
        </p:nvSpPr>
        <p:spPr>
          <a:xfrm>
            <a:off x="1974850" y="5918200"/>
            <a:ext cx="6045200" cy="889000"/>
          </a:xfrm>
        </p:spPr>
        <p:txBody>
          <a:bodyPr/>
          <a:lstStyle>
            <a:lvl1pPr marL="0" indent="0">
              <a:buNone/>
              <a:defRPr sz="1400"/>
            </a:lvl1pPr>
            <a:lvl2pPr marL="457047" indent="0">
              <a:buNone/>
              <a:defRPr sz="1200"/>
            </a:lvl2pPr>
            <a:lvl3pPr marL="914092" indent="0">
              <a:buNone/>
              <a:defRPr sz="1000"/>
            </a:lvl3pPr>
            <a:lvl4pPr marL="1371139" indent="0">
              <a:buNone/>
              <a:defRPr sz="900"/>
            </a:lvl4pPr>
            <a:lvl5pPr marL="1828184" indent="0">
              <a:buNone/>
              <a:defRPr sz="900"/>
            </a:lvl5pPr>
            <a:lvl6pPr marL="2285231" indent="0">
              <a:buNone/>
              <a:defRPr sz="900"/>
            </a:lvl6pPr>
            <a:lvl7pPr marL="2742276" indent="0">
              <a:buNone/>
              <a:defRPr sz="900"/>
            </a:lvl7pPr>
            <a:lvl8pPr marL="3199324" indent="0">
              <a:buNone/>
              <a:defRPr sz="900"/>
            </a:lvl8pPr>
            <a:lvl9pPr marL="3656368"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xfrm>
            <a:off x="7552531" y="7307266"/>
            <a:ext cx="2338387" cy="511175"/>
          </a:xfrm>
          <a:ln/>
        </p:spPr>
        <p:txBody>
          <a:bodyPr/>
          <a:lstStyle>
            <a:lvl1pPr>
              <a:defRPr/>
            </a:lvl1pPr>
          </a:lstStyle>
          <a:p>
            <a:pPr>
              <a:defRPr/>
            </a:pPr>
            <a:fld id="{4EF48CB0-900D-4157-A4D0-0BA7EA8F131C}" type="slidenum">
              <a:rPr lang="en-US" altLang="en-US"/>
              <a:pPr>
                <a:defRPr/>
              </a:pPr>
              <a:t>‹#›</a:t>
            </a:fld>
            <a:endParaRPr lang="en-US" altLang="en-US"/>
          </a:p>
        </p:txBody>
      </p:sp>
    </p:spTree>
    <p:extLst>
      <p:ext uri="{BB962C8B-B14F-4D97-AF65-F5344CB8AC3E}">
        <p14:creationId xmlns:p14="http://schemas.microsoft.com/office/powerpoint/2010/main" val="147751801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a:xfrm>
            <a:off x="389731" y="7307266"/>
            <a:ext cx="2338387" cy="511175"/>
          </a:xfrm>
        </p:spPr>
        <p:txBody>
          <a:bodyPr/>
          <a:lstStyle>
            <a:lvl1pPr>
              <a:defRPr/>
            </a:lvl1pPr>
          </a:lstStyle>
          <a:p>
            <a:pPr>
              <a:defRPr/>
            </a:pPr>
            <a:endParaRPr lang="en-US" altLang="en-US" dirty="0"/>
          </a:p>
        </p:txBody>
      </p:sp>
      <p:sp>
        <p:nvSpPr>
          <p:cNvPr id="5" name="Footer Placeholder 4"/>
          <p:cNvSpPr>
            <a:spLocks noGrp="1"/>
          </p:cNvSpPr>
          <p:nvPr>
            <p:ph type="ftr" idx="11"/>
          </p:nvPr>
        </p:nvSpPr>
        <p:spPr/>
        <p:txBody>
          <a:bodyPr/>
          <a:lstStyle>
            <a:lvl1pPr>
              <a:defRPr/>
            </a:lvl1pPr>
          </a:lstStyle>
          <a:p>
            <a:pPr>
              <a:defRPr/>
            </a:pPr>
            <a:endParaRPr lang="en-US" altLang="en-US" dirty="0"/>
          </a:p>
        </p:txBody>
      </p:sp>
      <p:sp>
        <p:nvSpPr>
          <p:cNvPr id="6" name="Slide Number Placeholder 5"/>
          <p:cNvSpPr>
            <a:spLocks noGrp="1"/>
          </p:cNvSpPr>
          <p:nvPr>
            <p:ph type="sldNum" idx="12"/>
          </p:nvPr>
        </p:nvSpPr>
        <p:spPr>
          <a:xfrm>
            <a:off x="9685338" y="7286628"/>
            <a:ext cx="300037" cy="228600"/>
          </a:xfrm>
        </p:spPr>
        <p:txBody>
          <a:bodyPr/>
          <a:lstStyle>
            <a:lvl1pPr algn="ctr">
              <a:defRPr/>
            </a:lvl1pPr>
          </a:lstStyle>
          <a:p>
            <a:pPr>
              <a:defRPr/>
            </a:pPr>
            <a:fld id="{177E781A-3E61-4423-89A6-54634C8F3FAF}" type="slidenum">
              <a:rPr lang="en-US" altLang="en-US"/>
              <a:pPr>
                <a:defRPr/>
              </a:pPr>
              <a:t>‹#›</a:t>
            </a:fld>
            <a:endParaRPr lang="en-US" altLang="en-US" dirty="0"/>
          </a:p>
        </p:txBody>
      </p:sp>
    </p:spTree>
    <p:extLst>
      <p:ext uri="{BB962C8B-B14F-4D97-AF65-F5344CB8AC3E}">
        <p14:creationId xmlns:p14="http://schemas.microsoft.com/office/powerpoint/2010/main" val="228125202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7739" y="301625"/>
            <a:ext cx="2263774" cy="6448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42" y="301625"/>
            <a:ext cx="6642099" cy="6448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7552531" y="7307266"/>
            <a:ext cx="2338387" cy="511175"/>
          </a:xfrm>
          <a:ln/>
        </p:spPr>
        <p:txBody>
          <a:bodyPr/>
          <a:lstStyle>
            <a:lvl1pPr>
              <a:defRPr/>
            </a:lvl1pPr>
          </a:lstStyle>
          <a:p>
            <a:pPr>
              <a:defRPr/>
            </a:pPr>
            <a:fld id="{5043B299-777C-4719-8457-F60F9797DC0C}" type="slidenum">
              <a:rPr lang="en-US" altLang="en-US"/>
              <a:pPr>
                <a:defRPr/>
              </a:pPr>
              <a:t>‹#›</a:t>
            </a:fld>
            <a:endParaRPr lang="en-US" altLang="en-US"/>
          </a:p>
        </p:txBody>
      </p:sp>
    </p:spTree>
    <p:extLst>
      <p:ext uri="{BB962C8B-B14F-4D97-AF65-F5344CB8AC3E}">
        <p14:creationId xmlns:p14="http://schemas.microsoft.com/office/powerpoint/2010/main" val="94645608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671724" y="252099"/>
            <a:ext cx="8732415" cy="359371"/>
          </a:xfrm>
          <a:prstGeom prst="rect">
            <a:avLst/>
          </a:prstGeom>
          <a:noFill/>
          <a:ln w="12700">
            <a:noFill/>
            <a:miter lim="800000"/>
            <a:headEnd type="none" w="sm" len="sm"/>
            <a:tailEnd type="none" w="sm" len="sm"/>
          </a:ln>
          <a:effectLst/>
        </p:spPr>
        <p:txBody>
          <a:bodyPr lIns="100751" tIns="50376" rIns="100751" bIns="50376">
            <a:prstTxWarp prst="textNoShape">
              <a:avLst/>
            </a:prstTxWarp>
            <a:spAutoFit/>
          </a:bodyPr>
          <a:lstStyle/>
          <a:p>
            <a:pPr>
              <a:spcBef>
                <a:spcPct val="50000"/>
              </a:spcBef>
              <a:defRPr/>
            </a:pPr>
            <a:endParaRPr lang="en-US">
              <a:latin typeface="Times New Roman" charset="0"/>
            </a:endParaRPr>
          </a:p>
        </p:txBody>
      </p:sp>
      <p:sp>
        <p:nvSpPr>
          <p:cNvPr id="22530" name="Rectangle 2"/>
          <p:cNvSpPr>
            <a:spLocks noGrp="1" noChangeArrowheads="1"/>
          </p:cNvSpPr>
          <p:nvPr>
            <p:ph type="subTitle" idx="1"/>
          </p:nvPr>
        </p:nvSpPr>
        <p:spPr>
          <a:xfrm>
            <a:off x="1427414" y="756285"/>
            <a:ext cx="7053104" cy="6134312"/>
          </a:xfrm>
        </p:spPr>
        <p:txBody>
          <a:bodyPr anchor="ctr"/>
          <a:lstStyle>
            <a:lvl1pPr marL="0" indent="0" algn="ctr">
              <a:buFontTx/>
              <a:buNone/>
              <a:defRPr>
                <a:latin typeface="Calibri" pitchFamily="34" charset="0"/>
                <a:cs typeface="Calibri" pitchFamily="34" charset="0"/>
              </a:defRPr>
            </a:lvl1pPr>
          </a:lstStyle>
          <a:p>
            <a:r>
              <a:rPr lang="en-US" dirty="0" smtClean="0"/>
              <a:t>Click to edit Master subtitle style</a:t>
            </a:r>
            <a:endParaRPr lang="en-US" dirty="0"/>
          </a:p>
        </p:txBody>
      </p:sp>
    </p:spTree>
    <p:extLst>
      <p:ext uri="{BB962C8B-B14F-4D97-AF65-F5344CB8AC3E}">
        <p14:creationId xmlns:p14="http://schemas.microsoft.com/office/powerpoint/2010/main" val="11210207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9" y="4859342"/>
            <a:ext cx="8564562"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9" y="3205163"/>
            <a:ext cx="8564562" cy="1654175"/>
          </a:xfrm>
        </p:spPr>
        <p:txBody>
          <a:bodyPr anchor="b"/>
          <a:lstStyle>
            <a:lvl1pPr marL="0" indent="0">
              <a:buNone/>
              <a:defRPr sz="2000"/>
            </a:lvl1pPr>
            <a:lvl2pPr marL="457047" indent="0">
              <a:buNone/>
              <a:defRPr sz="1800"/>
            </a:lvl2pPr>
            <a:lvl3pPr marL="914092" indent="0">
              <a:buNone/>
              <a:defRPr sz="1700"/>
            </a:lvl3pPr>
            <a:lvl4pPr marL="1371139" indent="0">
              <a:buNone/>
              <a:defRPr sz="1400"/>
            </a:lvl4pPr>
            <a:lvl5pPr marL="1828184" indent="0">
              <a:buNone/>
              <a:defRPr sz="1400"/>
            </a:lvl5pPr>
            <a:lvl6pPr marL="2285231" indent="0">
              <a:buNone/>
              <a:defRPr sz="1400"/>
            </a:lvl6pPr>
            <a:lvl7pPr marL="2742276" indent="0">
              <a:buNone/>
              <a:defRPr sz="1400"/>
            </a:lvl7pPr>
            <a:lvl8pPr marL="3199324" indent="0">
              <a:buNone/>
              <a:defRPr sz="1400"/>
            </a:lvl8pPr>
            <a:lvl9pPr marL="3656368"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3315D216-FA5D-46A6-8590-CF2169138236}" type="slidenum">
              <a:rPr lang="en-US" altLang="en-US"/>
              <a:pPr>
                <a:defRPr/>
              </a:pPr>
              <a:t>‹#›</a:t>
            </a:fld>
            <a:endParaRPr lang="en-US" altLang="en-US"/>
          </a:p>
        </p:txBody>
      </p:sp>
    </p:spTree>
    <p:extLst>
      <p:ext uri="{BB962C8B-B14F-4D97-AF65-F5344CB8AC3E}">
        <p14:creationId xmlns:p14="http://schemas.microsoft.com/office/powerpoint/2010/main" val="6437652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1350" cy="4979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6988" y="1768475"/>
            <a:ext cx="4452938" cy="4979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E4FEEABC-D80D-4291-AABF-FC7FDBA3A617}" type="slidenum">
              <a:rPr lang="en-US" altLang="en-US"/>
              <a:pPr>
                <a:defRPr/>
              </a:pPr>
              <a:t>‹#›</a:t>
            </a:fld>
            <a:endParaRPr lang="en-US" altLang="en-US"/>
          </a:p>
        </p:txBody>
      </p:sp>
    </p:spTree>
    <p:extLst>
      <p:ext uri="{BB962C8B-B14F-4D97-AF65-F5344CB8AC3E}">
        <p14:creationId xmlns:p14="http://schemas.microsoft.com/office/powerpoint/2010/main" val="2847779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3213"/>
            <a:ext cx="9069387"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692276"/>
            <a:ext cx="4452938" cy="706438"/>
          </a:xfrm>
        </p:spPr>
        <p:txBody>
          <a:bodyPr anchor="b"/>
          <a:lstStyle>
            <a:lvl1pPr marL="0" indent="0">
              <a:buNone/>
              <a:defRPr sz="2400" b="1"/>
            </a:lvl1pPr>
            <a:lvl2pPr marL="457047" indent="0">
              <a:buNone/>
              <a:defRPr sz="2000" b="1"/>
            </a:lvl2pPr>
            <a:lvl3pPr marL="914092" indent="0">
              <a:buNone/>
              <a:defRPr sz="1800" b="1"/>
            </a:lvl3pPr>
            <a:lvl4pPr marL="1371139" indent="0">
              <a:buNone/>
              <a:defRPr sz="1700" b="1"/>
            </a:lvl4pPr>
            <a:lvl5pPr marL="1828184" indent="0">
              <a:buNone/>
              <a:defRPr sz="1700" b="1"/>
            </a:lvl5pPr>
            <a:lvl6pPr marL="2285231" indent="0">
              <a:buNone/>
              <a:defRPr sz="1700" b="1"/>
            </a:lvl6pPr>
            <a:lvl7pPr marL="2742276" indent="0">
              <a:buNone/>
              <a:defRPr sz="1700" b="1"/>
            </a:lvl7pPr>
            <a:lvl8pPr marL="3199324" indent="0">
              <a:buNone/>
              <a:defRPr sz="1700" b="1"/>
            </a:lvl8pPr>
            <a:lvl9pPr marL="3656368"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03238" y="2398718"/>
            <a:ext cx="4452938" cy="4357687"/>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8100" y="1692276"/>
            <a:ext cx="4454525" cy="706438"/>
          </a:xfrm>
        </p:spPr>
        <p:txBody>
          <a:bodyPr anchor="b"/>
          <a:lstStyle>
            <a:lvl1pPr marL="0" indent="0">
              <a:buNone/>
              <a:defRPr sz="2400" b="1"/>
            </a:lvl1pPr>
            <a:lvl2pPr marL="457047" indent="0">
              <a:buNone/>
              <a:defRPr sz="2000" b="1"/>
            </a:lvl2pPr>
            <a:lvl3pPr marL="914092" indent="0">
              <a:buNone/>
              <a:defRPr sz="1800" b="1"/>
            </a:lvl3pPr>
            <a:lvl4pPr marL="1371139" indent="0">
              <a:buNone/>
              <a:defRPr sz="1700" b="1"/>
            </a:lvl4pPr>
            <a:lvl5pPr marL="1828184" indent="0">
              <a:buNone/>
              <a:defRPr sz="1700" b="1"/>
            </a:lvl5pPr>
            <a:lvl6pPr marL="2285231" indent="0">
              <a:buNone/>
              <a:defRPr sz="1700" b="1"/>
            </a:lvl6pPr>
            <a:lvl7pPr marL="2742276" indent="0">
              <a:buNone/>
              <a:defRPr sz="1700" b="1"/>
            </a:lvl7pPr>
            <a:lvl8pPr marL="3199324" indent="0">
              <a:buNone/>
              <a:defRPr sz="1700" b="1"/>
            </a:lvl8pPr>
            <a:lvl9pPr marL="3656368"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118100" y="2398718"/>
            <a:ext cx="4454525" cy="4357687"/>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ltLang="en-US"/>
          </a:p>
        </p:txBody>
      </p:sp>
      <p:sp>
        <p:nvSpPr>
          <p:cNvPr id="8" name="Rectangle 4"/>
          <p:cNvSpPr>
            <a:spLocks noGrp="1" noChangeArrowheads="1"/>
          </p:cNvSpPr>
          <p:nvPr>
            <p:ph type="ftr" idx="11"/>
          </p:nvPr>
        </p:nvSpPr>
        <p:spPr>
          <a:ln/>
        </p:spPr>
        <p:txBody>
          <a:bodyPr/>
          <a:lstStyle>
            <a:lvl1pPr>
              <a:defRPr/>
            </a:lvl1pPr>
          </a:lstStyle>
          <a:p>
            <a:pPr>
              <a:defRPr/>
            </a:pPr>
            <a:endParaRPr lang="en-US" altLang="en-US"/>
          </a:p>
        </p:txBody>
      </p:sp>
      <p:sp>
        <p:nvSpPr>
          <p:cNvPr id="9" name="Rectangle 5"/>
          <p:cNvSpPr>
            <a:spLocks noGrp="1" noChangeArrowheads="1"/>
          </p:cNvSpPr>
          <p:nvPr>
            <p:ph type="sldNum" idx="12"/>
          </p:nvPr>
        </p:nvSpPr>
        <p:spPr>
          <a:ln/>
        </p:spPr>
        <p:txBody>
          <a:bodyPr/>
          <a:lstStyle>
            <a:lvl1pPr>
              <a:defRPr/>
            </a:lvl1pPr>
          </a:lstStyle>
          <a:p>
            <a:pPr>
              <a:defRPr/>
            </a:pPr>
            <a:fld id="{EBA2F7AC-BAD1-475E-B24E-C8FE4615E471}" type="slidenum">
              <a:rPr lang="en-US" altLang="en-US"/>
              <a:pPr>
                <a:defRPr/>
              </a:pPr>
              <a:t>‹#›</a:t>
            </a:fld>
            <a:endParaRPr lang="en-US" altLang="en-US"/>
          </a:p>
        </p:txBody>
      </p:sp>
    </p:spTree>
    <p:extLst>
      <p:ext uri="{BB962C8B-B14F-4D97-AF65-F5344CB8AC3E}">
        <p14:creationId xmlns:p14="http://schemas.microsoft.com/office/powerpoint/2010/main" val="35055780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endParaRPr lang="en-US" altLang="en-US"/>
          </a:p>
        </p:txBody>
      </p:sp>
      <p:sp>
        <p:nvSpPr>
          <p:cNvPr id="5" name="Rectangle 5"/>
          <p:cNvSpPr>
            <a:spLocks noGrp="1" noChangeArrowheads="1"/>
          </p:cNvSpPr>
          <p:nvPr>
            <p:ph type="sldNum" idx="12"/>
          </p:nvPr>
        </p:nvSpPr>
        <p:spPr>
          <a:ln/>
        </p:spPr>
        <p:txBody>
          <a:bodyPr/>
          <a:lstStyle>
            <a:lvl1pPr>
              <a:defRPr/>
            </a:lvl1pPr>
          </a:lstStyle>
          <a:p>
            <a:pPr>
              <a:defRPr/>
            </a:pPr>
            <a:fld id="{FD0C8F55-B68F-4BFC-BE94-DFC429F9FBF9}" type="slidenum">
              <a:rPr lang="en-US" altLang="en-US"/>
              <a:pPr>
                <a:defRPr/>
              </a:pPr>
              <a:t>‹#›</a:t>
            </a:fld>
            <a:endParaRPr lang="en-US" altLang="en-US"/>
          </a:p>
        </p:txBody>
      </p:sp>
    </p:spTree>
    <p:extLst>
      <p:ext uri="{BB962C8B-B14F-4D97-AF65-F5344CB8AC3E}">
        <p14:creationId xmlns:p14="http://schemas.microsoft.com/office/powerpoint/2010/main" val="33582462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ltLang="en-US"/>
          </a:p>
        </p:txBody>
      </p:sp>
      <p:sp>
        <p:nvSpPr>
          <p:cNvPr id="3" name="Rectangle 4"/>
          <p:cNvSpPr>
            <a:spLocks noGrp="1" noChangeArrowheads="1"/>
          </p:cNvSpPr>
          <p:nvPr>
            <p:ph type="ftr" idx="11"/>
          </p:nvPr>
        </p:nvSpPr>
        <p:spPr>
          <a:ln/>
        </p:spPr>
        <p:txBody>
          <a:bodyPr/>
          <a:lstStyle>
            <a:lvl1pPr>
              <a:defRPr/>
            </a:lvl1pPr>
          </a:lstStyle>
          <a:p>
            <a:pPr>
              <a:defRPr/>
            </a:pPr>
            <a:endParaRPr lang="en-US" altLang="en-US"/>
          </a:p>
        </p:txBody>
      </p:sp>
      <p:sp>
        <p:nvSpPr>
          <p:cNvPr id="4" name="Rectangle 5"/>
          <p:cNvSpPr>
            <a:spLocks noGrp="1" noChangeArrowheads="1"/>
          </p:cNvSpPr>
          <p:nvPr>
            <p:ph type="sldNum" idx="12"/>
          </p:nvPr>
        </p:nvSpPr>
        <p:spPr>
          <a:ln/>
        </p:spPr>
        <p:txBody>
          <a:bodyPr/>
          <a:lstStyle>
            <a:lvl1pPr>
              <a:defRPr/>
            </a:lvl1pPr>
          </a:lstStyle>
          <a:p>
            <a:pPr>
              <a:defRPr/>
            </a:pPr>
            <a:fld id="{08E5B530-2D28-424E-87A0-3F8D2D81E990}" type="slidenum">
              <a:rPr lang="en-US" altLang="en-US"/>
              <a:pPr>
                <a:defRPr/>
              </a:pPr>
              <a:t>‹#›</a:t>
            </a:fld>
            <a:endParaRPr lang="en-US" altLang="en-US"/>
          </a:p>
        </p:txBody>
      </p:sp>
    </p:spTree>
    <p:extLst>
      <p:ext uri="{BB962C8B-B14F-4D97-AF65-F5344CB8AC3E}">
        <p14:creationId xmlns:p14="http://schemas.microsoft.com/office/powerpoint/2010/main" val="2319558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9"/>
            <a:ext cx="3314700" cy="12811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0179" y="301627"/>
            <a:ext cx="5632450" cy="64547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582738"/>
            <a:ext cx="3314700" cy="5173662"/>
          </a:xfrm>
        </p:spPr>
        <p:txBody>
          <a:bodyPr/>
          <a:lstStyle>
            <a:lvl1pPr marL="0" indent="0">
              <a:buNone/>
              <a:defRPr sz="1400"/>
            </a:lvl1pPr>
            <a:lvl2pPr marL="457047" indent="0">
              <a:buNone/>
              <a:defRPr sz="1200"/>
            </a:lvl2pPr>
            <a:lvl3pPr marL="914092" indent="0">
              <a:buNone/>
              <a:defRPr sz="1000"/>
            </a:lvl3pPr>
            <a:lvl4pPr marL="1371139" indent="0">
              <a:buNone/>
              <a:defRPr sz="900"/>
            </a:lvl4pPr>
            <a:lvl5pPr marL="1828184" indent="0">
              <a:buNone/>
              <a:defRPr sz="900"/>
            </a:lvl5pPr>
            <a:lvl6pPr marL="2285231" indent="0">
              <a:buNone/>
              <a:defRPr sz="900"/>
            </a:lvl6pPr>
            <a:lvl7pPr marL="2742276" indent="0">
              <a:buNone/>
              <a:defRPr sz="900"/>
            </a:lvl7pPr>
            <a:lvl8pPr marL="3199324" indent="0">
              <a:buNone/>
              <a:defRPr sz="900"/>
            </a:lvl8pPr>
            <a:lvl9pPr marL="3656368"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F2B70CFF-C390-4CBE-986E-F23598124952}" type="slidenum">
              <a:rPr lang="en-US" altLang="en-US"/>
              <a:pPr>
                <a:defRPr/>
              </a:pPr>
              <a:t>‹#›</a:t>
            </a:fld>
            <a:endParaRPr lang="en-US" altLang="en-US"/>
          </a:p>
        </p:txBody>
      </p:sp>
    </p:spTree>
    <p:extLst>
      <p:ext uri="{BB962C8B-B14F-4D97-AF65-F5344CB8AC3E}">
        <p14:creationId xmlns:p14="http://schemas.microsoft.com/office/powerpoint/2010/main" val="130908549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0" y="5294317"/>
            <a:ext cx="6045200" cy="62388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4850" y="676275"/>
            <a:ext cx="6045200" cy="4537075"/>
          </a:xfrm>
        </p:spPr>
        <p:txBody>
          <a:bodyPr/>
          <a:lstStyle>
            <a:lvl1pPr marL="0" indent="0">
              <a:buNone/>
              <a:defRPr sz="3200"/>
            </a:lvl1pPr>
            <a:lvl2pPr marL="457047" indent="0">
              <a:buNone/>
              <a:defRPr sz="2800"/>
            </a:lvl2pPr>
            <a:lvl3pPr marL="914092" indent="0">
              <a:buNone/>
              <a:defRPr sz="2400"/>
            </a:lvl3pPr>
            <a:lvl4pPr marL="1371139" indent="0">
              <a:buNone/>
              <a:defRPr sz="2000"/>
            </a:lvl4pPr>
            <a:lvl5pPr marL="1828184" indent="0">
              <a:buNone/>
              <a:defRPr sz="2000"/>
            </a:lvl5pPr>
            <a:lvl6pPr marL="2285231" indent="0">
              <a:buNone/>
              <a:defRPr sz="2000"/>
            </a:lvl6pPr>
            <a:lvl7pPr marL="2742276" indent="0">
              <a:buNone/>
              <a:defRPr sz="2000"/>
            </a:lvl7pPr>
            <a:lvl8pPr marL="3199324" indent="0">
              <a:buNone/>
              <a:defRPr sz="2000"/>
            </a:lvl8pPr>
            <a:lvl9pPr marL="3656368" indent="0">
              <a:buNone/>
              <a:defRPr sz="2000"/>
            </a:lvl9pPr>
          </a:lstStyle>
          <a:p>
            <a:pPr lvl="0"/>
            <a:endParaRPr lang="en-US" noProof="0" smtClean="0"/>
          </a:p>
        </p:txBody>
      </p:sp>
      <p:sp>
        <p:nvSpPr>
          <p:cNvPr id="4" name="Text Placeholder 3"/>
          <p:cNvSpPr>
            <a:spLocks noGrp="1"/>
          </p:cNvSpPr>
          <p:nvPr>
            <p:ph type="body" sz="half" idx="2"/>
          </p:nvPr>
        </p:nvSpPr>
        <p:spPr>
          <a:xfrm>
            <a:off x="1974850" y="5918200"/>
            <a:ext cx="6045200" cy="889000"/>
          </a:xfrm>
        </p:spPr>
        <p:txBody>
          <a:bodyPr/>
          <a:lstStyle>
            <a:lvl1pPr marL="0" indent="0">
              <a:buNone/>
              <a:defRPr sz="1400"/>
            </a:lvl1pPr>
            <a:lvl2pPr marL="457047" indent="0">
              <a:buNone/>
              <a:defRPr sz="1200"/>
            </a:lvl2pPr>
            <a:lvl3pPr marL="914092" indent="0">
              <a:buNone/>
              <a:defRPr sz="1000"/>
            </a:lvl3pPr>
            <a:lvl4pPr marL="1371139" indent="0">
              <a:buNone/>
              <a:defRPr sz="900"/>
            </a:lvl4pPr>
            <a:lvl5pPr marL="1828184" indent="0">
              <a:buNone/>
              <a:defRPr sz="900"/>
            </a:lvl5pPr>
            <a:lvl6pPr marL="2285231" indent="0">
              <a:buNone/>
              <a:defRPr sz="900"/>
            </a:lvl6pPr>
            <a:lvl7pPr marL="2742276" indent="0">
              <a:buNone/>
              <a:defRPr sz="900"/>
            </a:lvl7pPr>
            <a:lvl8pPr marL="3199324" indent="0">
              <a:buNone/>
              <a:defRPr sz="900"/>
            </a:lvl8pPr>
            <a:lvl9pPr marL="3656368"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F4F230F0-CED9-466B-B776-E242D1089F80}" type="slidenum">
              <a:rPr lang="en-US" altLang="en-US"/>
              <a:pPr>
                <a:defRPr/>
              </a:pPr>
              <a:t>‹#›</a:t>
            </a:fld>
            <a:endParaRPr lang="en-US" altLang="en-US"/>
          </a:p>
        </p:txBody>
      </p:sp>
    </p:spTree>
    <p:extLst>
      <p:ext uri="{BB962C8B-B14F-4D97-AF65-F5344CB8AC3E}">
        <p14:creationId xmlns:p14="http://schemas.microsoft.com/office/powerpoint/2010/main" val="7822632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41" y="301628"/>
            <a:ext cx="9056687" cy="1250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1027" name="Rectangle 2"/>
          <p:cNvSpPr>
            <a:spLocks noGrp="1" noChangeArrowheads="1"/>
          </p:cNvSpPr>
          <p:nvPr>
            <p:ph type="body" idx="1"/>
          </p:nvPr>
        </p:nvSpPr>
        <p:spPr bwMode="auto">
          <a:xfrm>
            <a:off x="503241" y="1768475"/>
            <a:ext cx="9056687" cy="4979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07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Rectangle 3"/>
          <p:cNvSpPr>
            <a:spLocks noGrp="1" noChangeArrowheads="1"/>
          </p:cNvSpPr>
          <p:nvPr>
            <p:ph type="dt"/>
          </p:nvPr>
        </p:nvSpPr>
        <p:spPr bwMode="auto">
          <a:xfrm>
            <a:off x="503242" y="6888165"/>
            <a:ext cx="2335212"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047" algn="l"/>
                <a:tab pos="914092" algn="l"/>
                <a:tab pos="1371139" algn="l"/>
                <a:tab pos="1828184" algn="l"/>
                <a:tab pos="2285231" algn="l"/>
                <a:tab pos="2742276" algn="l"/>
                <a:tab pos="3199324" algn="l"/>
                <a:tab pos="3656368" algn="l"/>
                <a:tab pos="4113416" algn="l"/>
                <a:tab pos="4570461" algn="l"/>
                <a:tab pos="5027507" algn="l"/>
                <a:tab pos="5484554" algn="l"/>
                <a:tab pos="5941599" algn="l"/>
                <a:tab pos="6398648" algn="l"/>
                <a:tab pos="6855692" algn="l"/>
                <a:tab pos="7312739" algn="l"/>
                <a:tab pos="7769784" algn="l"/>
                <a:tab pos="8226830" algn="l"/>
                <a:tab pos="8683876" algn="l"/>
                <a:tab pos="9140923" algn="l"/>
              </a:tabLst>
              <a:defRPr>
                <a:solidFill>
                  <a:srgbClr val="000000"/>
                </a:solidFill>
              </a:defRPr>
            </a:lvl1pPr>
          </a:lstStyle>
          <a:p>
            <a:pPr>
              <a:defRPr/>
            </a:pPr>
            <a:endParaRPr lang="en-US" altLang="en-US"/>
          </a:p>
        </p:txBody>
      </p:sp>
      <p:sp>
        <p:nvSpPr>
          <p:cNvPr id="1028" name="Rectangle 4"/>
          <p:cNvSpPr>
            <a:spLocks noGrp="1" noChangeArrowheads="1"/>
          </p:cNvSpPr>
          <p:nvPr>
            <p:ph type="ftr"/>
          </p:nvPr>
        </p:nvSpPr>
        <p:spPr bwMode="auto">
          <a:xfrm>
            <a:off x="3446463" y="6888165"/>
            <a:ext cx="3182937"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047" algn="l"/>
                <a:tab pos="914092" algn="l"/>
                <a:tab pos="1371139" algn="l"/>
                <a:tab pos="1828184" algn="l"/>
                <a:tab pos="2285231" algn="l"/>
                <a:tab pos="2742276" algn="l"/>
                <a:tab pos="3199324" algn="l"/>
                <a:tab pos="3656368" algn="l"/>
                <a:tab pos="4113416" algn="l"/>
                <a:tab pos="4570461" algn="l"/>
                <a:tab pos="5027507" algn="l"/>
                <a:tab pos="5484554" algn="l"/>
                <a:tab pos="5941599" algn="l"/>
                <a:tab pos="6398648" algn="l"/>
                <a:tab pos="6855692" algn="l"/>
                <a:tab pos="7312739" algn="l"/>
                <a:tab pos="7769784" algn="l"/>
                <a:tab pos="8226830" algn="l"/>
                <a:tab pos="8683876" algn="l"/>
                <a:tab pos="9140923" algn="l"/>
              </a:tabLst>
              <a:defRPr>
                <a:solidFill>
                  <a:srgbClr val="000000"/>
                </a:solidFill>
              </a:defRPr>
            </a:lvl1pPr>
          </a:lstStyle>
          <a:p>
            <a:pPr>
              <a:defRPr/>
            </a:pPr>
            <a:endParaRPr lang="en-US" altLang="en-US"/>
          </a:p>
        </p:txBody>
      </p:sp>
      <p:sp>
        <p:nvSpPr>
          <p:cNvPr id="1029" name="Rectangle 5"/>
          <p:cNvSpPr>
            <a:spLocks noGrp="1" noChangeArrowheads="1"/>
          </p:cNvSpPr>
          <p:nvPr>
            <p:ph type="sldNum"/>
          </p:nvPr>
        </p:nvSpPr>
        <p:spPr bwMode="auto">
          <a:xfrm>
            <a:off x="7552530" y="7225397"/>
            <a:ext cx="2336800"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buClrTx/>
              <a:buFontTx/>
              <a:buNone/>
              <a:tabLst>
                <a:tab pos="0" algn="l"/>
                <a:tab pos="457047" algn="l"/>
                <a:tab pos="914092" algn="l"/>
                <a:tab pos="1371139" algn="l"/>
                <a:tab pos="1828184" algn="l"/>
                <a:tab pos="2285231" algn="l"/>
                <a:tab pos="2742276" algn="l"/>
                <a:tab pos="3199324" algn="l"/>
                <a:tab pos="3656368" algn="l"/>
                <a:tab pos="4113416" algn="l"/>
                <a:tab pos="4570461" algn="l"/>
                <a:tab pos="5027507" algn="l"/>
                <a:tab pos="5484554" algn="l"/>
                <a:tab pos="5941599" algn="l"/>
                <a:tab pos="6398648" algn="l"/>
                <a:tab pos="6855692" algn="l"/>
                <a:tab pos="7312739" algn="l"/>
                <a:tab pos="7769784" algn="l"/>
                <a:tab pos="8226830" algn="l"/>
                <a:tab pos="8683876" algn="l"/>
                <a:tab pos="9140923" algn="l"/>
              </a:tabLst>
              <a:defRPr>
                <a:solidFill>
                  <a:schemeClr val="bg1"/>
                </a:solidFill>
              </a:defRPr>
            </a:lvl1pPr>
          </a:lstStyle>
          <a:p>
            <a:pPr>
              <a:defRPr/>
            </a:pPr>
            <a:fld id="{82ABD104-78CE-4BAA-A18C-5992E7C78B3B}" type="slidenum">
              <a:rPr lang="en-US" altLang="en-US" smtClean="0"/>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iming>
    <p:tnLst>
      <p:par>
        <p:cTn id="1" dur="indefinite" restart="never" nodeType="tmRoot"/>
      </p:par>
    </p:tnLst>
  </p:timing>
  <p:hf hdr="0" ftr="0" dt="0"/>
  <p:txStyles>
    <p:titleStyle>
      <a:lvl1pPr algn="ctr" defTabSz="457047"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047"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2pPr>
      <a:lvl3pPr algn="ctr" defTabSz="457047"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3pPr>
      <a:lvl4pPr algn="ctr" defTabSz="457047"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4pPr>
      <a:lvl5pPr algn="ctr" defTabSz="457047"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5pPr>
      <a:lvl6pPr marL="2513753" indent="-228522" algn="ctr" defTabSz="457047"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0800" indent="-228522" algn="ctr" defTabSz="457047"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7846" indent="-228522" algn="ctr" defTabSz="457047"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4892" indent="-228522" algn="ctr" defTabSz="457047"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p:titleStyle>
    <p:bodyStyle>
      <a:lvl1pPr marL="342785" indent="-342785" algn="l" defTabSz="457047" rtl="0" eaLnBrk="0" fontAlgn="base" hangingPunct="0">
        <a:lnSpc>
          <a:spcPct val="93000"/>
        </a:lnSpc>
        <a:spcBef>
          <a:spcPct val="0"/>
        </a:spcBef>
        <a:spcAft>
          <a:spcPts val="1413"/>
        </a:spcAft>
        <a:buClr>
          <a:srgbClr val="000000"/>
        </a:buClr>
        <a:buSzPct val="100000"/>
        <a:buFont typeface="Times New Roman" pitchFamily="16" charset="0"/>
        <a:defRPr sz="2400">
          <a:solidFill>
            <a:srgbClr val="000000"/>
          </a:solidFill>
          <a:latin typeface="+mn-lt"/>
          <a:ea typeface="+mn-ea"/>
          <a:cs typeface="+mn-cs"/>
        </a:defRPr>
      </a:lvl1pPr>
      <a:lvl2pPr marL="742700" indent="-285654" algn="l" defTabSz="457047" rtl="0" eaLnBrk="0" fontAlgn="base" hangingPunct="0">
        <a:lnSpc>
          <a:spcPct val="93000"/>
        </a:lnSpc>
        <a:spcBef>
          <a:spcPct val="0"/>
        </a:spcBef>
        <a:spcAft>
          <a:spcPts val="1136"/>
        </a:spcAft>
        <a:buClr>
          <a:srgbClr val="000000"/>
        </a:buClr>
        <a:buSzPct val="100000"/>
        <a:buFont typeface="Times New Roman" pitchFamily="16" charset="0"/>
        <a:defRPr sz="2800">
          <a:solidFill>
            <a:srgbClr val="000000"/>
          </a:solidFill>
          <a:latin typeface="+mn-lt"/>
          <a:ea typeface="+mn-ea"/>
        </a:defRPr>
      </a:lvl2pPr>
      <a:lvl3pPr marL="1142614" indent="-228522" algn="l" defTabSz="457047"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defRPr>
      </a:lvl3pPr>
      <a:lvl4pPr marL="1599660" indent="-228522" algn="l" defTabSz="457047"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defRPr>
      </a:lvl4pPr>
      <a:lvl5pPr marL="2056706" indent="-228522" algn="l" defTabSz="457047"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5pPr>
      <a:lvl6pPr marL="2513753" indent="-228522" algn="l" defTabSz="457047"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0800" indent="-228522" algn="l" defTabSz="457047"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7846" indent="-228522" algn="l" defTabSz="457047"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4892" indent="-228522" algn="l" defTabSz="457047"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092" rtl="0" eaLnBrk="1" latinLnBrk="0" hangingPunct="1">
        <a:defRPr sz="1800" kern="1200">
          <a:solidFill>
            <a:schemeClr val="tx1"/>
          </a:solidFill>
          <a:latin typeface="+mn-lt"/>
          <a:ea typeface="+mn-ea"/>
          <a:cs typeface="+mn-cs"/>
        </a:defRPr>
      </a:lvl1pPr>
      <a:lvl2pPr marL="457047" algn="l" defTabSz="914092" rtl="0" eaLnBrk="1" latinLnBrk="0" hangingPunct="1">
        <a:defRPr sz="1800" kern="1200">
          <a:solidFill>
            <a:schemeClr val="tx1"/>
          </a:solidFill>
          <a:latin typeface="+mn-lt"/>
          <a:ea typeface="+mn-ea"/>
          <a:cs typeface="+mn-cs"/>
        </a:defRPr>
      </a:lvl2pPr>
      <a:lvl3pPr marL="914092" algn="l" defTabSz="914092" rtl="0" eaLnBrk="1" latinLnBrk="0" hangingPunct="1">
        <a:defRPr sz="1800" kern="1200">
          <a:solidFill>
            <a:schemeClr val="tx1"/>
          </a:solidFill>
          <a:latin typeface="+mn-lt"/>
          <a:ea typeface="+mn-ea"/>
          <a:cs typeface="+mn-cs"/>
        </a:defRPr>
      </a:lvl3pPr>
      <a:lvl4pPr marL="1371139" algn="l" defTabSz="914092" rtl="0" eaLnBrk="1" latinLnBrk="0" hangingPunct="1">
        <a:defRPr sz="1800" kern="1200">
          <a:solidFill>
            <a:schemeClr val="tx1"/>
          </a:solidFill>
          <a:latin typeface="+mn-lt"/>
          <a:ea typeface="+mn-ea"/>
          <a:cs typeface="+mn-cs"/>
        </a:defRPr>
      </a:lvl4pPr>
      <a:lvl5pPr marL="1828184" algn="l" defTabSz="914092" rtl="0" eaLnBrk="1" latinLnBrk="0" hangingPunct="1">
        <a:defRPr sz="1800" kern="1200">
          <a:solidFill>
            <a:schemeClr val="tx1"/>
          </a:solidFill>
          <a:latin typeface="+mn-lt"/>
          <a:ea typeface="+mn-ea"/>
          <a:cs typeface="+mn-cs"/>
        </a:defRPr>
      </a:lvl5pPr>
      <a:lvl6pPr marL="2285231" algn="l" defTabSz="914092" rtl="0" eaLnBrk="1" latinLnBrk="0" hangingPunct="1">
        <a:defRPr sz="1800" kern="1200">
          <a:solidFill>
            <a:schemeClr val="tx1"/>
          </a:solidFill>
          <a:latin typeface="+mn-lt"/>
          <a:ea typeface="+mn-ea"/>
          <a:cs typeface="+mn-cs"/>
        </a:defRPr>
      </a:lvl6pPr>
      <a:lvl7pPr marL="2742276" algn="l" defTabSz="914092" rtl="0" eaLnBrk="1" latinLnBrk="0" hangingPunct="1">
        <a:defRPr sz="1800" kern="1200">
          <a:solidFill>
            <a:schemeClr val="tx1"/>
          </a:solidFill>
          <a:latin typeface="+mn-lt"/>
          <a:ea typeface="+mn-ea"/>
          <a:cs typeface="+mn-cs"/>
        </a:defRPr>
      </a:lvl7pPr>
      <a:lvl8pPr marL="3199324" algn="l" defTabSz="914092" rtl="0" eaLnBrk="1" latinLnBrk="0" hangingPunct="1">
        <a:defRPr sz="1800" kern="1200">
          <a:solidFill>
            <a:schemeClr val="tx1"/>
          </a:solidFill>
          <a:latin typeface="+mn-lt"/>
          <a:ea typeface="+mn-ea"/>
          <a:cs typeface="+mn-cs"/>
        </a:defRPr>
      </a:lvl8pPr>
      <a:lvl9pPr marL="3656368" algn="l" defTabSz="91409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503243" y="301628"/>
            <a:ext cx="9058275" cy="1252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2051" name="Rectangle 2"/>
          <p:cNvSpPr>
            <a:spLocks noGrp="1" noChangeArrowheads="1"/>
          </p:cNvSpPr>
          <p:nvPr>
            <p:ph type="body" idx="1"/>
          </p:nvPr>
        </p:nvSpPr>
        <p:spPr bwMode="auto">
          <a:xfrm>
            <a:off x="503243" y="1768479"/>
            <a:ext cx="9058275" cy="498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1232"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Rectangle 3"/>
          <p:cNvSpPr>
            <a:spLocks noGrp="1" noChangeArrowheads="1"/>
          </p:cNvSpPr>
          <p:nvPr>
            <p:ph type="dt"/>
          </p:nvPr>
        </p:nvSpPr>
        <p:spPr bwMode="auto">
          <a:xfrm>
            <a:off x="503240" y="6888165"/>
            <a:ext cx="2338387"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ClrTx/>
              <a:buFontTx/>
              <a:buNone/>
              <a:tabLst>
                <a:tab pos="723656" algn="l"/>
                <a:tab pos="1447312" algn="l"/>
                <a:tab pos="2170968" algn="l"/>
              </a:tabLst>
              <a:defRPr sz="1400">
                <a:solidFill>
                  <a:srgbClr val="FFFFFF"/>
                </a:solidFill>
                <a:latin typeface="Times New Roman" pitchFamily="16" charset="0"/>
              </a:defRPr>
            </a:lvl1pPr>
          </a:lstStyle>
          <a:p>
            <a:pPr>
              <a:defRPr/>
            </a:pPr>
            <a:endParaRPr lang="en-US" altLang="en-US"/>
          </a:p>
        </p:txBody>
      </p:sp>
      <p:sp>
        <p:nvSpPr>
          <p:cNvPr id="2052" name="Rectangle 4"/>
          <p:cNvSpPr>
            <a:spLocks noGrp="1" noChangeArrowheads="1"/>
          </p:cNvSpPr>
          <p:nvPr>
            <p:ph type="ftr"/>
          </p:nvPr>
        </p:nvSpPr>
        <p:spPr bwMode="auto">
          <a:xfrm>
            <a:off x="3446468" y="6888165"/>
            <a:ext cx="318452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5000"/>
              </a:lnSpc>
              <a:buClrTx/>
              <a:buFontTx/>
              <a:buNone/>
              <a:tabLst>
                <a:tab pos="723656" algn="l"/>
                <a:tab pos="1447312" algn="l"/>
                <a:tab pos="2170968" algn="l"/>
                <a:tab pos="2894625" algn="l"/>
              </a:tabLst>
              <a:defRPr sz="1400">
                <a:solidFill>
                  <a:srgbClr val="FFFFFF"/>
                </a:solidFill>
                <a:latin typeface="Times New Roman" pitchFamily="16" charset="0"/>
              </a:defRPr>
            </a:lvl1pPr>
          </a:lstStyle>
          <a:p>
            <a:pPr>
              <a:defRPr/>
            </a:pPr>
            <a:endParaRPr lang="en-US" altLang="en-US"/>
          </a:p>
        </p:txBody>
      </p:sp>
      <p:sp>
        <p:nvSpPr>
          <p:cNvPr id="2053" name="Rectangle 5"/>
          <p:cNvSpPr>
            <a:spLocks noGrp="1" noChangeArrowheads="1"/>
          </p:cNvSpPr>
          <p:nvPr>
            <p:ph type="sldNum"/>
          </p:nvPr>
        </p:nvSpPr>
        <p:spPr bwMode="auto">
          <a:xfrm>
            <a:off x="7552531" y="7307266"/>
            <a:ext cx="2338387"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ClrTx/>
              <a:buFontTx/>
              <a:buNone/>
              <a:tabLst>
                <a:tab pos="723656" algn="l"/>
                <a:tab pos="1447312" algn="l"/>
                <a:tab pos="2170968" algn="l"/>
              </a:tabLst>
              <a:defRPr sz="1400">
                <a:solidFill>
                  <a:srgbClr val="FFFFFF"/>
                </a:solidFill>
                <a:latin typeface="Times New Roman" pitchFamily="16" charset="0"/>
              </a:defRPr>
            </a:lvl1pPr>
          </a:lstStyle>
          <a:p>
            <a:pPr>
              <a:defRPr/>
            </a:pPr>
            <a:fld id="{588F306B-F796-478E-9A90-2D29306F63A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12" r:id="rId1"/>
    <p:sldLayoutId id="2147483719" r:id="rId2"/>
    <p:sldLayoutId id="2147483713" r:id="rId3"/>
    <p:sldLayoutId id="2147483714" r:id="rId4"/>
    <p:sldLayoutId id="2147483715" r:id="rId5"/>
    <p:sldLayoutId id="2147483716" r:id="rId6"/>
    <p:sldLayoutId id="2147483720" r:id="rId7"/>
    <p:sldLayoutId id="2147483721" r:id="rId8"/>
    <p:sldLayoutId id="2147483717" r:id="rId9"/>
    <p:sldLayoutId id="2147483722" r:id="rId10"/>
    <p:sldLayoutId id="2147483718" r:id="rId11"/>
    <p:sldLayoutId id="2147483723" r:id="rId12"/>
  </p:sldLayoutIdLst>
  <p:timing>
    <p:tnLst>
      <p:par>
        <p:cTn id="1" dur="indefinite" restart="never" nodeType="tmRoot"/>
      </p:par>
    </p:tnLst>
  </p:timing>
  <p:hf hdr="0" ftr="0" dt="0"/>
  <p:txStyles>
    <p:titleStyle>
      <a:lvl1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mj-lt"/>
          <a:ea typeface="+mj-ea"/>
          <a:cs typeface="+mj-cs"/>
        </a:defRPr>
      </a:lvl1pPr>
      <a:lvl2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2pPr>
      <a:lvl3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3pPr>
      <a:lvl4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4pPr>
      <a:lvl5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5pPr>
      <a:lvl6pPr marL="2513753"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6pPr>
      <a:lvl7pPr marL="2970800"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7pPr>
      <a:lvl8pPr marL="3427846"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8pPr>
      <a:lvl9pPr marL="3884892"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9pPr>
    </p:titleStyle>
    <p:bodyStyle>
      <a:lvl1pPr marL="342785" indent="-342785" algn="l" defTabSz="457047" rtl="0" eaLnBrk="0" fontAlgn="base" hangingPunct="0">
        <a:lnSpc>
          <a:spcPct val="93000"/>
        </a:lnSpc>
        <a:spcBef>
          <a:spcPct val="0"/>
        </a:spcBef>
        <a:spcAft>
          <a:spcPts val="1425"/>
        </a:spcAft>
        <a:buClr>
          <a:srgbClr val="000000"/>
        </a:buClr>
        <a:buSzPct val="100000"/>
        <a:buFont typeface="Times New Roman" pitchFamily="16" charset="0"/>
        <a:defRPr sz="2400">
          <a:solidFill>
            <a:srgbClr val="FFFFFF"/>
          </a:solidFill>
          <a:latin typeface="+mn-lt"/>
          <a:ea typeface="+mn-ea"/>
          <a:cs typeface="+mn-cs"/>
        </a:defRPr>
      </a:lvl1pPr>
      <a:lvl2pPr marL="742700" indent="-285654" algn="l" defTabSz="457047" rtl="0" eaLnBrk="0" fontAlgn="base" hangingPunct="0">
        <a:lnSpc>
          <a:spcPct val="93000"/>
        </a:lnSpc>
        <a:spcBef>
          <a:spcPct val="0"/>
        </a:spcBef>
        <a:spcAft>
          <a:spcPts val="1136"/>
        </a:spcAft>
        <a:buClr>
          <a:srgbClr val="000000"/>
        </a:buClr>
        <a:buSzPct val="100000"/>
        <a:buFont typeface="Times New Roman" pitchFamily="16" charset="0"/>
        <a:defRPr sz="2800">
          <a:solidFill>
            <a:srgbClr val="FFFFFF"/>
          </a:solidFill>
          <a:latin typeface="+mn-lt"/>
          <a:cs typeface="+mn-cs"/>
        </a:defRPr>
      </a:lvl2pPr>
      <a:lvl3pPr marL="1142614" indent="-228522" algn="l" defTabSz="457047" rtl="0" eaLnBrk="0" fontAlgn="base" hangingPunct="0">
        <a:lnSpc>
          <a:spcPct val="93000"/>
        </a:lnSpc>
        <a:spcBef>
          <a:spcPct val="0"/>
        </a:spcBef>
        <a:spcAft>
          <a:spcPts val="850"/>
        </a:spcAft>
        <a:buClr>
          <a:srgbClr val="000000"/>
        </a:buClr>
        <a:buSzPct val="100000"/>
        <a:buFont typeface="Times New Roman" pitchFamily="16" charset="0"/>
        <a:defRPr sz="2400">
          <a:solidFill>
            <a:srgbClr val="FFFFFF"/>
          </a:solidFill>
          <a:latin typeface="+mn-lt"/>
          <a:cs typeface="+mn-cs"/>
        </a:defRPr>
      </a:lvl3pPr>
      <a:lvl4pPr marL="1599660" indent="-228522" algn="l" defTabSz="457047" rtl="0" eaLnBrk="0" fontAlgn="base" hangingPunct="0">
        <a:lnSpc>
          <a:spcPct val="93000"/>
        </a:lnSpc>
        <a:spcBef>
          <a:spcPct val="0"/>
        </a:spcBef>
        <a:spcAft>
          <a:spcPts val="575"/>
        </a:spcAft>
        <a:buClr>
          <a:srgbClr val="000000"/>
        </a:buClr>
        <a:buSzPct val="100000"/>
        <a:buFont typeface="Times New Roman" pitchFamily="16" charset="0"/>
        <a:defRPr sz="2000">
          <a:solidFill>
            <a:srgbClr val="FFFFFF"/>
          </a:solidFill>
          <a:latin typeface="+mn-lt"/>
          <a:cs typeface="+mn-cs"/>
        </a:defRPr>
      </a:lvl4pPr>
      <a:lvl5pPr marL="2056706" indent="-228522" algn="l" defTabSz="457047" rtl="0" eaLnBrk="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5pPr>
      <a:lvl6pPr marL="2513753" indent="-228522" algn="l" defTabSz="457047"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6pPr>
      <a:lvl7pPr marL="2970800" indent="-228522" algn="l" defTabSz="457047"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7pPr>
      <a:lvl8pPr marL="3427846" indent="-228522" algn="l" defTabSz="457047"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8pPr>
      <a:lvl9pPr marL="3884892" indent="-228522" algn="l" defTabSz="457047"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9pPr>
    </p:bodyStyle>
    <p:otherStyle>
      <a:defPPr>
        <a:defRPr lang="en-US"/>
      </a:defPPr>
      <a:lvl1pPr marL="0" algn="l" defTabSz="914092" rtl="0" eaLnBrk="1" latinLnBrk="0" hangingPunct="1">
        <a:defRPr sz="1800" kern="1200">
          <a:solidFill>
            <a:schemeClr val="tx1"/>
          </a:solidFill>
          <a:latin typeface="+mn-lt"/>
          <a:ea typeface="+mn-ea"/>
          <a:cs typeface="+mn-cs"/>
        </a:defRPr>
      </a:lvl1pPr>
      <a:lvl2pPr marL="457047" algn="l" defTabSz="914092" rtl="0" eaLnBrk="1" latinLnBrk="0" hangingPunct="1">
        <a:defRPr sz="1800" kern="1200">
          <a:solidFill>
            <a:schemeClr val="tx1"/>
          </a:solidFill>
          <a:latin typeface="+mn-lt"/>
          <a:ea typeface="+mn-ea"/>
          <a:cs typeface="+mn-cs"/>
        </a:defRPr>
      </a:lvl2pPr>
      <a:lvl3pPr marL="914092" algn="l" defTabSz="914092" rtl="0" eaLnBrk="1" latinLnBrk="0" hangingPunct="1">
        <a:defRPr sz="1800" kern="1200">
          <a:solidFill>
            <a:schemeClr val="tx1"/>
          </a:solidFill>
          <a:latin typeface="+mn-lt"/>
          <a:ea typeface="+mn-ea"/>
          <a:cs typeface="+mn-cs"/>
        </a:defRPr>
      </a:lvl3pPr>
      <a:lvl4pPr marL="1371139" algn="l" defTabSz="914092" rtl="0" eaLnBrk="1" latinLnBrk="0" hangingPunct="1">
        <a:defRPr sz="1800" kern="1200">
          <a:solidFill>
            <a:schemeClr val="tx1"/>
          </a:solidFill>
          <a:latin typeface="+mn-lt"/>
          <a:ea typeface="+mn-ea"/>
          <a:cs typeface="+mn-cs"/>
        </a:defRPr>
      </a:lvl4pPr>
      <a:lvl5pPr marL="1828184" algn="l" defTabSz="914092" rtl="0" eaLnBrk="1" latinLnBrk="0" hangingPunct="1">
        <a:defRPr sz="1800" kern="1200">
          <a:solidFill>
            <a:schemeClr val="tx1"/>
          </a:solidFill>
          <a:latin typeface="+mn-lt"/>
          <a:ea typeface="+mn-ea"/>
          <a:cs typeface="+mn-cs"/>
        </a:defRPr>
      </a:lvl5pPr>
      <a:lvl6pPr marL="2285231" algn="l" defTabSz="914092" rtl="0" eaLnBrk="1" latinLnBrk="0" hangingPunct="1">
        <a:defRPr sz="1800" kern="1200">
          <a:solidFill>
            <a:schemeClr val="tx1"/>
          </a:solidFill>
          <a:latin typeface="+mn-lt"/>
          <a:ea typeface="+mn-ea"/>
          <a:cs typeface="+mn-cs"/>
        </a:defRPr>
      </a:lvl6pPr>
      <a:lvl7pPr marL="2742276" algn="l" defTabSz="914092" rtl="0" eaLnBrk="1" latinLnBrk="0" hangingPunct="1">
        <a:defRPr sz="1800" kern="1200">
          <a:solidFill>
            <a:schemeClr val="tx1"/>
          </a:solidFill>
          <a:latin typeface="+mn-lt"/>
          <a:ea typeface="+mn-ea"/>
          <a:cs typeface="+mn-cs"/>
        </a:defRPr>
      </a:lvl7pPr>
      <a:lvl8pPr marL="3199324" algn="l" defTabSz="914092" rtl="0" eaLnBrk="1" latinLnBrk="0" hangingPunct="1">
        <a:defRPr sz="1800" kern="1200">
          <a:solidFill>
            <a:schemeClr val="tx1"/>
          </a:solidFill>
          <a:latin typeface="+mn-lt"/>
          <a:ea typeface="+mn-ea"/>
          <a:cs typeface="+mn-cs"/>
        </a:defRPr>
      </a:lvl8pPr>
      <a:lvl9pPr marL="3656368" algn="l" defTabSz="91409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2531" y="352430"/>
            <a:ext cx="2523332" cy="23333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Text Box 2"/>
          <p:cNvSpPr txBox="1">
            <a:spLocks noChangeArrowheads="1"/>
          </p:cNvSpPr>
          <p:nvPr/>
        </p:nvSpPr>
        <p:spPr bwMode="auto">
          <a:xfrm>
            <a:off x="1913731" y="1647828"/>
            <a:ext cx="6281738" cy="493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807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9pPr>
          </a:lstStyle>
          <a:p>
            <a:pPr algn="ctr" eaLnBrk="1">
              <a:buClrTx/>
              <a:buFontTx/>
              <a:buNone/>
            </a:pPr>
            <a:r>
              <a:rPr lang="en-US" altLang="en-US" sz="2400" b="1" dirty="0">
                <a:solidFill>
                  <a:srgbClr val="000000"/>
                </a:solidFill>
              </a:rPr>
              <a:t>Rascal: Rendezvous and Proximity Operations</a:t>
            </a:r>
          </a:p>
          <a:p>
            <a:pPr algn="ctr" eaLnBrk="1">
              <a:buClrTx/>
              <a:buFontTx/>
              <a:buNone/>
            </a:pPr>
            <a:endParaRPr lang="en-US" altLang="en-US" sz="2400" b="1" dirty="0">
              <a:solidFill>
                <a:srgbClr val="000000"/>
              </a:solidFill>
            </a:endParaRPr>
          </a:p>
          <a:p>
            <a:pPr algn="ctr" eaLnBrk="1">
              <a:buClrTx/>
              <a:buFontTx/>
              <a:buNone/>
            </a:pPr>
            <a:r>
              <a:rPr lang="en-US" altLang="en-US" sz="2400" dirty="0">
                <a:solidFill>
                  <a:srgbClr val="000000"/>
                </a:solidFill>
              </a:rPr>
              <a:t>Team </a:t>
            </a:r>
            <a:r>
              <a:rPr lang="en-US" altLang="en-US" sz="2400" dirty="0">
                <a:solidFill>
                  <a:srgbClr val="000000"/>
                </a:solidFill>
              </a:rPr>
              <a:t>Bravo</a:t>
            </a:r>
          </a:p>
          <a:p>
            <a:pPr algn="ctr" eaLnBrk="1">
              <a:buClrTx/>
              <a:buFontTx/>
              <a:buNone/>
            </a:pPr>
            <a:endParaRPr lang="en-US" altLang="en-US" sz="2400" dirty="0">
              <a:solidFill>
                <a:srgbClr val="000000"/>
              </a:solidFill>
            </a:endParaRPr>
          </a:p>
          <a:p>
            <a:pPr algn="ctr" eaLnBrk="1">
              <a:buClrTx/>
              <a:buFontTx/>
              <a:buNone/>
            </a:pPr>
            <a:r>
              <a:rPr lang="en-US" altLang="en-US" dirty="0" smtClean="0">
                <a:solidFill>
                  <a:srgbClr val="000000"/>
                </a:solidFill>
              </a:rPr>
              <a:t>Jennifer Babb</a:t>
            </a:r>
          </a:p>
          <a:p>
            <a:pPr algn="ctr" eaLnBrk="1">
              <a:buClrTx/>
              <a:buFontTx/>
              <a:buNone/>
            </a:pPr>
            <a:r>
              <a:rPr lang="en-US" altLang="en-US" dirty="0" smtClean="0">
                <a:solidFill>
                  <a:srgbClr val="000000"/>
                </a:solidFill>
              </a:rPr>
              <a:t>Bryant </a:t>
            </a:r>
            <a:r>
              <a:rPr lang="en-US" altLang="en-US" dirty="0" err="1" smtClean="0">
                <a:solidFill>
                  <a:srgbClr val="000000"/>
                </a:solidFill>
              </a:rPr>
              <a:t>Gaume</a:t>
            </a:r>
            <a:endParaRPr lang="en-US" altLang="en-US" dirty="0" smtClean="0">
              <a:solidFill>
                <a:srgbClr val="000000"/>
              </a:solidFill>
            </a:endParaRPr>
          </a:p>
          <a:p>
            <a:pPr algn="ctr" eaLnBrk="1">
              <a:buClrTx/>
              <a:buFontTx/>
              <a:buNone/>
            </a:pPr>
            <a:r>
              <a:rPr lang="en-US" altLang="en-US" dirty="0" smtClean="0">
                <a:solidFill>
                  <a:srgbClr val="000000"/>
                </a:solidFill>
              </a:rPr>
              <a:t>Tom Moline</a:t>
            </a:r>
          </a:p>
          <a:p>
            <a:pPr algn="ctr" eaLnBrk="1">
              <a:buClrTx/>
              <a:buFontTx/>
              <a:buNone/>
            </a:pPr>
            <a:r>
              <a:rPr lang="en-US" altLang="en-US" dirty="0" smtClean="0">
                <a:solidFill>
                  <a:srgbClr val="000000"/>
                </a:solidFill>
              </a:rPr>
              <a:t>Tyler Olson</a:t>
            </a:r>
          </a:p>
          <a:p>
            <a:pPr algn="ctr" eaLnBrk="1">
              <a:buClrTx/>
              <a:buFontTx/>
              <a:buNone/>
            </a:pPr>
            <a:r>
              <a:rPr lang="en-US" altLang="en-US" dirty="0" smtClean="0">
                <a:solidFill>
                  <a:srgbClr val="000000"/>
                </a:solidFill>
              </a:rPr>
              <a:t>Nate Richard</a:t>
            </a:r>
            <a:endParaRPr lang="en-US" altLang="en-US" dirty="0">
              <a:solidFill>
                <a:srgbClr val="000000"/>
              </a:solidFill>
            </a:endParaRPr>
          </a:p>
          <a:p>
            <a:pPr algn="ctr" eaLnBrk="1">
              <a:buClrTx/>
              <a:buFontTx/>
              <a:buNone/>
            </a:pPr>
            <a:endParaRPr lang="en-US" altLang="en-US" sz="2800" dirty="0">
              <a:solidFill>
                <a:srgbClr val="000000"/>
              </a:solidFill>
            </a:endParaRPr>
          </a:p>
          <a:p>
            <a:pPr algn="ctr" eaLnBrk="1">
              <a:buClrTx/>
              <a:buFontTx/>
              <a:buNone/>
            </a:pPr>
            <a:r>
              <a:rPr lang="en-US" altLang="en-US" dirty="0" smtClean="0">
                <a:solidFill>
                  <a:srgbClr val="000000"/>
                </a:solidFill>
              </a:rPr>
              <a:t>First Semester </a:t>
            </a:r>
            <a:r>
              <a:rPr lang="en-US" altLang="en-US" dirty="0">
                <a:solidFill>
                  <a:srgbClr val="000000"/>
                </a:solidFill>
              </a:rPr>
              <a:t>Presentation</a:t>
            </a:r>
          </a:p>
          <a:p>
            <a:pPr algn="ctr" eaLnBrk="1">
              <a:buClrTx/>
              <a:buFontTx/>
              <a:buNone/>
            </a:pPr>
            <a:r>
              <a:rPr lang="en-US" altLang="en-US" dirty="0" smtClean="0">
                <a:solidFill>
                  <a:srgbClr val="000000"/>
                </a:solidFill>
              </a:rPr>
              <a:t>December 3, </a:t>
            </a:r>
            <a:r>
              <a:rPr lang="en-US" altLang="en-US" dirty="0">
                <a:solidFill>
                  <a:srgbClr val="000000"/>
                </a:solidFill>
              </a:rPr>
              <a:t>2013</a:t>
            </a:r>
          </a:p>
          <a:p>
            <a:pPr algn="ctr" eaLnBrk="1">
              <a:buClrTx/>
              <a:buFontTx/>
              <a:buNone/>
            </a:pPr>
            <a:endParaRPr lang="en-US" altLang="en-US" dirty="0">
              <a:solidFill>
                <a:srgbClr val="FFFFFF"/>
              </a:solidFill>
            </a:endParaRPr>
          </a:p>
        </p:txBody>
      </p:sp>
      <p:pic>
        <p:nvPicPr>
          <p:cNvPr id="717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331" y="4619627"/>
            <a:ext cx="2593464" cy="208597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3"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6563" y="549275"/>
            <a:ext cx="2081310" cy="21653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4"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23932" y="4615653"/>
            <a:ext cx="2373312" cy="240427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Slide Number Placeholder 7"/>
          <p:cNvSpPr>
            <a:spLocks noGrp="1"/>
          </p:cNvSpPr>
          <p:nvPr>
            <p:ph type="sldNum" idx="12"/>
          </p:nvPr>
        </p:nvSpPr>
        <p:spPr/>
        <p:txBody>
          <a:bodyPr/>
          <a:lstStyle/>
          <a:p>
            <a:pPr>
              <a:defRPr/>
            </a:pPr>
            <a:fld id="{E55F156C-F0B7-45BC-A5A9-F8C99B9FDB7D}" type="slidenum">
              <a:rPr lang="en-US" altLang="en-US" smtClean="0"/>
              <a:pPr>
                <a:defRPr/>
              </a:pPr>
              <a:t>1</a:t>
            </a:fld>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Key Design Parameters: Cost</a:t>
            </a:r>
            <a:endParaRPr lang="en-US" b="1" dirty="0">
              <a:solidFill>
                <a:schemeClr val="tx1">
                  <a:lumMod val="85000"/>
                  <a:lumOff val="15000"/>
                </a:schemeClr>
              </a:solidFill>
            </a:endParaRPr>
          </a:p>
        </p:txBody>
      </p:sp>
      <p:sp>
        <p:nvSpPr>
          <p:cNvPr id="3" name="Content Placeholder 2"/>
          <p:cNvSpPr>
            <a:spLocks noGrp="1"/>
          </p:cNvSpPr>
          <p:nvPr>
            <p:ph idx="1"/>
          </p:nvPr>
        </p:nvSpPr>
        <p:spPr>
          <a:xfrm>
            <a:off x="4275935" y="1343024"/>
            <a:ext cx="5553075" cy="5638801"/>
          </a:xfrm>
        </p:spPr>
        <p:txBody>
          <a:bodyPr/>
          <a:lstStyle/>
          <a:p>
            <a:pPr>
              <a:buFont typeface="Arial" pitchFamily="34" charset="0"/>
              <a:buChar char="•"/>
            </a:pPr>
            <a:r>
              <a:rPr lang="en-US" sz="2000" dirty="0">
                <a:solidFill>
                  <a:schemeClr val="tx1">
                    <a:lumMod val="85000"/>
                    <a:lumOff val="15000"/>
                  </a:schemeClr>
                </a:solidFill>
              </a:rPr>
              <a:t>One of the greatest limits on the scope and success of any spacecraft mission is cost, specifically, the cost of getting a spacecraft to orbit.</a:t>
            </a:r>
          </a:p>
          <a:p>
            <a:pPr lvl="1">
              <a:buFont typeface="Arial" pitchFamily="34" charset="0"/>
              <a:buChar char="•"/>
            </a:pPr>
            <a:r>
              <a:rPr lang="en-US" sz="1800" dirty="0">
                <a:solidFill>
                  <a:schemeClr val="tx1">
                    <a:lumMod val="85000"/>
                    <a:lumOff val="15000"/>
                  </a:schemeClr>
                </a:solidFill>
              </a:rPr>
              <a:t>Launch costs alone can range from $6 million for microsatellites to $500,000 for </a:t>
            </a:r>
            <a:r>
              <a:rPr lang="en-US" sz="1800" dirty="0" err="1">
                <a:solidFill>
                  <a:schemeClr val="tx1">
                    <a:lumMod val="85000"/>
                    <a:lumOff val="15000"/>
                  </a:schemeClr>
                </a:solidFill>
              </a:rPr>
              <a:t>CubeSats</a:t>
            </a:r>
            <a:endParaRPr lang="en-US" sz="1800" dirty="0">
              <a:solidFill>
                <a:schemeClr val="tx1">
                  <a:lumMod val="85000"/>
                  <a:lumOff val="15000"/>
                </a:schemeClr>
              </a:solidFill>
            </a:endParaRPr>
          </a:p>
          <a:p>
            <a:pPr>
              <a:buFont typeface="Arial" pitchFamily="34" charset="0"/>
              <a:buChar char="•"/>
            </a:pPr>
            <a:r>
              <a:rPr lang="en-US" sz="2000" dirty="0">
                <a:solidFill>
                  <a:schemeClr val="tx1">
                    <a:lumMod val="85000"/>
                    <a:lumOff val="15000"/>
                  </a:schemeClr>
                </a:solidFill>
              </a:rPr>
              <a:t>However, for satellites that fall under the CubeSat category, a NASA program exists that finds and subsequently pays for launch spots for said satellites. No such program exists for microsatellites.</a:t>
            </a:r>
          </a:p>
          <a:p>
            <a:pPr>
              <a:buFont typeface="Arial" pitchFamily="34" charset="0"/>
              <a:buChar char="•"/>
            </a:pPr>
            <a:r>
              <a:rPr lang="en-US" sz="2000" dirty="0">
                <a:solidFill>
                  <a:schemeClr val="tx1">
                    <a:lumMod val="85000"/>
                    <a:lumOff val="15000"/>
                  </a:schemeClr>
                </a:solidFill>
              </a:rPr>
              <a:t>Beyond launch cost, the cost associated with designing, building, and testing a CubeSat (or microsatellite, for that matter) is on the order of thousands of dollars, as opposed to the millions associated with larger, more complicated spacecraft systems.</a:t>
            </a: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10</a:t>
            </a:fld>
            <a:endParaRPr lang="en-US" altLang="en-US" dirty="0"/>
          </a:p>
        </p:txBody>
      </p:sp>
      <p:pic>
        <p:nvPicPr>
          <p:cNvPr id="2050" name="Picture 2" descr="http://cdn.physorg.com/newman/gfx/news/hires/2013/1-nasaaimsform.jpg"/>
          <p:cNvPicPr>
            <a:picLocks noChangeAspect="1" noChangeArrowheads="1"/>
          </p:cNvPicPr>
          <p:nvPr/>
        </p:nvPicPr>
        <p:blipFill>
          <a:blip r:embed="rId2" cstate="print"/>
          <a:srcRect/>
          <a:stretch>
            <a:fillRect/>
          </a:stretch>
        </p:blipFill>
        <p:spPr bwMode="auto">
          <a:xfrm>
            <a:off x="237331" y="1495427"/>
            <a:ext cx="4000499" cy="53340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Key Design Parameters: Volume</a:t>
            </a:r>
            <a:endParaRPr lang="en-US" b="1" dirty="0">
              <a:solidFill>
                <a:schemeClr val="tx1">
                  <a:lumMod val="85000"/>
                  <a:lumOff val="15000"/>
                </a:schemeClr>
              </a:solidFill>
            </a:endParaRPr>
          </a:p>
        </p:txBody>
      </p:sp>
      <p:sp>
        <p:nvSpPr>
          <p:cNvPr id="3" name="Content Placeholder 2"/>
          <p:cNvSpPr>
            <a:spLocks noGrp="1"/>
          </p:cNvSpPr>
          <p:nvPr>
            <p:ph idx="1"/>
          </p:nvPr>
        </p:nvSpPr>
        <p:spPr>
          <a:xfrm>
            <a:off x="618335" y="1343025"/>
            <a:ext cx="9210675" cy="3124200"/>
          </a:xfrm>
        </p:spPr>
        <p:txBody>
          <a:bodyPr/>
          <a:lstStyle/>
          <a:p>
            <a:pPr>
              <a:buFont typeface="Arial" pitchFamily="34" charset="0"/>
              <a:buChar char="•"/>
            </a:pPr>
            <a:r>
              <a:rPr lang="en-US" sz="2000" dirty="0">
                <a:solidFill>
                  <a:schemeClr val="tx1">
                    <a:lumMod val="85000"/>
                    <a:lumOff val="15000"/>
                  </a:schemeClr>
                </a:solidFill>
              </a:rPr>
              <a:t>As discussed previously, another one of the largest constraints on small spacecraft design is volume.</a:t>
            </a:r>
          </a:p>
          <a:p>
            <a:pPr lvl="1">
              <a:buFont typeface="Arial" pitchFamily="34" charset="0"/>
              <a:buChar char="•"/>
            </a:pPr>
            <a:r>
              <a:rPr lang="en-US" sz="1800" dirty="0">
                <a:solidFill>
                  <a:schemeClr val="tx1">
                    <a:lumMod val="85000"/>
                    <a:lumOff val="15000"/>
                  </a:schemeClr>
                </a:solidFill>
              </a:rPr>
              <a:t>In the case of </a:t>
            </a:r>
            <a:r>
              <a:rPr lang="en-US" sz="1800" dirty="0" err="1">
                <a:solidFill>
                  <a:schemeClr val="tx1">
                    <a:lumMod val="85000"/>
                    <a:lumOff val="15000"/>
                  </a:schemeClr>
                </a:solidFill>
              </a:rPr>
              <a:t>CubeSats</a:t>
            </a:r>
            <a:r>
              <a:rPr lang="en-US" sz="1800" dirty="0">
                <a:solidFill>
                  <a:schemeClr val="tx1">
                    <a:lumMod val="85000"/>
                    <a:lumOff val="15000"/>
                  </a:schemeClr>
                </a:solidFill>
              </a:rPr>
              <a:t>, only a limited number of deployers exist.</a:t>
            </a:r>
          </a:p>
          <a:p>
            <a:pPr lvl="1">
              <a:buFont typeface="Arial" pitchFamily="34" charset="0"/>
              <a:buChar char="•"/>
            </a:pPr>
            <a:r>
              <a:rPr lang="en-US" sz="1800" dirty="0">
                <a:solidFill>
                  <a:schemeClr val="tx1">
                    <a:lumMod val="85000"/>
                    <a:lumOff val="15000"/>
                  </a:schemeClr>
                </a:solidFill>
              </a:rPr>
              <a:t>For each of these deployers, there exists a specific volume that a spacecraft must possess in order to be properly integrated into them.</a:t>
            </a:r>
          </a:p>
          <a:p>
            <a:pPr lvl="1">
              <a:buFont typeface="Arial" pitchFamily="34" charset="0"/>
              <a:buChar char="•"/>
            </a:pPr>
            <a:r>
              <a:rPr lang="en-US" sz="1800" dirty="0">
                <a:solidFill>
                  <a:schemeClr val="tx1">
                    <a:lumMod val="85000"/>
                    <a:lumOff val="15000"/>
                  </a:schemeClr>
                </a:solidFill>
              </a:rPr>
              <a:t>These volumes range from 0.0125 m</a:t>
            </a:r>
            <a:r>
              <a:rPr lang="en-US" sz="1800" baseline="30000" dirty="0">
                <a:solidFill>
                  <a:schemeClr val="tx1">
                    <a:lumMod val="85000"/>
                    <a:lumOff val="15000"/>
                  </a:schemeClr>
                </a:solidFill>
              </a:rPr>
              <a:t>3</a:t>
            </a:r>
            <a:r>
              <a:rPr lang="en-US" sz="1800" dirty="0">
                <a:solidFill>
                  <a:schemeClr val="tx1">
                    <a:lumMod val="85000"/>
                    <a:lumOff val="15000"/>
                  </a:schemeClr>
                </a:solidFill>
              </a:rPr>
              <a:t> for the Wallops 6U deployer to 0.00934 m</a:t>
            </a:r>
            <a:r>
              <a:rPr lang="en-US" sz="1800" baseline="30000" dirty="0">
                <a:solidFill>
                  <a:schemeClr val="tx1">
                    <a:lumMod val="85000"/>
                    <a:lumOff val="15000"/>
                  </a:schemeClr>
                </a:solidFill>
              </a:rPr>
              <a:t>3</a:t>
            </a:r>
            <a:r>
              <a:rPr lang="en-US" sz="1800" dirty="0">
                <a:solidFill>
                  <a:schemeClr val="tx1">
                    <a:lumMod val="85000"/>
                    <a:lumOff val="15000"/>
                  </a:schemeClr>
                </a:solidFill>
              </a:rPr>
              <a:t> for the Planetary Resources deployer.</a:t>
            </a:r>
          </a:p>
          <a:p>
            <a:pPr>
              <a:buFont typeface="Arial" pitchFamily="34" charset="0"/>
              <a:buChar char="•"/>
            </a:pPr>
            <a:r>
              <a:rPr lang="en-US" sz="2000" dirty="0">
                <a:solidFill>
                  <a:schemeClr val="tx1">
                    <a:lumMod val="85000"/>
                    <a:lumOff val="15000"/>
                  </a:schemeClr>
                </a:solidFill>
              </a:rPr>
              <a:t>Thus, any design, associated with meeting the Rascal mission success criteria must have the volume associated with one of these available deployers.</a:t>
            </a:r>
            <a:r>
              <a:rPr lang="en-US" sz="1400" dirty="0">
                <a:solidFill>
                  <a:schemeClr val="tx1">
                    <a:lumMod val="85000"/>
                    <a:lumOff val="15000"/>
                  </a:schemeClr>
                </a:solidFill>
              </a:rPr>
              <a:t> </a:t>
            </a:r>
          </a:p>
          <a:p>
            <a:pPr lvl="1">
              <a:buFont typeface="Arial" pitchFamily="34" charset="0"/>
              <a:buChar char="•"/>
            </a:pPr>
            <a:endParaRPr lang="en-US" sz="1800" dirty="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11</a:t>
            </a:fld>
            <a:endParaRPr lang="en-US" altLang="en-US" dirty="0"/>
          </a:p>
        </p:txBody>
      </p:sp>
      <p:pic>
        <p:nvPicPr>
          <p:cNvPr id="40962" name="Picture 2"/>
          <p:cNvPicPr>
            <a:picLocks noChangeAspect="1" noChangeArrowheads="1"/>
          </p:cNvPicPr>
          <p:nvPr/>
        </p:nvPicPr>
        <p:blipFill>
          <a:blip r:embed="rId2" cstate="print"/>
          <a:srcRect/>
          <a:stretch>
            <a:fillRect/>
          </a:stretch>
        </p:blipFill>
        <p:spPr bwMode="auto">
          <a:xfrm>
            <a:off x="2523331" y="4467225"/>
            <a:ext cx="2178288" cy="2362200"/>
          </a:xfrm>
          <a:prstGeom prst="rect">
            <a:avLst/>
          </a:prstGeom>
          <a:solidFill>
            <a:srgbClr val="FFFFFF"/>
          </a:solidFill>
          <a:ln w="9525">
            <a:noFill/>
            <a:miter lim="800000"/>
            <a:headEnd/>
            <a:tailEnd/>
          </a:ln>
        </p:spPr>
      </p:pic>
      <p:sp>
        <p:nvSpPr>
          <p:cNvPr id="40964" name="AutoShape 4" descr="data:image/jpeg;base64,/9j/4AAQSkZJRgABAQAAAQABAAD/2wCEAAkGBxQSEhUUExQWFRUXFxgZGBUWGBwbHBobHhwYFxsfIRwYHCggHhwmHRcYIjEkJykrLi4uHB8zODMsNygtLisBCgoKDg0OGhAQGywmICQ0LCwsLy8sLCwsLCwsLywsLSwsLCwsLCwsLCwsLCwsLC8sLCwxLDQsLSwsLCwsLDQsLP/AABEIAMoA+QMBIgACEQEDEQH/xAAbAAEAAgMBAQAAAAAAAAAAAAAABQYCAwQHAf/EAEEQAAIBAwMCBQIDBAcIAgMBAAECEQADIQQSMQVBBhMiUWEycUKBsRQjkaEzNFJic7LBJENyg8LR4fCCs2OT8RX/xAAZAQEAAwEBAAAAAAAAAAAAAAAAAQIEAwX/xAAwEQACAQMBBAkEAgMAAAAAAAAAAQIDESExBBJBYSIyUYGRscHh8DNxodETI0NSYv/aAAwDAQACEQMRAD8A9xpSlAKUpQClKUApSlAKwuXAoJJAAyScCozxD1pdLb3GNxB2j3iAfv8AUKpV25qtedwCrZOd5YhVjB7gmMyBgxBY1yqVYw1JSuTnWfGaowt2hkmDcYgKuJk+358cweDK9A60LmltXrrKpfd3iSCRiecCaqQt6XSLtRRfdztJuR+IDCKBOccDgqSSIqN6a15z/slvcqMq+pQYUksxljsEThcnviazR2l5lbHPBbdPVrdwMAQQQeCKzqi6TxHbFyLreTeG4kqCFIHIdW4gEc/cECrF03rJa2GvJ5UmJMbTkgGQTAODn3Amu1PaFLEsP5oQ4tExSvgNfa0FRSlKAUpSgFKUoBSlKAUpSgFKUoBSlKAUpXygPtKUoBSlKAUrn1etS0Jdgo+e/wCXJqlda8YPc9GkGWJUNgkkGTAVpI29x2PIPFJTUdSUrls6r1i3YWWMnJgcwIk/AEiqVrfEmp1bhNIGXcTnjaAYkmIE/PHYSawtdFKlrusuMu7cBaQ7mhjJBIBChtsYzx6prDU+IEtA27RVEgRbThMZ3NtyxJAIzkQfnJKvKbtD2LJWJfxBdVjY84hmtA71G0hmIRsk4UE22MQcA8AE1X9T1t7odFMkQAArFZOIC44zEiD7HiujpPhq9qQr3ybaCGXaVlgVBBABO0zmWk54AFXfp/TrdgEWxEmWY5ZickknJOayVNojF9LpP8FkisdN8HFmR9SwbaBCLOTydxPOYwIq2abTrbUKihVHAAgVtpWCpVlPVljg6l0e1fyygPBAuADcv2J/Q4qpdQ6Ve0iIYGptrcLFWHpWSSCV/DAP1Dj86vlKtTryhjgLIqnTevkXLh3qttVGzT7SWYDLFSD9XaPjjvVm6T1db6g7WRiAdlwbWg8c1EdV8M27u5k/duwIlQNpJ7sIyR8EVW763dO+nGqtm8ELhbm8jkLkEMBmMBhIPBAr09n2pWsvB66cDm4nplKqGg8SeVbZ7twXUV9sKrm4oYwsiJbnmIxMmrRpdWlwSjTHIyCPuDkV6EakZaFWjfSlKuQKUpQClKUApSlAKUpQClKUAr5X2vlQwfaV8qF6z4ltWAZYFuABxPPI9vijaWoJm5cCiSQB7nFVTrnjNLYZbILsPxDgerb3GfYe5981X7uq1fUc2zttg7TPpC9ySc5PBCk4ETk1kLWn0h32wLlwc3SvoBJA9CyMwTET9/fLU2lX3Y6/PAuo9phasX9Wxe7eFu2B9NyCYmWHlzMcwW/IRitx1VnTY06BDEb22+a05OWyBwcxAJxMA8apc1F64LKEvks4OCxgDPCqMnMknMTEWDoPg9LQVrxFy4CTHKCfgiWPyax1ZqP1H3FkV7SaDUa0kqdijaPMLMQ2Cpzy5EDHyZJJmrh0nw3ZsqAUW44Eb2UE8RA9h8VMIgAgAAewxX2sVXaJSxHCJsAIpSlZyRSlKAUpSgFYXrKuCrAMDyCJB/I1nSgKt1bwuwLPpXFtj+HIz3hlysjtx7RUfY6y1u6RfF0XdkbwxUAKcErO1iCckAyDweKvNc+u0SXVKuoIzB7j5B7H5rXT2prEvHiRY5On9cIt2zqPLlzt3Wm3qWzHCjtn4+KnbdwMJBBHuKoN7w9f0rBtJBUcgkltvLAjh/g8jivnSvEIBvEFvOJHogeWWiAJIG3ODuOPevUpbVfmu39r3KOJ6DSozTdXWUS9Fq6wkIWBB+zd6k61xkpK6KClKVYClKUApSlAKUpQCvlfa+VDBSfFfXbgvNYRxbIClTJG4tiJBHvOcYyDUfpujWrThrn726FAXTrJSAAsFmB3gEycQJ4rk8aT+3nE+m3JjjNOn9WOnZoOMkzkRPc8gS386w7SpO9jojd1Hq7m55CIyqAV8q2pKqMR6Fjd3HYCQZ5FdHSPB7vD6phO9mKAeppjlwcCR9IH5136fq9q4Wa0pW+SqttVfUcHliAwj5n2zU5a1sELcXYx9srPA9Xae0gVhnUnBWireZZG/S6RLYOxFWedoifv71upSsLd3dkilKVAFKUoBSlKAUpSgFKE18BpYH2lKUAqK6z0K3qFcRsdgR5iYaeATH1fnUrSrRk4u6BRH6bd0l1Cba37YTy97LPpiSAIZrYJnuV95muzoHX2S3JutqGa6V8ogKwLE7QpLxtUQDEzEwJq31X+reGUdWNn9287oGFJGe30z7jP3rbR2vKvh9v79irRYdJr0clQYccofqHHbuMjIxXXXmzF7F0i/aALoANQcsGAMQ/4iB2kGPsanuieIW22gxbU7hDXLVsjYwE+peykcEmfv29SntCa6Xjw9u8o42LXStWn1Cuu5Tj7QQe4IPBrbWm5UUpSgFKUoBXyvtKhg8s8a/1857Wse+f9OagergeYuYzj59dvFT3jYj9vOMxag+2c/wAqgupkLcA+TBOYO5IwfmKzSXTLomLmm/snb7gcEfkcfcV1aXqjqWDIhLJtNxxub+7BOHE52kj8q577ELg5xmPy4qH0/WVdypkjiCP+3fk/MQM85Ywck3qieRe+m9U2ra2M99nlWAT0qwmWMSbYmR3GMRU9p9arQD6Hz6GjdjmM5HyK84tOZBtORtIMAwR9j3Bzzg9qkLfVmCXlRVW4zb/MeT6jAY7VII9IMFT3+9Z57OpaE3PQKVAaDrP7xLYJvBrPmBlUwIAxu4YnsCd3vM1NafUK67lOPkEEH2IOQfisU6bjqWNtKUqgFKVydTF0pFnaHkZbsO8Yifv/ADqUruwM9XrUtj1MAYJC/iaPZeSftUVrNXqLgi2hSBuIxvjsvMBjk7QeB9Smt9voikE3WNy4wILNwJ4gcQK5ReuWztXaLuwKQ+AxUYZCYDYmVkZ/jXemo8Msg0aG3Z2st9juU53vuEn1Qvsf7sbvivuitl2Js2otRzcld3MbSF3Lx889jWoX7ZV11L3t7YINpwMCMQpRxk5iKaDqF4ubdos6gBQWXOcbsncsdw2D+GK7NPLX5vbuIJLp3UAsBywUqzA3TlCGCMjMcSCwj3HvEnOz1R7rgWrZ2BoNx8CAYMDv3/7VlpOl4/ecAkhQZyTJJaJJJzGB8VJogAAAgAQAOwrPKUL4RJ9pSlcSRSlKA13rCuIZQw9iJqr9Q8LuhD6W4ybc+WDEj+yG9vg4nvVspXSFWUNAUPT9bZPMVkazeJk3WLCWgDcyQfRiMSPgVbrHiBN6oxVtylhct5SBgy2QuZ7n7196p0m1qF23k3DjkgwecjNVjVdM1OjZrli6DZiSCssWkASigbjHdYPGMV6NDauCxyencUa7S/W3DAEEEHgjINZVR+kdesrFpL3l3oDMjlnSST6dzcT8EH78VO9P6wdZb3acgAOUdzypAVjtBHqkMIJx8HivRpVlPg0UasS2o1KpG5gJwJOSfYDufgVwdI6t+0Nc2rtFt9jBj6t21XyB9OGGDnmQIrrs6JVbdlm43MZP5DgfkBXJ0fR27dzUlEC7r25oESTbtEk/Mk12IJSvlfa+VDB5d41J/byO0Wp/jj+dQeuBNwSdv1SOZh0MY94/KpvxtH7eZmYtR/HM/lUF1Zv3qcjOI999v/SazS65dEzqj6fzH61SNCPXd+4/6qu+r+k/cfqKpGgP7y79x/1Vnj9Gfd5o7UPqL5wZKW9U6jBx/wCd3P8AxZ/jUla6irAB+/sDuxn8Pz9gf4iolBJA+a+H8x9sfpXGM8ZNVShGTxhlm0uruoUa252iQyrHBgQRxj3WPipPpfUES2FU+UVuH97dus3pP1Hc+7PEK2PkRVY6SbhDEEEgkfMQCB8xwPaT3Nddx0eQ2GIgnt2gEH/0fE1eUEzC+i7Pgei2eo+raSHAAO9BIEgn1AfSCBIPHPGJ7rN1WAZSCDwQZH8q8+0/Urtr07yEZSvp7HgENyhzjtUz0XqPmBBYDITO/wA5skrj6Yg7u5BU+9Y6mz2yiUy10qO0nWLbts3LuB24YFSw5UEfiHsYP3qRrNKLi7MkVi9sHBAPfNZUqoMfKHsKW7YUQAAPYYrKlTcCqp4l8XHTam1p0W07NsLrcvLbch3CKLat/SPhjEjt71a6qviXwm2pveYlxbYdbaXt1vezIlzzF2NuGxssJg9vaulHc3unoQzf1fxK1izrrgthv2SIG6N820uZxj6478VO6K9vto8RuVWj2kA/61UvEfg/Uai5fFvV+Vp9Tt86z5KsxhQh2uTKyqgVb9PaCKqjhQAPsBAqaihurd19l63CubK13L6qVDMAWMKCYk+w9zWyawuWlaJAMGRI4PuPmuStfJJnXx3ABJMAZJPaoHqnWl0rOWcvuMhDAW3C8SM5gmIJzxFV/Va/Va241q0CFUmSIAVo4ciRGf7xmCIrvDZ5Szw7SLk71jxbatEqpDsCAc4kiRn292OB7ziq+x1OpBe+x09mFLXWIQQNxESATlvge8muXUajS6T03P8Aa9Qvb/do3ME8sc99x+1QfVOo3tS037hYA4QelR+Q/UyfmK20qKXVXe9e5DU6+o/s6C4ulV3ITbc1JZisZgBPpjP1AD7mK9K8D6VU0iOJm9+9ef7TBQYAGBCjFeWII0uojH9GPyk/+a9b8I/1LT/4S/pW7Z8XRznFXvxJeuPQ/Xf/AMUf/VarsmuPQ/Xf/wAQf/VarSVOyvlfaVDB5b41J/bjicWs+3q/14qC6pIcBRzMkdgXQT/E1avFPSbt7XMLaXMom1gPRIzLMcQPiTNVvqugueeLch7i7mOwMQdrIzACJP8A3rNO6lvF0TFrSPdJRBO1QT78wP4waq/UelPaYtbUspXc9vAdCPqx+Je4I9+0VYtL1l7V9Ra2Mr4ae8DcMj/j/lVls6jT6wsAGW4hgN9LCO4KnjMc+9Zo1JU9VdPUnKd1qeXae8rcH7j2rOrZ1/wmIZyIaSwu2l9X2dZAI7yucd5qp6yy9iDch0Jhb1vKE+2YIYe3NP4FUX9Lvyevd2+fI109qX+THPh7Ez4f4f8A4h+grDxZdKWNwidyjIBwcEZ7EYrLw4wKuRkbh+grT4y/q/8A80/Wr7PH++EX2x9DJXfWa5mvRdSK/V3BJ5jsfy7/AH/WTQh4KtBmdskqW5Bxnt+fcVXhWSXCOO38P/H5Vy3+k7mqezKycS5WeuOqMjnaCcEAF4GWjdIae3fNTnTuqMbpt2LbNaFsOHYgIOAUH4ge+RHIwIqh6bqU+lszA9RgzHY98x89+1SWjumRcRjgERORI45gg/P8apOnFxM7upWZ6NpdYtwCDmJ2nkdv/YrorzvR9S9FlT5dlbV4FtlvOwnjkFCSZJE8GrXoepNuuAJcuW0Ii5Alt3q9PZwsxIgyIg81jqUHHQJkzStdi+rruUhge4/n+dbKzkilK06mxvAG5lhlb0mJggwfgxmpQN1YX7yopZjCgSSewrmu6l0a4XVRaVQVbdkn8QIOB8Zqqde8XI6G2EYbwwbcRK8YO0mJ7xJA7GutOjKbXYGy0P1iwAzeYvpmYOcCf9R/GvPhrrvmbLZa4z7jC7iCjZiGOeMnC5IBjNbR0V2t+dqriWLBacghsTACn3zG4yOwzWnWde2qyaFRpxtk3LmXcjhRG6JHH6Ct9KnGF1DN+3RfORU7tP0dVH+1E3bzRcOmtAG40KEAYgwFiBiAMCaius+ILt4eXHkIuPKQxMGIYjmIiBj71E6bqV5HZ9+244Kt5ZMlTtJJZvUT6Rkn4GMVp1CuuXEDmIM/cTXf+K0rt3+cESuZkiR8n3rKtdpuBzj6vf8A81sroWO1MaW+f7RUfwBNeq+FHA0Wmk820A+8V5Sv9Tvf4uP/ANan/U16X0H+q6DH9nt/+K5XShqzlMkBbvDUuxBNrYNsNwcYCzEzJkjiM9qj9D028pUXA7ib8sbv4TculBhgZKunYxt5ECevUWNQCdrMR5vp+mNhVPqyCAG38Sa+3rOoNpgpi4zMwM/Ss+hQSDmAu6fdoPFaCh26Qi1aQOwBhRJb8R7Sxk5+a65qvdVD+Q4uA5ayFmGlg4kiJgH5j7CrDFAceg+q9/if9KVXeu+HnF03rGZO6AYZWyCyzggg5B+eZgdt7qz2L5U6e49u5dI823kW4RSS45C85E8dqsCOGEggg9wZqs4KSsweQ6/e113gtfVgpJ9EQPVIg5IODx8d6jL5K2WUkBtu4qpn6oK5HebbYr2Hq3RLOoB3rDERvXDAdsiqT1joV+wQfSyCT5qj6WyAWQ/B5ms8qTjpoXUu009H8VOrLauAG2qS1wk78Ec8zAZT8ipl9DY1Qa5Ydd30kgAg9yGVhBFUs2QCXXcxY7SZEbQFQieS5KDt8Vlo7l7TlUDm2S8MoPbn/qg1mdJPKwWZ3P059K7g2gttmZgycL8c8AR/7xEeLHD6aVMjeuR96uPSfFdu+SlwAKAAXYiCchpHY7lYVh1LwrbuLvsFdrQSoMo45wRjPvU06u7VjOpqmn9yko3i0igIcVsB9J+4+1dOv6DctM3lTAJPkv8AXHJ2H8cZ4zwYzUfZ1AMjIPdTg/wqs6LV5xzHPdftXDyPQpV4zSjo/mhjrnK23YchGI+4BNWf9jgBkmcHbMdoMYx2/hH2qvU/6G7/AMD/AOU1drX0j7D9K5wk1HBz2vrI4G1Ck7bghhEEZZSeDjOeeIzB+dysTuVj5lq4m1l5Vh33KPzyPtFVzq39cb/hH+VBXXpuoMnv8nn4Eg8x8H/uO84qNs6q/wA8DPCnKUW1wZdundZ8w2CTb04jYRJLEjhVIO2I7MCasOj6luDFx6VMeYFIU5jg5WO5OO8153buI+RCtMzyN3E4waktH1O4jbLjMUJUqskDHKhh7/2TzNZalGLIvqehTUF1rxPasiFO54aB2x+ueMic5EEji6lrbH7KwVjbGB5YME5EgATyJyMDNVpbml0yBr5/abt0K4sr9Ken0h885jPA4GM8qWzp5lf7E3Oy9+064l/SlhlYG4zehVIgzxMDBAAB7nmudOo2NKUt6MftN4zF1+EmFhBAEnt9sk1D9V6vf1WLrBbciLKYUR9P/v6V1eG9Gu5r7fRZBcgclgCV/hH8hWxx3Y9LTsQscnWzc88m+267CiZnBAMCMAZ4HzXGs8k7FmN32yTjMfasuo9UBZrjy1xzMRgLEfmeOePY8iJe9cvHLYiOYAA7fb4rrHCV9TpCm5fY6bvVFtibfY7t/cCMxnBJJMzInmuu5g24/EjEj7FAP1NV7XLCuAQcHI71YbvNn/Cf/MlWTuiakFBqxpuW4yBKkyR7fIrYj+8Z4I7is6wtaRiTsUkRJUSSI7ihTQ69SP8AZQY/3r/ySP8ASvXPCH9S0/8AhJ+leVdV6t5mnt2ggVbakkj8TQc/HNeq+EP6lp/8JP0rps983OcyYri0P13/APFH/wBVqu2oTovUd97VIy7GW9AEglgLVn1Y4BxWk5k3FKUoD5Fcd3QerfbY22PI5RjEAsuJPyCDgZjFdtKA4LWvKwt8BGJ2g/gYxMg9vs0H713GvlxAwIIBB5BqPuWbttt1uGtBf6HvuEAbWJhcdjj7STQHD1nwrbvkspa25MypwT8gjvwYjmqN1HpNywXV7QQR6bmCmfr2ngHH4hPsBzXqWk1a3BIkHupwynuCPvWWosK6lXUMp5UiQfyrnOkpEp2PGfIVAPK3N5ig8YBY7bY92Yh2JIEYHFdfTOt3NP5dpP8AdWgHtRy4TI/iAMH86tfXPCDbg+naEXJs/HcKYxGIHbtFVTT6S1bU7bQQrcXcSpB2rkgKIyxHJ+Z71mlBrEkXuWzR9Ts6xXV127Tt9RGcxIPvxj5HNRXiHwoLijDXAv4ww84L7BmlWAjgifkVVtVa2ILZdXf0lwJ/Eu6OIn0qcVO9K8Q3LWo2XG/2faSBGVAKgEEdsk/aK4pSg96mw0nhlT6z0u7bS6oBu29pXeohgSCAGU5H3iD2Jq3W+B9h+lWC5ptPrrRe3BJBAYSCpjv3qt63S3tKT5k3LfZxkiT3+I/94qJTU8WSfHhf08g2+LuVjq39cb/hH+VK+V86vdH7Tu/C6gK3b6V/1BFJq21xaVN/8+rNmxNbslz9EbJKmQfy/wBDUp0zWSApx24xJ4//AJ/5qKuNOZBwMisUPqt/41v/AC3f+1c49Zx4CtBOnvcST1F1mRySfRsiP73pP8iajw013N/R3v8AlfqKjNNO3Puf1NaE9UZIpXubSamurKNPYt6cCTe9d3OT9Ij3AjH5Vz+HdKLl9d30pLt7enifzj+FcvUNWb153JkFoU/AJH8P+1UfSmo8Fl+n7LMrurM3Gj3gflit7IzL6sACdi+3v3j86xu3trPH1bj6vYZBrVaR3wJOePv+pq3Fo2LqpmGocunlgCOw+cxJ/Op6+hBsyP8AdP8AzZI/1rZoekJb2NeDMSQfKSd5TMtj6BMD+0e2M1t1guM43qQY2qqqQAq8KqjsPialGapNSeDlq0+DmuMly3bWd5hnAyoj+1wP1z8V96X4YVFF7WN5dsAk2yYbERPf/wCIzx9q5upeJ2bZb0i/s9kTKqAGYyIjbwInHPGe1cZS3+jHx4e5TU5PFPlg+XatLbCegwSWJjMicgSMxJnntV78DdWB0iJcG1rbCyFGSxCo3Ak/jz7ROBVR6H4Ov6gByfKWQQXBlveB7fJ79q9J6T0+3ZDrbUKN8+5JKpJJOST7/ArdRhuxOM27hfNu7gwNlCIEEG58+6qP4nPaurSaVLa7UUKPYfqT3PzW6ldiBSlKAUpSgFKUoDn1WjW5BMhh9LKYYfYj9ODXO+puWi3mLut8i4gkj4KCWP3UH7CpClAYWbquAykEHgio7rXQbOqUrdWT/aGGGZ5rovaAfVbPltJJ2jDE5O5eDPvz81t1GoFtdzmBiT8kgfqahq4TtlFE6r4dvWWZlzb2t+8SN6g4yDmQD9Q9u1VQ6dSiG2rkw6By0ACNqjaRJE8s0DHtXr//APp24uGTFvDEqfcjGM5BGKrvW9JpL0bWNu4SrDarQ8njYMNPB71xlR/1LKR5/pnuW3thbkBDtJRgRvVpPBjAeDVw0XilW8wXwqokAuJOcCNoBnPtUXrul3LW8OirbIBVwJBXBMEibZgAHHfvFQl7T3I8tFZ/Mgl8fVLMABORAB3fb7VmnBPEkWuXHWeHbN5C9kI6uD6TBUzwQeVYe4P3qmdT8O3LTqthTJmbLkSIj6XMK09hhs8GJrv0HV7lu9bCO2wBmKKfS0CDjjlD/wCmrToutafVqfORUH4d5EEfB5B+Kqp1KatrHsfz8rI0d1hnmlu+CdplWGCrYIPtWxfqt/41v/Leq89c8LBwzR5sgw0nzVPIIefUPgz+VU+90t7LWpfeDeSAVIZQFuTvBmDLRMn+dTGNKXSg7cn6P9/k6yrylHdku86W/o73/K/zCo2y8g/BIqSb+jvf8r9RWnoWi8y8qQCN25542iC0/cY/OrNpbzfzBziSjt5GigDbd1B+/o4H2EZj5NQYHH5V3de1fnahmH0L6FE4xyft8feuGq0lZXeryXNQ6KT+8chLbOQGP3gkKssw+QI9yK7f2tbcjTpsHHmvBuD32n8IPxn+9U54V6f5gJa35g94GApMgFgRJJ+4g5Far/UNMmoBTSBgwcIhcn1KVAJQAgTJxnjFS53bSVyHJvU1dK0tyzYfU5CkhQTEurGWABwRgffPzW/qPiZne26kbrZBRQIWCpye5MmNsgRPxTTefr9Utm+biITO0CFRQD+A8TkSwnIwJxcdL4G063TcJLr+G0fpH37sPg1eFBy6UtSjaKPY6fq9e5cKXz9bHaig9hOIEcLJq/8AQfB9jTEOR5l0fjbgH+6vA+/NT1iwqKFRVVRgKoAAHwBgVyPq3uEraXEZut9IPsF5Y/wHz2rTCmolXJs6NbrEsqWdoA/Mn4AGSfYDJrm6LrfOVrnlvbBYbRcADEbEIO0Ekc8GDjit2m0IWCxNx+d7ZM/A4UfAiuuK6FRSlKAUpSgFKUoBSlKAUpSgFRvUdUm2953otIAWef8A5HEdoH3qSqM6p0ZNQl1LhbbcH4CVI9O3kGgOPzbDM48y6zMyDhjw7lYO36QxbPGI7Vhr7OmVgLjXAyQUweSQfTC+ozEjNdFvoG0jbfugBlO30kEKWbaSVkrLseZ+az6l0Jb8+ZcciICwpUZBOCsNMCQ0jFAddqHDWyspsX6s7lYMCCCPj+dQHV/CS7ZsDg/0bHB+xP0kdv8ASp5l8oFgCwCou1RkBd0kAc4PAHbFdFjUK4lTMcjgg8wQcgwRzVZQUlZg8kv6NrYdGtrYbccEAGJOVIxDFjPyTya5H0+BbQFyCp3BSDgbmwRMDcM/Br2DX9OtXl23EVsEAkZE+x5B+1U7rPhS5bLOjtcQiCgEOBIPIPrHuIHAwa4SpNZRZSILpPiq6lxkuR5dtLcqFzJmQD7ZH8Ksto6fXIHEqxkc7WkYOO/5e9U79k80YAtlid+5fUGLEgH1fu1WeIP5VosrFxEX1KjM3mqCAZLLInjIEH5EVmcE8rUu1bBiwi3e/wCV+orf0rX27OnvCGN66ds/hVNoH+rfyrQw/d3f+UJ/MfzrV03VC1cRyAdrKRPbnMHBjmryhe9+XkEa9NonLC2qMXP4YM5zMe2ZmrLp+gWdMu/XPBP0WkaSYOZ289uMD3rh1viK557XkJVyhtz+ELOIHBPeT/a+M7ejeHNTrG3uWVcTduhiSMkbQYLD8wBPNRuTm7aefiTfGTDqHie46+Tp18izhUS2IePaV9/Yfxqf8F+F7lm8L98BYTaikgkltpmOxG2PfJqzeH/DdnSqAoD3MzdYDcZ9vYdoFdHVVBfTzGLx5HB8q6B+cxHzWmlRUCkpX0Pmo01zzVZSdq7cSMyx3z7wsRXHe0epDbkd9pdnKMVJEFAqA/2CN7fwFcdu/qCDH7QQZ2g21VgRhpnBwCy8fVHauh79/wAu1/TbmZwPQMDdKG57ekRHu3xXcoSPR7T27e267MxYkG4VLGRMenGDIx7VI1WLPmNb0xvBvMGoT6hkelt2BwJ3Z9qs9AKUpQClKUApSlAKUpQClKUApSlAKUpQClKUArmv6JWYP9LgQHXmPb5Hwa6aUBHrqntj98BA/wB4v0x7sD9PzyK7lYESDIPBFfSK4m6ftYNaOyMFI9DD22ggA/3h880Bq6r0S3fywIcCA4Ofz7H86o3VegXrIbzfXbNxGm3uAO3I3hTIBJM5ir/Z13a6PLaQBJ9LE/2W78HHPxXWygiCAQe1c50oy+5Kk0eNdR0YCGPqJEAD2K9+OAcfFSngzwmmrU3rrHywWQIIkkYaTGB2EZ+RVw6v4Z0927bLhhuMbUIVTCtyIkYkYip3T6dLS7UVUUdgABUQptdZ3G8yB6X4L09lt5BuEGV3nA9scGPczVgv3lRSzGFAkk1xjqG8xZXeMTcmLcTBhhO4iDgd+SK2afQwSzsbjEg+oYWMjavAj8z810SsQavOuXQvlg20OS7r6iPYIeCfdv4e3TpNItudsyxliSSSfkmuilSBSlKAUpSgFKUoBSlKAUpSgFKUoBSlKAUpSgFKUoBSlKAUpSgFKUoDXfsq6lWAKkQQa4/IuWiPLO+3ABRzkROVY5J+GPYQRUhSgKprfFCXGK6ZGv6ixcKtpvSjBjbciS5C7f7wJHPNTGk0ty6k6mAWCk2kJ2qeSCwMvkwZ9JA45nPV2VF6y20btzeqBP0N3qQoD4qgCBgV9pSgFKUoBSlKAUpSgFKUoBSlKAUpSgP/2Q=="/>
          <p:cNvSpPr>
            <a:spLocks noChangeAspect="1" noChangeArrowheads="1"/>
          </p:cNvSpPr>
          <p:nvPr/>
        </p:nvSpPr>
        <p:spPr bwMode="auto">
          <a:xfrm>
            <a:off x="155576" y="-144463"/>
            <a:ext cx="304800" cy="304801"/>
          </a:xfrm>
          <a:prstGeom prst="rect">
            <a:avLst/>
          </a:prstGeom>
          <a:noFill/>
        </p:spPr>
        <p:txBody>
          <a:bodyPr vert="horz" wrap="square" lIns="91409" tIns="45705" rIns="91409" bIns="45705" numCol="1" anchor="t" anchorCtr="0" compatLnSpc="1">
            <a:prstTxWarp prst="textNoShape">
              <a:avLst/>
            </a:prstTxWarp>
          </a:bodyPr>
          <a:lstStyle/>
          <a:p>
            <a:endParaRPr lang="en-US"/>
          </a:p>
        </p:txBody>
      </p:sp>
      <p:pic>
        <p:nvPicPr>
          <p:cNvPr id="40966" name="Picture 6" descr="http://0.static.wix.com/media/1c8e8f_d6b06a66eec426118fe386dbe936e45b.png_256"/>
          <p:cNvPicPr>
            <a:picLocks noChangeAspect="1" noChangeArrowheads="1"/>
          </p:cNvPicPr>
          <p:nvPr/>
        </p:nvPicPr>
        <p:blipFill>
          <a:blip r:embed="rId3" cstate="print"/>
          <a:srcRect/>
          <a:stretch>
            <a:fillRect/>
          </a:stretch>
        </p:blipFill>
        <p:spPr bwMode="auto">
          <a:xfrm>
            <a:off x="5418931" y="4543425"/>
            <a:ext cx="3000375" cy="24384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Key Design Parameters: Mission Lifetime</a:t>
            </a:r>
            <a:endParaRPr lang="en-US" b="1" dirty="0">
              <a:solidFill>
                <a:schemeClr val="tx1">
                  <a:lumMod val="85000"/>
                  <a:lumOff val="15000"/>
                </a:schemeClr>
              </a:solidFill>
            </a:endParaRPr>
          </a:p>
        </p:txBody>
      </p:sp>
      <p:sp>
        <p:nvSpPr>
          <p:cNvPr id="3" name="Content Placeholder 2"/>
          <p:cNvSpPr>
            <a:spLocks noGrp="1"/>
          </p:cNvSpPr>
          <p:nvPr>
            <p:ph idx="1"/>
          </p:nvPr>
        </p:nvSpPr>
        <p:spPr>
          <a:xfrm>
            <a:off x="618335" y="1343025"/>
            <a:ext cx="9210675" cy="3124200"/>
          </a:xfrm>
        </p:spPr>
        <p:txBody>
          <a:bodyPr/>
          <a:lstStyle/>
          <a:p>
            <a:pPr>
              <a:buFont typeface="Arial" pitchFamily="34" charset="0"/>
              <a:buChar char="•"/>
            </a:pPr>
            <a:r>
              <a:rPr lang="en-US" sz="2000" dirty="0">
                <a:solidFill>
                  <a:schemeClr val="tx1">
                    <a:lumMod val="85000"/>
                    <a:lumOff val="15000"/>
                  </a:schemeClr>
                </a:solidFill>
              </a:rPr>
              <a:t>Another parameter that drives small spacecraft design is the amount of time associated with executing each of the mission success criteria.</a:t>
            </a:r>
          </a:p>
          <a:p>
            <a:pPr lvl="1">
              <a:buFont typeface="Arial" pitchFamily="34" charset="0"/>
              <a:buChar char="•"/>
            </a:pPr>
            <a:r>
              <a:rPr lang="en-US" sz="1800" dirty="0">
                <a:solidFill>
                  <a:schemeClr val="tx1">
                    <a:lumMod val="85000"/>
                    <a:lumOff val="15000"/>
                  </a:schemeClr>
                </a:solidFill>
              </a:rPr>
              <a:t>In terms of mission operations, the longer a mission takes to run, the more likely that it is to fail before full mission success can be attained.</a:t>
            </a:r>
          </a:p>
          <a:p>
            <a:pPr lvl="1">
              <a:buFont typeface="Arial" pitchFamily="34" charset="0"/>
              <a:buChar char="•"/>
            </a:pPr>
            <a:r>
              <a:rPr lang="en-US" sz="1800" dirty="0">
                <a:solidFill>
                  <a:schemeClr val="tx1">
                    <a:lumMod val="85000"/>
                    <a:lumOff val="15000"/>
                  </a:schemeClr>
                </a:solidFill>
              </a:rPr>
              <a:t>Thus, it is necessary to impose a limit on the time allotted for executing any given mission, as to minimize the risk associated with prolonging the mission window, as well as to reduce the amount of resources associated with operating a given mission.</a:t>
            </a:r>
          </a:p>
          <a:p>
            <a:pPr>
              <a:buFont typeface="Arial" pitchFamily="34" charset="0"/>
              <a:buChar char="•"/>
            </a:pPr>
            <a:r>
              <a:rPr lang="en-US" sz="2000" dirty="0">
                <a:solidFill>
                  <a:schemeClr val="tx1">
                    <a:lumMod val="85000"/>
                    <a:lumOff val="15000"/>
                  </a:schemeClr>
                </a:solidFill>
              </a:rPr>
              <a:t>In the case of the Rascal mission, a six month mission lifetime will be imposed in order to concentrate design efforts and alleviate these risks.</a:t>
            </a:r>
          </a:p>
          <a:p>
            <a:pPr lvl="1">
              <a:buFont typeface="Arial" pitchFamily="34" charset="0"/>
              <a:buChar char="•"/>
            </a:pPr>
            <a:endParaRPr lang="en-US" sz="1800" dirty="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12</a:t>
            </a:fld>
            <a:endParaRPr lang="en-US" altLang="en-US" dirty="0"/>
          </a:p>
        </p:txBody>
      </p:sp>
      <p:sp>
        <p:nvSpPr>
          <p:cNvPr id="40964" name="AutoShape 4" descr="data:image/jpeg;base64,/9j/4AAQSkZJRgABAQAAAQABAAD/2wCEAAkGBxQSEhUUExQWFRUXFxgZGBUWGBwbHBobHhwYFxsfIRwYHCggHhwmHRcYIjEkJykrLi4uHB8zODMsNygtLisBCgoKDg0OGhAQGywmICQ0LCwsLy8sLCwsLCwsLywsLSwsLCwsLCwsLCwsLCwsLC8sLCwxLDQsLSwsLCwsLDQsLP/AABEIAMoA+QMBIgACEQEDEQH/xAAbAAEAAgMBAQAAAAAAAAAAAAAABQYCAwQHAf/EAEEQAAIBAwMCBQIDBAcIAgMBAAECEQADIQQSMQVBBhMiUWEycUKBsRQjkaEzNFJic7LBJENyg8LR4fCCs2OT8RX/xAAZAQEAAwEBAAAAAAAAAAAAAAAAAQIEAwX/xAAwEQACAQMBBAkEAgMAAAAAAAAAAQIDESExBBJBYSIyUYGRscHh8DNxodETI0NSYv/aAAwDAQACEQMRAD8A9xpSlAKUpQClKUApSlAKwuXAoJJAAyScCozxD1pdLb3GNxB2j3iAfv8AUKpV25qtedwCrZOd5YhVjB7gmMyBgxBY1yqVYw1JSuTnWfGaowt2hkmDcYgKuJk+358cweDK9A60LmltXrrKpfd3iSCRiecCaqQt6XSLtRRfdztJuR+IDCKBOccDgqSSIqN6a15z/slvcqMq+pQYUksxljsEThcnviazR2l5lbHPBbdPVrdwMAQQQeCKzqi6TxHbFyLreTeG4kqCFIHIdW4gEc/cECrF03rJa2GvJ5UmJMbTkgGQTAODn3Amu1PaFLEsP5oQ4tExSvgNfa0FRSlKAUpSgFKUoBSlKAUpSgFKUoBSlKAUpXygPtKUoBSlKAUrn1etS0Jdgo+e/wCXJqlda8YPc9GkGWJUNgkkGTAVpI29x2PIPFJTUdSUrls6r1i3YWWMnJgcwIk/AEiqVrfEmp1bhNIGXcTnjaAYkmIE/PHYSawtdFKlrusuMu7cBaQ7mhjJBIBChtsYzx6prDU+IEtA27RVEgRbThMZ3NtyxJAIzkQfnJKvKbtD2LJWJfxBdVjY84hmtA71G0hmIRsk4UE22MQcA8AE1X9T1t7odFMkQAArFZOIC44zEiD7HiujpPhq9qQr3ybaCGXaVlgVBBABO0zmWk54AFXfp/TrdgEWxEmWY5ZickknJOayVNojF9LpP8FkisdN8HFmR9SwbaBCLOTydxPOYwIq2abTrbUKihVHAAgVtpWCpVlPVljg6l0e1fyygPBAuADcv2J/Q4qpdQ6Ve0iIYGptrcLFWHpWSSCV/DAP1Dj86vlKtTryhjgLIqnTevkXLh3qttVGzT7SWYDLFSD9XaPjjvVm6T1db6g7WRiAdlwbWg8c1EdV8M27u5k/duwIlQNpJ7sIyR8EVW763dO+nGqtm8ELhbm8jkLkEMBmMBhIPBAr09n2pWsvB66cDm4nplKqGg8SeVbZ7twXUV9sKrm4oYwsiJbnmIxMmrRpdWlwSjTHIyCPuDkV6EakZaFWjfSlKuQKUpQClKUApSlAKUpQClKUAr5X2vlQwfaV8qF6z4ltWAZYFuABxPPI9vijaWoJm5cCiSQB7nFVTrnjNLYZbILsPxDgerb3GfYe5981X7uq1fUc2zttg7TPpC9ySc5PBCk4ETk1kLWn0h32wLlwc3SvoBJA9CyMwTET9/fLU2lX3Y6/PAuo9phasX9Wxe7eFu2B9NyCYmWHlzMcwW/IRitx1VnTY06BDEb22+a05OWyBwcxAJxMA8apc1F64LKEvks4OCxgDPCqMnMknMTEWDoPg9LQVrxFy4CTHKCfgiWPyax1ZqP1H3FkV7SaDUa0kqdijaPMLMQ2Cpzy5EDHyZJJmrh0nw3ZsqAUW44Eb2UE8RA9h8VMIgAgAAewxX2sVXaJSxHCJsAIpSlZyRSlKAUpSgFYXrKuCrAMDyCJB/I1nSgKt1bwuwLPpXFtj+HIz3hlysjtx7RUfY6y1u6RfF0XdkbwxUAKcErO1iCckAyDweKvNc+u0SXVKuoIzB7j5B7H5rXT2prEvHiRY5On9cIt2zqPLlzt3Wm3qWzHCjtn4+KnbdwMJBBHuKoN7w9f0rBtJBUcgkltvLAjh/g8jivnSvEIBvEFvOJHogeWWiAJIG3ODuOPevUpbVfmu39r3KOJ6DSozTdXWUS9Fq6wkIWBB+zd6k61xkpK6KClKVYClKUApSlAKUpQCvlfa+VDBSfFfXbgvNYRxbIClTJG4tiJBHvOcYyDUfpujWrThrn726FAXTrJSAAsFmB3gEycQJ4rk8aT+3nE+m3JjjNOn9WOnZoOMkzkRPc8gS386w7SpO9jojd1Hq7m55CIyqAV8q2pKqMR6Fjd3HYCQZ5FdHSPB7vD6phO9mKAeppjlwcCR9IH5136fq9q4Wa0pW+SqttVfUcHliAwj5n2zU5a1sELcXYx9srPA9Xae0gVhnUnBWireZZG/S6RLYOxFWedoifv71upSsLd3dkilKVAFKUoBSlKAUpSgFKE18BpYH2lKUAqK6z0K3qFcRsdgR5iYaeATH1fnUrSrRk4u6BRH6bd0l1Cba37YTy97LPpiSAIZrYJnuV95muzoHX2S3JutqGa6V8ogKwLE7QpLxtUQDEzEwJq31X+reGUdWNn9287oGFJGe30z7jP3rbR2vKvh9v79irRYdJr0clQYccofqHHbuMjIxXXXmzF7F0i/aALoANQcsGAMQ/4iB2kGPsanuieIW22gxbU7hDXLVsjYwE+peykcEmfv29SntCa6Xjw9u8o42LXStWn1Cuu5Tj7QQe4IPBrbWm5UUpSgFKUoBXyvtKhg8s8a/1857Wse+f9OagergeYuYzj59dvFT3jYj9vOMxag+2c/wAqgupkLcA+TBOYO5IwfmKzSXTLomLmm/snb7gcEfkcfcV1aXqjqWDIhLJtNxxub+7BOHE52kj8q577ELg5xmPy4qH0/WVdypkjiCP+3fk/MQM85Ywck3qieRe+m9U2ra2M99nlWAT0qwmWMSbYmR3GMRU9p9arQD6Hz6GjdjmM5HyK84tOZBtORtIMAwR9j3Bzzg9qkLfVmCXlRVW4zb/MeT6jAY7VII9IMFT3+9Z57OpaE3PQKVAaDrP7xLYJvBrPmBlUwIAxu4YnsCd3vM1NafUK67lOPkEEH2IOQfisU6bjqWNtKUqgFKVydTF0pFnaHkZbsO8Yifv/ADqUruwM9XrUtj1MAYJC/iaPZeSftUVrNXqLgi2hSBuIxvjsvMBjk7QeB9Smt9voikE3WNy4wILNwJ4gcQK5ReuWztXaLuwKQ+AxUYZCYDYmVkZ/jXemo8Msg0aG3Z2st9juU53vuEn1Qvsf7sbvivuitl2Js2otRzcld3MbSF3Lx889jWoX7ZV11L3t7YINpwMCMQpRxk5iKaDqF4ubdos6gBQWXOcbsncsdw2D+GK7NPLX5vbuIJLp3UAsBywUqzA3TlCGCMjMcSCwj3HvEnOz1R7rgWrZ2BoNx8CAYMDv3/7VlpOl4/ecAkhQZyTJJaJJJzGB8VJogAAAgAQAOwrPKUL4RJ9pSlcSRSlKA13rCuIZQw9iJqr9Q8LuhD6W4ybc+WDEj+yG9vg4nvVspXSFWUNAUPT9bZPMVkazeJk3WLCWgDcyQfRiMSPgVbrHiBN6oxVtylhct5SBgy2QuZ7n7196p0m1qF23k3DjkgwecjNVjVdM1OjZrli6DZiSCssWkASigbjHdYPGMV6NDauCxyencUa7S/W3DAEEEHgjINZVR+kdesrFpL3l3oDMjlnSST6dzcT8EH78VO9P6wdZb3acgAOUdzypAVjtBHqkMIJx8HivRpVlPg0UasS2o1KpG5gJwJOSfYDufgVwdI6t+0Nc2rtFt9jBj6t21XyB9OGGDnmQIrrs6JVbdlm43MZP5DgfkBXJ0fR27dzUlEC7r25oESTbtEk/Mk12IJSvlfa+VDB5d41J/byO0Wp/jj+dQeuBNwSdv1SOZh0MY94/KpvxtH7eZmYtR/HM/lUF1Zv3qcjOI999v/SazS65dEzqj6fzH61SNCPXd+4/6qu+r+k/cfqKpGgP7y79x/1Vnj9Gfd5o7UPqL5wZKW9U6jBx/wCd3P8AxZ/jUla6irAB+/sDuxn8Pz9gf4iolBJA+a+H8x9sfpXGM8ZNVShGTxhlm0uruoUa252iQyrHBgQRxj3WPipPpfUES2FU+UVuH97dus3pP1Hc+7PEK2PkRVY6SbhDEEEgkfMQCB8xwPaT3Nddx0eQ2GIgnt2gEH/0fE1eUEzC+i7Pgei2eo+raSHAAO9BIEgn1AfSCBIPHPGJ7rN1WAZSCDwQZH8q8+0/Urtr07yEZSvp7HgENyhzjtUz0XqPmBBYDITO/wA5skrj6Yg7u5BU+9Y6mz2yiUy10qO0nWLbts3LuB24YFSw5UEfiHsYP3qRrNKLi7MkVi9sHBAPfNZUqoMfKHsKW7YUQAAPYYrKlTcCqp4l8XHTam1p0W07NsLrcvLbch3CKLat/SPhjEjt71a6qviXwm2pveYlxbYdbaXt1vezIlzzF2NuGxssJg9vaulHc3unoQzf1fxK1izrrgthv2SIG6N820uZxj6478VO6K9vto8RuVWj2kA/61UvEfg/Uai5fFvV+Vp9Tt86z5KsxhQh2uTKyqgVb9PaCKqjhQAPsBAqaihurd19l63CubK13L6qVDMAWMKCYk+w9zWyawuWlaJAMGRI4PuPmuStfJJnXx3ABJMAZJPaoHqnWl0rOWcvuMhDAW3C8SM5gmIJzxFV/Va/Va241q0CFUmSIAVo4ciRGf7xmCIrvDZ5Szw7SLk71jxbatEqpDsCAc4kiRn292OB7ziq+x1OpBe+x09mFLXWIQQNxESATlvge8muXUajS6T03P8Aa9Qvb/do3ME8sc99x+1QfVOo3tS037hYA4QelR+Q/UyfmK20qKXVXe9e5DU6+o/s6C4ulV3ITbc1JZisZgBPpjP1AD7mK9K8D6VU0iOJm9+9ef7TBQYAGBCjFeWII0uojH9GPyk/+a9b8I/1LT/4S/pW7Z8XRznFXvxJeuPQ/Xf/AMUf/VarsmuPQ/Xf/wAQf/VarSVOyvlfaVDB5b41J/bjicWs+3q/14qC6pIcBRzMkdgXQT/E1avFPSbt7XMLaXMom1gPRIzLMcQPiTNVvqugueeLch7i7mOwMQdrIzACJP8A3rNO6lvF0TFrSPdJRBO1QT78wP4waq/UelPaYtbUspXc9vAdCPqx+Je4I9+0VYtL1l7V9Ra2Mr4ae8DcMj/j/lVls6jT6wsAGW4hgN9LCO4KnjMc+9Zo1JU9VdPUnKd1qeXae8rcH7j2rOrZ1/wmIZyIaSwu2l9X2dZAI7yucd5qp6yy9iDch0Jhb1vKE+2YIYe3NP4FUX9Lvyevd2+fI109qX+THPh7Ez4f4f8A4h+grDxZdKWNwidyjIBwcEZ7EYrLw4wKuRkbh+grT4y/q/8A80/Wr7PH++EX2x9DJXfWa5mvRdSK/V3BJ5jsfy7/AH/WTQh4KtBmdskqW5Bxnt+fcVXhWSXCOO38P/H5Vy3+k7mqezKycS5WeuOqMjnaCcEAF4GWjdIae3fNTnTuqMbpt2LbNaFsOHYgIOAUH4ge+RHIwIqh6bqU+lszA9RgzHY98x89+1SWjumRcRjgERORI45gg/P8apOnFxM7upWZ6NpdYtwCDmJ2nkdv/YrorzvR9S9FlT5dlbV4FtlvOwnjkFCSZJE8GrXoepNuuAJcuW0Ii5Alt3q9PZwsxIgyIg81jqUHHQJkzStdi+rruUhge4/n+dbKzkilK06mxvAG5lhlb0mJggwfgxmpQN1YX7yopZjCgSSewrmu6l0a4XVRaVQVbdkn8QIOB8Zqqde8XI6G2EYbwwbcRK8YO0mJ7xJA7GutOjKbXYGy0P1iwAzeYvpmYOcCf9R/GvPhrrvmbLZa4z7jC7iCjZiGOeMnC5IBjNbR0V2t+dqriWLBacghsTACn3zG4yOwzWnWde2qyaFRpxtk3LmXcjhRG6JHH6Ct9KnGF1DN+3RfORU7tP0dVH+1E3bzRcOmtAG40KEAYgwFiBiAMCaius+ILt4eXHkIuPKQxMGIYjmIiBj71E6bqV5HZ9+244Kt5ZMlTtJJZvUT6Rkn4GMVp1CuuXEDmIM/cTXf+K0rt3+cESuZkiR8n3rKtdpuBzj6vf8A81sroWO1MaW+f7RUfwBNeq+FHA0Wmk820A+8V5Sv9Tvf4uP/ANan/U16X0H+q6DH9nt/+K5XShqzlMkBbvDUuxBNrYNsNwcYCzEzJkjiM9qj9D028pUXA7ib8sbv4TculBhgZKunYxt5ECevUWNQCdrMR5vp+mNhVPqyCAG38Sa+3rOoNpgpi4zMwM/Ss+hQSDmAu6fdoPFaCh26Qi1aQOwBhRJb8R7Sxk5+a65qvdVD+Q4uA5ayFmGlg4kiJgH5j7CrDFAceg+q9/if9KVXeu+HnF03rGZO6AYZWyCyzggg5B+eZgdt7qz2L5U6e49u5dI823kW4RSS45C85E8dqsCOGEggg9wZqs4KSsweQ6/e113gtfVgpJ9EQPVIg5IODx8d6jL5K2WUkBtu4qpn6oK5HebbYr2Hq3RLOoB3rDERvXDAdsiqT1joV+wQfSyCT5qj6WyAWQ/B5ms8qTjpoXUu009H8VOrLauAG2qS1wk78Ec8zAZT8ipl9DY1Qa5Ydd30kgAg9yGVhBFUs2QCXXcxY7SZEbQFQieS5KDt8Vlo7l7TlUDm2S8MoPbn/qg1mdJPKwWZ3P059K7g2gttmZgycL8c8AR/7xEeLHD6aVMjeuR96uPSfFdu+SlwAKAAXYiCchpHY7lYVh1LwrbuLvsFdrQSoMo45wRjPvU06u7VjOpqmn9yko3i0igIcVsB9J+4+1dOv6DctM3lTAJPkv8AXHJ2H8cZ4zwYzUfZ1AMjIPdTg/wqs6LV5xzHPdftXDyPQpV4zSjo/mhjrnK23YchGI+4BNWf9jgBkmcHbMdoMYx2/hH2qvU/6G7/AMD/AOU1drX0j7D9K5wk1HBz2vrI4G1Ck7bghhEEZZSeDjOeeIzB+dysTuVj5lq4m1l5Vh33KPzyPtFVzq39cb/hH+VBXXpuoMnv8nn4Eg8x8H/uO84qNs6q/wA8DPCnKUW1wZdundZ8w2CTb04jYRJLEjhVIO2I7MCasOj6luDFx6VMeYFIU5jg5WO5OO8153buI+RCtMzyN3E4waktH1O4jbLjMUJUqskDHKhh7/2TzNZalGLIvqehTUF1rxPasiFO54aB2x+ueMic5EEji6lrbH7KwVjbGB5YME5EgATyJyMDNVpbml0yBr5/abt0K4sr9Ken0h885jPA4GM8qWzp5lf7E3Oy9+064l/SlhlYG4zehVIgzxMDBAAB7nmudOo2NKUt6MftN4zF1+EmFhBAEnt9sk1D9V6vf1WLrBbciLKYUR9P/v6V1eG9Gu5r7fRZBcgclgCV/hH8hWxx3Y9LTsQscnWzc88m+267CiZnBAMCMAZ4HzXGs8k7FmN32yTjMfasuo9UBZrjy1xzMRgLEfmeOePY8iJe9cvHLYiOYAA7fb4rrHCV9TpCm5fY6bvVFtibfY7t/cCMxnBJJMzInmuu5g24/EjEj7FAP1NV7XLCuAQcHI71YbvNn/Cf/MlWTuiakFBqxpuW4yBKkyR7fIrYj+8Z4I7is6wtaRiTsUkRJUSSI7ihTQ69SP8AZQY/3r/ySP8ASvXPCH9S0/8AhJ+leVdV6t5mnt2ggVbakkj8TQc/HNeq+EP6lp/8JP0rps983OcyYri0P13/APFH/wBVqu2oTovUd97VIy7GW9AEglgLVn1Y4BxWk5k3FKUoD5Fcd3QerfbY22PI5RjEAsuJPyCDgZjFdtKA4LWvKwt8BGJ2g/gYxMg9vs0H713GvlxAwIIBB5BqPuWbttt1uGtBf6HvuEAbWJhcdjj7STQHD1nwrbvkspa25MypwT8gjvwYjmqN1HpNywXV7QQR6bmCmfr2ngHH4hPsBzXqWk1a3BIkHupwynuCPvWWosK6lXUMp5UiQfyrnOkpEp2PGfIVAPK3N5ig8YBY7bY92Yh2JIEYHFdfTOt3NP5dpP8AdWgHtRy4TI/iAMH86tfXPCDbg+naEXJs/HcKYxGIHbtFVTT6S1bU7bQQrcXcSpB2rkgKIyxHJ+Z71mlBrEkXuWzR9Ts6xXV127Tt9RGcxIPvxj5HNRXiHwoLijDXAv4ww84L7BmlWAjgifkVVtVa2ILZdXf0lwJ/Eu6OIn0qcVO9K8Q3LWo2XG/2faSBGVAKgEEdsk/aK4pSg96mw0nhlT6z0u7bS6oBu29pXeohgSCAGU5H3iD2Jq3W+B9h+lWC5ptPrrRe3BJBAYSCpjv3qt63S3tKT5k3LfZxkiT3+I/94qJTU8WSfHhf08g2+LuVjq39cb/hH+VK+V86vdH7Tu/C6gK3b6V/1BFJq21xaVN/8+rNmxNbslz9EbJKmQfy/wBDUp0zWSApx24xJ4//AJ/5qKuNOZBwMisUPqt/41v/AC3f+1c49Zx4CtBOnvcST1F1mRySfRsiP73pP8iajw013N/R3v8AlfqKjNNO3Puf1NaE9UZIpXubSamurKNPYt6cCTe9d3OT9Ij3AjH5Vz+HdKLl9d30pLt7enifzj+FcvUNWb153JkFoU/AJH8P+1UfSmo8Fl+n7LMrurM3Gj3gflit7IzL6sACdi+3v3j86xu3trPH1bj6vYZBrVaR3wJOePv+pq3Fo2LqpmGocunlgCOw+cxJ/Op6+hBsyP8AdP8AzZI/1rZoekJb2NeDMSQfKSd5TMtj6BMD+0e2M1t1guM43qQY2qqqQAq8KqjsPialGapNSeDlq0+DmuMly3bWd5hnAyoj+1wP1z8V96X4YVFF7WN5dsAk2yYbERPf/wCIzx9q5upeJ2bZb0i/s9kTKqAGYyIjbwInHPGe1cZS3+jHx4e5TU5PFPlg+XatLbCegwSWJjMicgSMxJnntV78DdWB0iJcG1rbCyFGSxCo3Ak/jz7ROBVR6H4Ov6gByfKWQQXBlveB7fJ79q9J6T0+3ZDrbUKN8+5JKpJJOST7/ArdRhuxOM27hfNu7gwNlCIEEG58+6qP4nPaurSaVLa7UUKPYfqT3PzW6ldiBSlKAUpSgFKUoDn1WjW5BMhh9LKYYfYj9ODXO+puWi3mLut8i4gkj4KCWP3UH7CpClAYWbquAykEHgio7rXQbOqUrdWT/aGGGZ5rovaAfVbPltJJ2jDE5O5eDPvz81t1GoFtdzmBiT8kgfqahq4TtlFE6r4dvWWZlzb2t+8SN6g4yDmQD9Q9u1VQ6dSiG2rkw6By0ACNqjaRJE8s0DHtXr//APp24uGTFvDEqfcjGM5BGKrvW9JpL0bWNu4SrDarQ8njYMNPB71xlR/1LKR5/pnuW3thbkBDtJRgRvVpPBjAeDVw0XilW8wXwqokAuJOcCNoBnPtUXrul3LW8OirbIBVwJBXBMEibZgAHHfvFQl7T3I8tFZ/Mgl8fVLMABORAB3fb7VmnBPEkWuXHWeHbN5C9kI6uD6TBUzwQeVYe4P3qmdT8O3LTqthTJmbLkSIj6XMK09hhs8GJrv0HV7lu9bCO2wBmKKfS0CDjjlD/wCmrToutafVqfORUH4d5EEfB5B+Kqp1KatrHsfz8rI0d1hnmlu+CdplWGCrYIPtWxfqt/41v/Leq89c8LBwzR5sgw0nzVPIIefUPgz+VU+90t7LWpfeDeSAVIZQFuTvBmDLRMn+dTGNKXSg7cn6P9/k6yrylHdku86W/o73/K/zCo2y8g/BIqSb+jvf8r9RWnoWi8y8qQCN25542iC0/cY/OrNpbzfzBziSjt5GigDbd1B+/o4H2EZj5NQYHH5V3de1fnahmH0L6FE4xyft8feuGq0lZXeryXNQ6KT+8chLbOQGP3gkKssw+QI9yK7f2tbcjTpsHHmvBuD32n8IPxn+9U54V6f5gJa35g94GApMgFgRJJ+4g5Far/UNMmoBTSBgwcIhcn1KVAJQAgTJxnjFS53bSVyHJvU1dK0tyzYfU5CkhQTEurGWABwRgffPzW/qPiZne26kbrZBRQIWCpye5MmNsgRPxTTefr9Utm+biITO0CFRQD+A8TkSwnIwJxcdL4G063TcJLr+G0fpH37sPg1eFBy6UtSjaKPY6fq9e5cKXz9bHaig9hOIEcLJq/8AQfB9jTEOR5l0fjbgH+6vA+/NT1iwqKFRVVRgKoAAHwBgVyPq3uEraXEZut9IPsF5Y/wHz2rTCmolXJs6NbrEsqWdoA/Mn4AGSfYDJrm6LrfOVrnlvbBYbRcADEbEIO0Ekc8GDjit2m0IWCxNx+d7ZM/A4UfAiuuK6FRSlKAUpSgFKUoBSlKAUpSgFRvUdUm2953otIAWef8A5HEdoH3qSqM6p0ZNQl1LhbbcH4CVI9O3kGgOPzbDM48y6zMyDhjw7lYO36QxbPGI7Vhr7OmVgLjXAyQUweSQfTC+ozEjNdFvoG0jbfugBlO30kEKWbaSVkrLseZ+az6l0Jb8+ZcciICwpUZBOCsNMCQ0jFAddqHDWyspsX6s7lYMCCCPj+dQHV/CS7ZsDg/0bHB+xP0kdv8ASp5l8oFgCwCou1RkBd0kAc4PAHbFdFjUK4lTMcjgg8wQcgwRzVZQUlZg8kv6NrYdGtrYbccEAGJOVIxDFjPyTya5H0+BbQFyCp3BSDgbmwRMDcM/Br2DX9OtXl23EVsEAkZE+x5B+1U7rPhS5bLOjtcQiCgEOBIPIPrHuIHAwa4SpNZRZSILpPiq6lxkuR5dtLcqFzJmQD7ZH8Ksto6fXIHEqxkc7WkYOO/5e9U79k80YAtlid+5fUGLEgH1fu1WeIP5VosrFxEX1KjM3mqCAZLLInjIEH5EVmcE8rUu1bBiwi3e/wCV+orf0rX27OnvCGN66ds/hVNoH+rfyrQw/d3f+UJ/MfzrV03VC1cRyAdrKRPbnMHBjmryhe9+XkEa9NonLC2qMXP4YM5zMe2ZmrLp+gWdMu/XPBP0WkaSYOZ289uMD3rh1viK557XkJVyhtz+ELOIHBPeT/a+M7ejeHNTrG3uWVcTduhiSMkbQYLD8wBPNRuTm7aefiTfGTDqHie46+Tp18izhUS2IePaV9/Yfxqf8F+F7lm8L98BYTaikgkltpmOxG2PfJqzeH/DdnSqAoD3MzdYDcZ9vYdoFdHVVBfTzGLx5HB8q6B+cxHzWmlRUCkpX0Pmo01zzVZSdq7cSMyx3z7wsRXHe0epDbkd9pdnKMVJEFAqA/2CN7fwFcdu/qCDH7QQZ2g21VgRhpnBwCy8fVHauh79/wAu1/TbmZwPQMDdKG57ekRHu3xXcoSPR7T27e267MxYkG4VLGRMenGDIx7VI1WLPmNb0xvBvMGoT6hkelt2BwJ3Z9qs9AKUpQClKUApSlAKUpQClKUApSlAKUpQClKUArmv6JWYP9LgQHXmPb5Hwa6aUBHrqntj98BA/wB4v0x7sD9PzyK7lYESDIPBFfSK4m6ftYNaOyMFI9DD22ggA/3h880Bq6r0S3fywIcCA4Ofz7H86o3VegXrIbzfXbNxGm3uAO3I3hTIBJM5ir/Z13a6PLaQBJ9LE/2W78HHPxXWygiCAQe1c50oy+5Kk0eNdR0YCGPqJEAD2K9+OAcfFSngzwmmrU3rrHywWQIIkkYaTGB2EZ+RVw6v4Z0927bLhhuMbUIVTCtyIkYkYip3T6dLS7UVUUdgABUQptdZ3G8yB6X4L09lt5BuEGV3nA9scGPczVgv3lRSzGFAkk1xjqG8xZXeMTcmLcTBhhO4iDgd+SK2afQwSzsbjEg+oYWMjavAj8z810SsQavOuXQvlg20OS7r6iPYIeCfdv4e3TpNItudsyxliSSSfkmuilSBSlKAUpSgFKUoBSlKAUpSgFKUoBSlKAUpSgFKUoBSlKAUpSgFKUoDXfsq6lWAKkQQa4/IuWiPLO+3ABRzkROVY5J+GPYQRUhSgKprfFCXGK6ZGv6ixcKtpvSjBjbciS5C7f7wJHPNTGk0ty6k6mAWCk2kJ2qeSCwMvkwZ9JA45nPV2VF6y20btzeqBP0N3qQoD4qgCBgV9pSgFKUoBSlKAUpSgFKUoBSlKAUpSgP/2Q=="/>
          <p:cNvSpPr>
            <a:spLocks noChangeAspect="1" noChangeArrowheads="1"/>
          </p:cNvSpPr>
          <p:nvPr/>
        </p:nvSpPr>
        <p:spPr bwMode="auto">
          <a:xfrm>
            <a:off x="155576" y="-144463"/>
            <a:ext cx="304800" cy="304801"/>
          </a:xfrm>
          <a:prstGeom prst="rect">
            <a:avLst/>
          </a:prstGeom>
          <a:noFill/>
        </p:spPr>
        <p:txBody>
          <a:bodyPr vert="horz" wrap="square" lIns="91409" tIns="45705" rIns="91409" bIns="45705"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Key Design Parameters: Mission Success Verification</a:t>
            </a:r>
            <a:endParaRPr lang="en-US" b="1" dirty="0">
              <a:solidFill>
                <a:schemeClr val="tx1">
                  <a:lumMod val="85000"/>
                  <a:lumOff val="15000"/>
                </a:schemeClr>
              </a:solidFill>
            </a:endParaRPr>
          </a:p>
        </p:txBody>
      </p:sp>
      <p:sp>
        <p:nvSpPr>
          <p:cNvPr id="3" name="Content Placeholder 2"/>
          <p:cNvSpPr>
            <a:spLocks noGrp="1"/>
          </p:cNvSpPr>
          <p:nvPr>
            <p:ph idx="1"/>
          </p:nvPr>
        </p:nvSpPr>
        <p:spPr>
          <a:xfrm>
            <a:off x="618335" y="1419226"/>
            <a:ext cx="9210675" cy="3124200"/>
          </a:xfrm>
        </p:spPr>
        <p:txBody>
          <a:bodyPr/>
          <a:lstStyle/>
          <a:p>
            <a:pPr>
              <a:buFont typeface="Arial" pitchFamily="34" charset="0"/>
              <a:buChar char="•"/>
            </a:pPr>
            <a:r>
              <a:rPr lang="en-US" sz="2000" dirty="0">
                <a:solidFill>
                  <a:schemeClr val="tx1">
                    <a:lumMod val="85000"/>
                    <a:lumOff val="15000"/>
                  </a:schemeClr>
                </a:solidFill>
              </a:rPr>
              <a:t>The final major parameter that drives small spacecraft design is the ability to verify that mission success has been achieved.</a:t>
            </a:r>
          </a:p>
          <a:p>
            <a:pPr lvl="1">
              <a:buFont typeface="Arial" pitchFamily="34" charset="0"/>
              <a:buChar char="•"/>
            </a:pPr>
            <a:r>
              <a:rPr lang="en-US" sz="1800" dirty="0">
                <a:solidFill>
                  <a:schemeClr val="tx1">
                    <a:lumMod val="85000"/>
                    <a:lumOff val="15000"/>
                  </a:schemeClr>
                </a:solidFill>
              </a:rPr>
              <a:t>Without successful mission verification, there would be no reason to conduct the mission in the first place.</a:t>
            </a:r>
          </a:p>
          <a:p>
            <a:pPr>
              <a:buFont typeface="Arial" pitchFamily="34" charset="0"/>
              <a:buChar char="•"/>
            </a:pPr>
            <a:r>
              <a:rPr lang="en-US" sz="2000" dirty="0">
                <a:solidFill>
                  <a:schemeClr val="tx1">
                    <a:lumMod val="85000"/>
                    <a:lumOff val="15000"/>
                  </a:schemeClr>
                </a:solidFill>
              </a:rPr>
              <a:t>Thus, any design associated with the Rascal mission must have the ability to relay the success of meeting its mission criteria to operators on the ground.</a:t>
            </a:r>
          </a:p>
          <a:p>
            <a:pPr lvl="1">
              <a:buFont typeface="Arial" pitchFamily="34" charset="0"/>
              <a:buChar char="•"/>
            </a:pPr>
            <a:r>
              <a:rPr lang="en-US" sz="1800" dirty="0">
                <a:solidFill>
                  <a:schemeClr val="tx1">
                    <a:lumMod val="85000"/>
                    <a:lumOff val="15000"/>
                  </a:schemeClr>
                </a:solidFill>
              </a:rPr>
              <a:t>In the case of Rascal, the data being relayed to the ground would consist of the relative distance between it and its target resident space object over the course of each orbital maneuver.</a:t>
            </a:r>
          </a:p>
          <a:p>
            <a:pPr lvl="1">
              <a:buFont typeface="Arial" pitchFamily="34" charset="0"/>
              <a:buChar char="•"/>
            </a:pPr>
            <a:endParaRPr lang="en-US" sz="1800" dirty="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13</a:t>
            </a:fld>
            <a:endParaRPr lang="en-US" altLang="en-US" dirty="0"/>
          </a:p>
        </p:txBody>
      </p:sp>
      <p:sp>
        <p:nvSpPr>
          <p:cNvPr id="40964" name="AutoShape 4" descr="data:image/jpeg;base64,/9j/4AAQSkZJRgABAQAAAQABAAD/2wCEAAkGBxQSEhUUExQWFRUXFxgZGBUWGBwbHBobHhwYFxsfIRwYHCggHhwmHRcYIjEkJykrLi4uHB8zODMsNygtLisBCgoKDg0OGhAQGywmICQ0LCwsLy8sLCwsLCwsLywsLSwsLCwsLCwsLCwsLCwsLC8sLCwxLDQsLSwsLCwsLDQsLP/AABEIAMoA+QMBIgACEQEDEQH/xAAbAAEAAgMBAQAAAAAAAAAAAAAABQYCAwQHAf/EAEEQAAIBAwMCBQIDBAcIAgMBAAECEQADIQQSMQVBBhMiUWEycUKBsRQjkaEzNFJic7LBJENyg8LR4fCCs2OT8RX/xAAZAQEAAwEBAAAAAAAAAAAAAAAAAQIEAwX/xAAwEQACAQMBBAkEAgMAAAAAAAAAAQIDESExBBJBYSIyUYGRscHh8DNxodETI0NSYv/aAAwDAQACEQMRAD8A9xpSlAKUpQClKUApSlAKwuXAoJJAAyScCozxD1pdLb3GNxB2j3iAfv8AUKpV25qtedwCrZOd5YhVjB7gmMyBgxBY1yqVYw1JSuTnWfGaowt2hkmDcYgKuJk+358cweDK9A60LmltXrrKpfd3iSCRiecCaqQt6XSLtRRfdztJuR+IDCKBOccDgqSSIqN6a15z/slvcqMq+pQYUksxljsEThcnviazR2l5lbHPBbdPVrdwMAQQQeCKzqi6TxHbFyLreTeG4kqCFIHIdW4gEc/cECrF03rJa2GvJ5UmJMbTkgGQTAODn3Amu1PaFLEsP5oQ4tExSvgNfa0FRSlKAUpSgFKUoBSlKAUpSgFKUoBSlKAUpXygPtKUoBSlKAUrn1etS0Jdgo+e/wCXJqlda8YPc9GkGWJUNgkkGTAVpI29x2PIPFJTUdSUrls6r1i3YWWMnJgcwIk/AEiqVrfEmp1bhNIGXcTnjaAYkmIE/PHYSawtdFKlrusuMu7cBaQ7mhjJBIBChtsYzx6prDU+IEtA27RVEgRbThMZ3NtyxJAIzkQfnJKvKbtD2LJWJfxBdVjY84hmtA71G0hmIRsk4UE22MQcA8AE1X9T1t7odFMkQAArFZOIC44zEiD7HiujpPhq9qQr3ybaCGXaVlgVBBABO0zmWk54AFXfp/TrdgEWxEmWY5ZickknJOayVNojF9LpP8FkisdN8HFmR9SwbaBCLOTydxPOYwIq2abTrbUKihVHAAgVtpWCpVlPVljg6l0e1fyygPBAuADcv2J/Q4qpdQ6Ve0iIYGptrcLFWHpWSSCV/DAP1Dj86vlKtTryhjgLIqnTevkXLh3qttVGzT7SWYDLFSD9XaPjjvVm6T1db6g7WRiAdlwbWg8c1EdV8M27u5k/duwIlQNpJ7sIyR8EVW763dO+nGqtm8ELhbm8jkLkEMBmMBhIPBAr09n2pWsvB66cDm4nplKqGg8SeVbZ7twXUV9sKrm4oYwsiJbnmIxMmrRpdWlwSjTHIyCPuDkV6EakZaFWjfSlKuQKUpQClKUApSlAKUpQClKUAr5X2vlQwfaV8qF6z4ltWAZYFuABxPPI9vijaWoJm5cCiSQB7nFVTrnjNLYZbILsPxDgerb3GfYe5981X7uq1fUc2zttg7TPpC9ySc5PBCk4ETk1kLWn0h32wLlwc3SvoBJA9CyMwTET9/fLU2lX3Y6/PAuo9phasX9Wxe7eFu2B9NyCYmWHlzMcwW/IRitx1VnTY06BDEb22+a05OWyBwcxAJxMA8apc1F64LKEvks4OCxgDPCqMnMknMTEWDoPg9LQVrxFy4CTHKCfgiWPyax1ZqP1H3FkV7SaDUa0kqdijaPMLMQ2Cpzy5EDHyZJJmrh0nw3ZsqAUW44Eb2UE8RA9h8VMIgAgAAewxX2sVXaJSxHCJsAIpSlZyRSlKAUpSgFYXrKuCrAMDyCJB/I1nSgKt1bwuwLPpXFtj+HIz3hlysjtx7RUfY6y1u6RfF0XdkbwxUAKcErO1iCckAyDweKvNc+u0SXVKuoIzB7j5B7H5rXT2prEvHiRY5On9cIt2zqPLlzt3Wm3qWzHCjtn4+KnbdwMJBBHuKoN7w9f0rBtJBUcgkltvLAjh/g8jivnSvEIBvEFvOJHogeWWiAJIG3ODuOPevUpbVfmu39r3KOJ6DSozTdXWUS9Fq6wkIWBB+zd6k61xkpK6KClKVYClKUApSlAKUpQCvlfa+VDBSfFfXbgvNYRxbIClTJG4tiJBHvOcYyDUfpujWrThrn726FAXTrJSAAsFmB3gEycQJ4rk8aT+3nE+m3JjjNOn9WOnZoOMkzkRPc8gS386w7SpO9jojd1Hq7m55CIyqAV8q2pKqMR6Fjd3HYCQZ5FdHSPB7vD6phO9mKAeppjlwcCR9IH5136fq9q4Wa0pW+SqttVfUcHliAwj5n2zU5a1sELcXYx9srPA9Xae0gVhnUnBWireZZG/S6RLYOxFWedoifv71upSsLd3dkilKVAFKUoBSlKAUpSgFKE18BpYH2lKUAqK6z0K3qFcRsdgR5iYaeATH1fnUrSrRk4u6BRH6bd0l1Cba37YTy97LPpiSAIZrYJnuV95muzoHX2S3JutqGa6V8ogKwLE7QpLxtUQDEzEwJq31X+reGUdWNn9287oGFJGe30z7jP3rbR2vKvh9v79irRYdJr0clQYccofqHHbuMjIxXXXmzF7F0i/aALoANQcsGAMQ/4iB2kGPsanuieIW22gxbU7hDXLVsjYwE+peykcEmfv29SntCa6Xjw9u8o42LXStWn1Cuu5Tj7QQe4IPBrbWm5UUpSgFKUoBXyvtKhg8s8a/1857Wse+f9OagergeYuYzj59dvFT3jYj9vOMxag+2c/wAqgupkLcA+TBOYO5IwfmKzSXTLomLmm/snb7gcEfkcfcV1aXqjqWDIhLJtNxxub+7BOHE52kj8q577ELg5xmPy4qH0/WVdypkjiCP+3fk/MQM85Ywck3qieRe+m9U2ra2M99nlWAT0qwmWMSbYmR3GMRU9p9arQD6Hz6GjdjmM5HyK84tOZBtORtIMAwR9j3Bzzg9qkLfVmCXlRVW4zb/MeT6jAY7VII9IMFT3+9Z57OpaE3PQKVAaDrP7xLYJvBrPmBlUwIAxu4YnsCd3vM1NafUK67lOPkEEH2IOQfisU6bjqWNtKUqgFKVydTF0pFnaHkZbsO8Yifv/ADqUruwM9XrUtj1MAYJC/iaPZeSftUVrNXqLgi2hSBuIxvjsvMBjk7QeB9Smt9voikE3WNy4wILNwJ4gcQK5ReuWztXaLuwKQ+AxUYZCYDYmVkZ/jXemo8Msg0aG3Z2st9juU53vuEn1Qvsf7sbvivuitl2Js2otRzcld3MbSF3Lx889jWoX7ZV11L3t7YINpwMCMQpRxk5iKaDqF4ubdos6gBQWXOcbsncsdw2D+GK7NPLX5vbuIJLp3UAsBywUqzA3TlCGCMjMcSCwj3HvEnOz1R7rgWrZ2BoNx8CAYMDv3/7VlpOl4/ecAkhQZyTJJaJJJzGB8VJogAAAgAQAOwrPKUL4RJ9pSlcSRSlKA13rCuIZQw9iJqr9Q8LuhD6W4ybc+WDEj+yG9vg4nvVspXSFWUNAUPT9bZPMVkazeJk3WLCWgDcyQfRiMSPgVbrHiBN6oxVtylhct5SBgy2QuZ7n7196p0m1qF23k3DjkgwecjNVjVdM1OjZrli6DZiSCssWkASigbjHdYPGMV6NDauCxyencUa7S/W3DAEEEHgjINZVR+kdesrFpL3l3oDMjlnSST6dzcT8EH78VO9P6wdZb3acgAOUdzypAVjtBHqkMIJx8HivRpVlPg0UasS2o1KpG5gJwJOSfYDufgVwdI6t+0Nc2rtFt9jBj6t21XyB9OGGDnmQIrrs6JVbdlm43MZP5DgfkBXJ0fR27dzUlEC7r25oESTbtEk/Mk12IJSvlfa+VDB5d41J/byO0Wp/jj+dQeuBNwSdv1SOZh0MY94/KpvxtH7eZmYtR/HM/lUF1Zv3qcjOI999v/SazS65dEzqj6fzH61SNCPXd+4/6qu+r+k/cfqKpGgP7y79x/1Vnj9Gfd5o7UPqL5wZKW9U6jBx/wCd3P8AxZ/jUla6irAB+/sDuxn8Pz9gf4iolBJA+a+H8x9sfpXGM8ZNVShGTxhlm0uruoUa252iQyrHBgQRxj3WPipPpfUES2FU+UVuH97dus3pP1Hc+7PEK2PkRVY6SbhDEEEgkfMQCB8xwPaT3Nddx0eQ2GIgnt2gEH/0fE1eUEzC+i7Pgei2eo+raSHAAO9BIEgn1AfSCBIPHPGJ7rN1WAZSCDwQZH8q8+0/Urtr07yEZSvp7HgENyhzjtUz0XqPmBBYDITO/wA5skrj6Yg7u5BU+9Y6mz2yiUy10qO0nWLbts3LuB24YFSw5UEfiHsYP3qRrNKLi7MkVi9sHBAPfNZUqoMfKHsKW7YUQAAPYYrKlTcCqp4l8XHTam1p0W07NsLrcvLbch3CKLat/SPhjEjt71a6qviXwm2pveYlxbYdbaXt1vezIlzzF2NuGxssJg9vaulHc3unoQzf1fxK1izrrgthv2SIG6N820uZxj6478VO6K9vto8RuVWj2kA/61UvEfg/Uai5fFvV+Vp9Tt86z5KsxhQh2uTKyqgVb9PaCKqjhQAPsBAqaihurd19l63CubK13L6qVDMAWMKCYk+w9zWyawuWlaJAMGRI4PuPmuStfJJnXx3ABJMAZJPaoHqnWl0rOWcvuMhDAW3C8SM5gmIJzxFV/Va/Va241q0CFUmSIAVo4ciRGf7xmCIrvDZ5Szw7SLk71jxbatEqpDsCAc4kiRn292OB7ziq+x1OpBe+x09mFLXWIQQNxESATlvge8muXUajS6T03P8Aa9Qvb/do3ME8sc99x+1QfVOo3tS037hYA4QelR+Q/UyfmK20qKXVXe9e5DU6+o/s6C4ulV3ITbc1JZisZgBPpjP1AD7mK9K8D6VU0iOJm9+9ef7TBQYAGBCjFeWII0uojH9GPyk/+a9b8I/1LT/4S/pW7Z8XRznFXvxJeuPQ/Xf/AMUf/VarsmuPQ/Xf/wAQf/VarSVOyvlfaVDB5b41J/bjicWs+3q/14qC6pIcBRzMkdgXQT/E1avFPSbt7XMLaXMom1gPRIzLMcQPiTNVvqugueeLch7i7mOwMQdrIzACJP8A3rNO6lvF0TFrSPdJRBO1QT78wP4waq/UelPaYtbUspXc9vAdCPqx+Je4I9+0VYtL1l7V9Ra2Mr4ae8DcMj/j/lVls6jT6wsAGW4hgN9LCO4KnjMc+9Zo1JU9VdPUnKd1qeXae8rcH7j2rOrZ1/wmIZyIaSwu2l9X2dZAI7yucd5qp6yy9iDch0Jhb1vKE+2YIYe3NP4FUX9Lvyevd2+fI109qX+THPh7Ez4f4f8A4h+grDxZdKWNwidyjIBwcEZ7EYrLw4wKuRkbh+grT4y/q/8A80/Wr7PH++EX2x9DJXfWa5mvRdSK/V3BJ5jsfy7/AH/WTQh4KtBmdskqW5Bxnt+fcVXhWSXCOO38P/H5Vy3+k7mqezKycS5WeuOqMjnaCcEAF4GWjdIae3fNTnTuqMbpt2LbNaFsOHYgIOAUH4ge+RHIwIqh6bqU+lszA9RgzHY98x89+1SWjumRcRjgERORI45gg/P8apOnFxM7upWZ6NpdYtwCDmJ2nkdv/YrorzvR9S9FlT5dlbV4FtlvOwnjkFCSZJE8GrXoepNuuAJcuW0Ii5Alt3q9PZwsxIgyIg81jqUHHQJkzStdi+rruUhge4/n+dbKzkilK06mxvAG5lhlb0mJggwfgxmpQN1YX7yopZjCgSSewrmu6l0a4XVRaVQVbdkn8QIOB8Zqqde8XI6G2EYbwwbcRK8YO0mJ7xJA7GutOjKbXYGy0P1iwAzeYvpmYOcCf9R/GvPhrrvmbLZa4z7jC7iCjZiGOeMnC5IBjNbR0V2t+dqriWLBacghsTACn3zG4yOwzWnWde2qyaFRpxtk3LmXcjhRG6JHH6Ct9KnGF1DN+3RfORU7tP0dVH+1E3bzRcOmtAG40KEAYgwFiBiAMCaius+ILt4eXHkIuPKQxMGIYjmIiBj71E6bqV5HZ9+244Kt5ZMlTtJJZvUT6Rkn4GMVp1CuuXEDmIM/cTXf+K0rt3+cESuZkiR8n3rKtdpuBzj6vf8A81sroWO1MaW+f7RUfwBNeq+FHA0Wmk820A+8V5Sv9Tvf4uP/ANan/U16X0H+q6DH9nt/+K5XShqzlMkBbvDUuxBNrYNsNwcYCzEzJkjiM9qj9D028pUXA7ib8sbv4TculBhgZKunYxt5ECevUWNQCdrMR5vp+mNhVPqyCAG38Sa+3rOoNpgpi4zMwM/Ss+hQSDmAu6fdoPFaCh26Qi1aQOwBhRJb8R7Sxk5+a65qvdVD+Q4uA5ayFmGlg4kiJgH5j7CrDFAceg+q9/if9KVXeu+HnF03rGZO6AYZWyCyzggg5B+eZgdt7qz2L5U6e49u5dI823kW4RSS45C85E8dqsCOGEggg9wZqs4KSsweQ6/e113gtfVgpJ9EQPVIg5IODx8d6jL5K2WUkBtu4qpn6oK5HebbYr2Hq3RLOoB3rDERvXDAdsiqT1joV+wQfSyCT5qj6WyAWQ/B5ms8qTjpoXUu009H8VOrLauAG2qS1wk78Ec8zAZT8ipl9DY1Qa5Ydd30kgAg9yGVhBFUs2QCXXcxY7SZEbQFQieS5KDt8Vlo7l7TlUDm2S8MoPbn/qg1mdJPKwWZ3P059K7g2gttmZgycL8c8AR/7xEeLHD6aVMjeuR96uPSfFdu+SlwAKAAXYiCchpHY7lYVh1LwrbuLvsFdrQSoMo45wRjPvU06u7VjOpqmn9yko3i0igIcVsB9J+4+1dOv6DctM3lTAJPkv8AXHJ2H8cZ4zwYzUfZ1AMjIPdTg/wqs6LV5xzHPdftXDyPQpV4zSjo/mhjrnK23YchGI+4BNWf9jgBkmcHbMdoMYx2/hH2qvU/6G7/AMD/AOU1drX0j7D9K5wk1HBz2vrI4G1Ck7bghhEEZZSeDjOeeIzB+dysTuVj5lq4m1l5Vh33KPzyPtFVzq39cb/hH+VBXXpuoMnv8nn4Eg8x8H/uO84qNs6q/wA8DPCnKUW1wZdundZ8w2CTb04jYRJLEjhVIO2I7MCasOj6luDFx6VMeYFIU5jg5WO5OO8153buI+RCtMzyN3E4waktH1O4jbLjMUJUqskDHKhh7/2TzNZalGLIvqehTUF1rxPasiFO54aB2x+ueMic5EEji6lrbH7KwVjbGB5YME5EgATyJyMDNVpbml0yBr5/abt0K4sr9Ken0h885jPA4GM8qWzp5lf7E3Oy9+064l/SlhlYG4zehVIgzxMDBAAB7nmudOo2NKUt6MftN4zF1+EmFhBAEnt9sk1D9V6vf1WLrBbciLKYUR9P/v6V1eG9Gu5r7fRZBcgclgCV/hH8hWxx3Y9LTsQscnWzc88m+267CiZnBAMCMAZ4HzXGs8k7FmN32yTjMfasuo9UBZrjy1xzMRgLEfmeOePY8iJe9cvHLYiOYAA7fb4rrHCV9TpCm5fY6bvVFtibfY7t/cCMxnBJJMzInmuu5g24/EjEj7FAP1NV7XLCuAQcHI71YbvNn/Cf/MlWTuiakFBqxpuW4yBKkyR7fIrYj+8Z4I7is6wtaRiTsUkRJUSSI7ihTQ69SP8AZQY/3r/ySP8ASvXPCH9S0/8AhJ+leVdV6t5mnt2ggVbakkj8TQc/HNeq+EP6lp/8JP0rps983OcyYri0P13/APFH/wBVqu2oTovUd97VIy7GW9AEglgLVn1Y4BxWk5k3FKUoD5Fcd3QerfbY22PI5RjEAsuJPyCDgZjFdtKA4LWvKwt8BGJ2g/gYxMg9vs0H713GvlxAwIIBB5BqPuWbttt1uGtBf6HvuEAbWJhcdjj7STQHD1nwrbvkspa25MypwT8gjvwYjmqN1HpNywXV7QQR6bmCmfr2ngHH4hPsBzXqWk1a3BIkHupwynuCPvWWosK6lXUMp5UiQfyrnOkpEp2PGfIVAPK3N5ig8YBY7bY92Yh2JIEYHFdfTOt3NP5dpP8AdWgHtRy4TI/iAMH86tfXPCDbg+naEXJs/HcKYxGIHbtFVTT6S1bU7bQQrcXcSpB2rkgKIyxHJ+Z71mlBrEkXuWzR9Ts6xXV127Tt9RGcxIPvxj5HNRXiHwoLijDXAv4ww84L7BmlWAjgifkVVtVa2ILZdXf0lwJ/Eu6OIn0qcVO9K8Q3LWo2XG/2faSBGVAKgEEdsk/aK4pSg96mw0nhlT6z0u7bS6oBu29pXeohgSCAGU5H3iD2Jq3W+B9h+lWC5ptPrrRe3BJBAYSCpjv3qt63S3tKT5k3LfZxkiT3+I/94qJTU8WSfHhf08g2+LuVjq39cb/hH+VK+V86vdH7Tu/C6gK3b6V/1BFJq21xaVN/8+rNmxNbslz9EbJKmQfy/wBDUp0zWSApx24xJ4//AJ/5qKuNOZBwMisUPqt/41v/AC3f+1c49Zx4CtBOnvcST1F1mRySfRsiP73pP8iajw013N/R3v8AlfqKjNNO3Puf1NaE9UZIpXubSamurKNPYt6cCTe9d3OT9Ij3AjH5Vz+HdKLl9d30pLt7enifzj+FcvUNWb153JkFoU/AJH8P+1UfSmo8Fl+n7LMrurM3Gj3gflit7IzL6sACdi+3v3j86xu3trPH1bj6vYZBrVaR3wJOePv+pq3Fo2LqpmGocunlgCOw+cxJ/Op6+hBsyP8AdP8AzZI/1rZoekJb2NeDMSQfKSd5TMtj6BMD+0e2M1t1guM43qQY2qqqQAq8KqjsPialGapNSeDlq0+DmuMly3bWd5hnAyoj+1wP1z8V96X4YVFF7WN5dsAk2yYbERPf/wCIzx9q5upeJ2bZb0i/s9kTKqAGYyIjbwInHPGe1cZS3+jHx4e5TU5PFPlg+XatLbCegwSWJjMicgSMxJnntV78DdWB0iJcG1rbCyFGSxCo3Ak/jz7ROBVR6H4Ov6gByfKWQQXBlveB7fJ79q9J6T0+3ZDrbUKN8+5JKpJJOST7/ArdRhuxOM27hfNu7gwNlCIEEG58+6qP4nPaurSaVLa7UUKPYfqT3PzW6ldiBSlKAUpSgFKUoDn1WjW5BMhh9LKYYfYj9ODXO+puWi3mLut8i4gkj4KCWP3UH7CpClAYWbquAykEHgio7rXQbOqUrdWT/aGGGZ5rovaAfVbPltJJ2jDE5O5eDPvz81t1GoFtdzmBiT8kgfqahq4TtlFE6r4dvWWZlzb2t+8SN6g4yDmQD9Q9u1VQ6dSiG2rkw6By0ACNqjaRJE8s0DHtXr//APp24uGTFvDEqfcjGM5BGKrvW9JpL0bWNu4SrDarQ8njYMNPB71xlR/1LKR5/pnuW3thbkBDtJRgRvVpPBjAeDVw0XilW8wXwqokAuJOcCNoBnPtUXrul3LW8OirbIBVwJBXBMEibZgAHHfvFQl7T3I8tFZ/Mgl8fVLMABORAB3fb7VmnBPEkWuXHWeHbN5C9kI6uD6TBUzwQeVYe4P3qmdT8O3LTqthTJmbLkSIj6XMK09hhs8GJrv0HV7lu9bCO2wBmKKfS0CDjjlD/wCmrToutafVqfORUH4d5EEfB5B+Kqp1KatrHsfz8rI0d1hnmlu+CdplWGCrYIPtWxfqt/41v/Leq89c8LBwzR5sgw0nzVPIIefUPgz+VU+90t7LWpfeDeSAVIZQFuTvBmDLRMn+dTGNKXSg7cn6P9/k6yrylHdku86W/o73/K/zCo2y8g/BIqSb+jvf8r9RWnoWi8y8qQCN25542iC0/cY/OrNpbzfzBziSjt5GigDbd1B+/o4H2EZj5NQYHH5V3de1fnahmH0L6FE4xyft8feuGq0lZXeryXNQ6KT+8chLbOQGP3gkKssw+QI9yK7f2tbcjTpsHHmvBuD32n8IPxn+9U54V6f5gJa35g94GApMgFgRJJ+4g5Far/UNMmoBTSBgwcIhcn1KVAJQAgTJxnjFS53bSVyHJvU1dK0tyzYfU5CkhQTEurGWABwRgffPzW/qPiZne26kbrZBRQIWCpye5MmNsgRPxTTefr9Utm+biITO0CFRQD+A8TkSwnIwJxcdL4G063TcJLr+G0fpH37sPg1eFBy6UtSjaKPY6fq9e5cKXz9bHaig9hOIEcLJq/8AQfB9jTEOR5l0fjbgH+6vA+/NT1iwqKFRVVRgKoAAHwBgVyPq3uEraXEZut9IPsF5Y/wHz2rTCmolXJs6NbrEsqWdoA/Mn4AGSfYDJrm6LrfOVrnlvbBYbRcADEbEIO0Ekc8GDjit2m0IWCxNx+d7ZM/A4UfAiuuK6FRSlKAUpSgFKUoBSlKAUpSgFRvUdUm2953otIAWef8A5HEdoH3qSqM6p0ZNQl1LhbbcH4CVI9O3kGgOPzbDM48y6zMyDhjw7lYO36QxbPGI7Vhr7OmVgLjXAyQUweSQfTC+ozEjNdFvoG0jbfugBlO30kEKWbaSVkrLseZ+az6l0Jb8+ZcciICwpUZBOCsNMCQ0jFAddqHDWyspsX6s7lYMCCCPj+dQHV/CS7ZsDg/0bHB+xP0kdv8ASp5l8oFgCwCou1RkBd0kAc4PAHbFdFjUK4lTMcjgg8wQcgwRzVZQUlZg8kv6NrYdGtrYbccEAGJOVIxDFjPyTya5H0+BbQFyCp3BSDgbmwRMDcM/Br2DX9OtXl23EVsEAkZE+x5B+1U7rPhS5bLOjtcQiCgEOBIPIPrHuIHAwa4SpNZRZSILpPiq6lxkuR5dtLcqFzJmQD7ZH8Ksto6fXIHEqxkc7WkYOO/5e9U79k80YAtlid+5fUGLEgH1fu1WeIP5VosrFxEX1KjM3mqCAZLLInjIEH5EVmcE8rUu1bBiwi3e/wCV+orf0rX27OnvCGN66ds/hVNoH+rfyrQw/d3f+UJ/MfzrV03VC1cRyAdrKRPbnMHBjmryhe9+XkEa9NonLC2qMXP4YM5zMe2ZmrLp+gWdMu/XPBP0WkaSYOZ289uMD3rh1viK557XkJVyhtz+ELOIHBPeT/a+M7ejeHNTrG3uWVcTduhiSMkbQYLD8wBPNRuTm7aefiTfGTDqHie46+Tp18izhUS2IePaV9/Yfxqf8F+F7lm8L98BYTaikgkltpmOxG2PfJqzeH/DdnSqAoD3MzdYDcZ9vYdoFdHVVBfTzGLx5HB8q6B+cxHzWmlRUCkpX0Pmo01zzVZSdq7cSMyx3z7wsRXHe0epDbkd9pdnKMVJEFAqA/2CN7fwFcdu/qCDH7QQZ2g21VgRhpnBwCy8fVHauh79/wAu1/TbmZwPQMDdKG57ekRHu3xXcoSPR7T27e267MxYkG4VLGRMenGDIx7VI1WLPmNb0xvBvMGoT6hkelt2BwJ3Z9qs9AKUpQClKUApSlAKUpQClKUApSlAKUpQClKUArmv6JWYP9LgQHXmPb5Hwa6aUBHrqntj98BA/wB4v0x7sD9PzyK7lYESDIPBFfSK4m6ftYNaOyMFI9DD22ggA/3h880Bq6r0S3fywIcCA4Ofz7H86o3VegXrIbzfXbNxGm3uAO3I3hTIBJM5ir/Z13a6PLaQBJ9LE/2W78HHPxXWygiCAQe1c50oy+5Kk0eNdR0YCGPqJEAD2K9+OAcfFSngzwmmrU3rrHywWQIIkkYaTGB2EZ+RVw6v4Z0927bLhhuMbUIVTCtyIkYkYip3T6dLS7UVUUdgABUQptdZ3G8yB6X4L09lt5BuEGV3nA9scGPczVgv3lRSzGFAkk1xjqG8xZXeMTcmLcTBhhO4iDgd+SK2afQwSzsbjEg+oYWMjavAj8z810SsQavOuXQvlg20OS7r6iPYIeCfdv4e3TpNItudsyxliSSSfkmuilSBSlKAUpSgFKUoBSlKAUpSgFKUoBSlKAUpSgFKUoBSlKAUpSgFKUoDXfsq6lWAKkQQa4/IuWiPLO+3ABRzkROVY5J+GPYQRUhSgKprfFCXGK6ZGv6ixcKtpvSjBjbciS5C7f7wJHPNTGk0ty6k6mAWCk2kJ2qeSCwMvkwZ9JA45nPV2VF6y20btzeqBP0N3qQoD4qgCBgV9pSgFKUoBSlKAUpSgFKUoBSlKAUpSgP/2Q=="/>
          <p:cNvSpPr>
            <a:spLocks noChangeAspect="1" noChangeArrowheads="1"/>
          </p:cNvSpPr>
          <p:nvPr/>
        </p:nvSpPr>
        <p:spPr bwMode="auto">
          <a:xfrm>
            <a:off x="155576" y="-144463"/>
            <a:ext cx="304800" cy="304801"/>
          </a:xfrm>
          <a:prstGeom prst="rect">
            <a:avLst/>
          </a:prstGeom>
          <a:noFill/>
        </p:spPr>
        <p:txBody>
          <a:bodyPr vert="horz" wrap="square" lIns="91409" tIns="45705" rIns="91409" bIns="45705"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a:solidFill>
                  <a:schemeClr val="bg1">
                    <a:lumMod val="65000"/>
                  </a:schemeClr>
                </a:solidFill>
              </a:rPr>
              <a:t>Group Organization</a:t>
            </a:r>
          </a:p>
          <a:p>
            <a:r>
              <a:rPr lang="en-US" sz="3200" dirty="0">
                <a:solidFill>
                  <a:schemeClr val="bg1">
                    <a:lumMod val="65000"/>
                  </a:schemeClr>
                </a:solidFill>
              </a:rPr>
              <a:t>Project Overview</a:t>
            </a:r>
          </a:p>
          <a:p>
            <a:r>
              <a:rPr lang="en-US" sz="3200" dirty="0">
                <a:solidFill>
                  <a:schemeClr val="bg1">
                    <a:lumMod val="65000"/>
                  </a:schemeClr>
                </a:solidFill>
              </a:rPr>
              <a:t>Design Constraints</a:t>
            </a:r>
          </a:p>
          <a:p>
            <a:r>
              <a:rPr lang="en-US" sz="3200" dirty="0">
                <a:solidFill>
                  <a:schemeClr val="tx1">
                    <a:lumMod val="85000"/>
                    <a:lumOff val="15000"/>
                  </a:schemeClr>
                </a:solidFill>
              </a:rPr>
              <a:t>Mission Architecture</a:t>
            </a:r>
          </a:p>
          <a:p>
            <a:r>
              <a:rPr lang="en-US" sz="3200" dirty="0">
                <a:solidFill>
                  <a:schemeClr val="bg1">
                    <a:lumMod val="65000"/>
                  </a:schemeClr>
                </a:solidFill>
              </a:rPr>
              <a:t>CONOPS</a:t>
            </a:r>
          </a:p>
          <a:p>
            <a:r>
              <a:rPr lang="en-US" sz="3200" dirty="0">
                <a:solidFill>
                  <a:schemeClr val="bg1">
                    <a:lumMod val="65000"/>
                  </a:schemeClr>
                </a:solidFill>
              </a:rPr>
              <a:t>Risk Assessment</a:t>
            </a:r>
          </a:p>
          <a:p>
            <a:r>
              <a:rPr lang="en-US" sz="3200" dirty="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val="1899034955"/>
      </p:ext>
    </p:extLst>
  </p:cSld>
  <p:clrMapOvr>
    <a:masterClrMapping/>
  </p:clrMapOvr>
  <mc:AlternateContent xmlns:mc="http://schemas.openxmlformats.org/markup-compatibility/2006" xmlns:p14="http://schemas.microsoft.com/office/powerpoint/2010/main">
    <mc:Choice Requires="p14">
      <p:transition spd="slow" p14:dur="2000" advTm="1111"/>
    </mc:Choice>
    <mc:Fallback xmlns="">
      <p:transition spd="slow" advTm="111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Relating Design Constraints to Mission Design</a:t>
            </a:r>
            <a:endParaRPr lang="en-US" b="1" dirty="0">
              <a:solidFill>
                <a:schemeClr val="tx1">
                  <a:lumMod val="85000"/>
                  <a:lumOff val="15000"/>
                </a:schemeClr>
              </a:solidFill>
            </a:endParaRPr>
          </a:p>
        </p:txBody>
      </p:sp>
      <p:sp>
        <p:nvSpPr>
          <p:cNvPr id="3" name="Content Placeholder 2"/>
          <p:cNvSpPr>
            <a:spLocks noGrp="1"/>
          </p:cNvSpPr>
          <p:nvPr>
            <p:ph idx="1"/>
          </p:nvPr>
        </p:nvSpPr>
        <p:spPr>
          <a:xfrm>
            <a:off x="618335" y="1419226"/>
            <a:ext cx="9210675" cy="3124200"/>
          </a:xfrm>
        </p:spPr>
        <p:txBody>
          <a:bodyPr/>
          <a:lstStyle/>
          <a:p>
            <a:pPr>
              <a:buFont typeface="Arial" pitchFamily="34" charset="0"/>
              <a:buChar char="•"/>
            </a:pPr>
            <a:r>
              <a:rPr lang="en-US" sz="2000" dirty="0">
                <a:solidFill>
                  <a:schemeClr val="tx1">
                    <a:lumMod val="85000"/>
                    <a:lumOff val="15000"/>
                  </a:schemeClr>
                </a:solidFill>
              </a:rPr>
              <a:t>Each of the design constraints listed in the previous section relate directly to design decisions made to </a:t>
            </a:r>
            <a:endParaRPr lang="en-US" sz="1800" dirty="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15</a:t>
            </a:fld>
            <a:endParaRPr lang="en-US" altLang="en-US" dirty="0"/>
          </a:p>
        </p:txBody>
      </p:sp>
      <p:sp>
        <p:nvSpPr>
          <p:cNvPr id="40964" name="AutoShape 4" descr="data:image/jpeg;base64,/9j/4AAQSkZJRgABAQAAAQABAAD/2wCEAAkGBxQSEhUUExQWFRUXFxgZGBUWGBwbHBobHhwYFxsfIRwYHCggHhwmHRcYIjEkJykrLi4uHB8zODMsNygtLisBCgoKDg0OGhAQGywmICQ0LCwsLy8sLCwsLCwsLywsLSwsLCwsLCwsLCwsLCwsLC8sLCwxLDQsLSwsLCwsLDQsLP/AABEIAMoA+QMBIgACEQEDEQH/xAAbAAEAAgMBAQAAAAAAAAAAAAAABQYCAwQHAf/EAEEQAAIBAwMCBQIDBAcIAgMBAAECEQADIQQSMQVBBhMiUWEycUKBsRQjkaEzNFJic7LBJENyg8LR4fCCs2OT8RX/xAAZAQEAAwEBAAAAAAAAAAAAAAAAAQIEAwX/xAAwEQACAQMBBAkEAgMAAAAAAAAAAQIDESExBBJBYSIyUYGRscHh8DNxodETI0NSYv/aAAwDAQACEQMRAD8A9xpSlAKUpQClKUApSlAKwuXAoJJAAyScCozxD1pdLb3GNxB2j3iAfv8AUKpV25qtedwCrZOd5YhVjB7gmMyBgxBY1yqVYw1JSuTnWfGaowt2hkmDcYgKuJk+358cweDK9A60LmltXrrKpfd3iSCRiecCaqQt6XSLtRRfdztJuR+IDCKBOccDgqSSIqN6a15z/slvcqMq+pQYUksxljsEThcnviazR2l5lbHPBbdPVrdwMAQQQeCKzqi6TxHbFyLreTeG4kqCFIHIdW4gEc/cECrF03rJa2GvJ5UmJMbTkgGQTAODn3Amu1PaFLEsP5oQ4tExSvgNfa0FRSlKAUpSgFKUoBSlKAUpSgFKUoBSlKAUpXygPtKUoBSlKAUrn1etS0Jdgo+e/wCXJqlda8YPc9GkGWJUNgkkGTAVpI29x2PIPFJTUdSUrls6r1i3YWWMnJgcwIk/AEiqVrfEmp1bhNIGXcTnjaAYkmIE/PHYSawtdFKlrusuMu7cBaQ7mhjJBIBChtsYzx6prDU+IEtA27RVEgRbThMZ3NtyxJAIzkQfnJKvKbtD2LJWJfxBdVjY84hmtA71G0hmIRsk4UE22MQcA8AE1X9T1t7odFMkQAArFZOIC44zEiD7HiujpPhq9qQr3ybaCGXaVlgVBBABO0zmWk54AFXfp/TrdgEWxEmWY5ZickknJOayVNojF9LpP8FkisdN8HFmR9SwbaBCLOTydxPOYwIq2abTrbUKihVHAAgVtpWCpVlPVljg6l0e1fyygPBAuADcv2J/Q4qpdQ6Ve0iIYGptrcLFWHpWSSCV/DAP1Dj86vlKtTryhjgLIqnTevkXLh3qttVGzT7SWYDLFSD9XaPjjvVm6T1db6g7WRiAdlwbWg8c1EdV8M27u5k/duwIlQNpJ7sIyR8EVW763dO+nGqtm8ELhbm8jkLkEMBmMBhIPBAr09n2pWsvB66cDm4nplKqGg8SeVbZ7twXUV9sKrm4oYwsiJbnmIxMmrRpdWlwSjTHIyCPuDkV6EakZaFWjfSlKuQKUpQClKUApSlAKUpQClKUAr5X2vlQwfaV8qF6z4ltWAZYFuABxPPI9vijaWoJm5cCiSQB7nFVTrnjNLYZbILsPxDgerb3GfYe5981X7uq1fUc2zttg7TPpC9ySc5PBCk4ETk1kLWn0h32wLlwc3SvoBJA9CyMwTET9/fLU2lX3Y6/PAuo9phasX9Wxe7eFu2B9NyCYmWHlzMcwW/IRitx1VnTY06BDEb22+a05OWyBwcxAJxMA8apc1F64LKEvks4OCxgDPCqMnMknMTEWDoPg9LQVrxFy4CTHKCfgiWPyax1ZqP1H3FkV7SaDUa0kqdijaPMLMQ2Cpzy5EDHyZJJmrh0nw3ZsqAUW44Eb2UE8RA9h8VMIgAgAAewxX2sVXaJSxHCJsAIpSlZyRSlKAUpSgFYXrKuCrAMDyCJB/I1nSgKt1bwuwLPpXFtj+HIz3hlysjtx7RUfY6y1u6RfF0XdkbwxUAKcErO1iCckAyDweKvNc+u0SXVKuoIzB7j5B7H5rXT2prEvHiRY5On9cIt2zqPLlzt3Wm3qWzHCjtn4+KnbdwMJBBHuKoN7w9f0rBtJBUcgkltvLAjh/g8jivnSvEIBvEFvOJHogeWWiAJIG3ODuOPevUpbVfmu39r3KOJ6DSozTdXWUS9Fq6wkIWBB+zd6k61xkpK6KClKVYClKUApSlAKUpQCvlfa+VDBSfFfXbgvNYRxbIClTJG4tiJBHvOcYyDUfpujWrThrn726FAXTrJSAAsFmB3gEycQJ4rk8aT+3nE+m3JjjNOn9WOnZoOMkzkRPc8gS386w7SpO9jojd1Hq7m55CIyqAV8q2pKqMR6Fjd3HYCQZ5FdHSPB7vD6phO9mKAeppjlwcCR9IH5136fq9q4Wa0pW+SqttVfUcHliAwj5n2zU5a1sELcXYx9srPA9Xae0gVhnUnBWireZZG/S6RLYOxFWedoifv71upSsLd3dkilKVAFKUoBSlKAUpSgFKE18BpYH2lKUAqK6z0K3qFcRsdgR5iYaeATH1fnUrSrRk4u6BRH6bd0l1Cba37YTy97LPpiSAIZrYJnuV95muzoHX2S3JutqGa6V8ogKwLE7QpLxtUQDEzEwJq31X+reGUdWNn9287oGFJGe30z7jP3rbR2vKvh9v79irRYdJr0clQYccofqHHbuMjIxXXXmzF7F0i/aALoANQcsGAMQ/4iB2kGPsanuieIW22gxbU7hDXLVsjYwE+peykcEmfv29SntCa6Xjw9u8o42LXStWn1Cuu5Tj7QQe4IPBrbWm5UUpSgFKUoBXyvtKhg8s8a/1857Wse+f9OagergeYuYzj59dvFT3jYj9vOMxag+2c/wAqgupkLcA+TBOYO5IwfmKzSXTLomLmm/snb7gcEfkcfcV1aXqjqWDIhLJtNxxub+7BOHE52kj8q577ELg5xmPy4qH0/WVdypkjiCP+3fk/MQM85Ywck3qieRe+m9U2ra2M99nlWAT0qwmWMSbYmR3GMRU9p9arQD6Hz6GjdjmM5HyK84tOZBtORtIMAwR9j3Bzzg9qkLfVmCXlRVW4zb/MeT6jAY7VII9IMFT3+9Z57OpaE3PQKVAaDrP7xLYJvBrPmBlUwIAxu4YnsCd3vM1NafUK67lOPkEEH2IOQfisU6bjqWNtKUqgFKVydTF0pFnaHkZbsO8Yifv/ADqUruwM9XrUtj1MAYJC/iaPZeSftUVrNXqLgi2hSBuIxvjsvMBjk7QeB9Smt9voikE3WNy4wILNwJ4gcQK5ReuWztXaLuwKQ+AxUYZCYDYmVkZ/jXemo8Msg0aG3Z2st9juU53vuEn1Qvsf7sbvivuitl2Js2otRzcld3MbSF3Lx889jWoX7ZV11L3t7YINpwMCMQpRxk5iKaDqF4ubdos6gBQWXOcbsncsdw2D+GK7NPLX5vbuIJLp3UAsBywUqzA3TlCGCMjMcSCwj3HvEnOz1R7rgWrZ2BoNx8CAYMDv3/7VlpOl4/ecAkhQZyTJJaJJJzGB8VJogAAAgAQAOwrPKUL4RJ9pSlcSRSlKA13rCuIZQw9iJqr9Q8LuhD6W4ybc+WDEj+yG9vg4nvVspXSFWUNAUPT9bZPMVkazeJk3WLCWgDcyQfRiMSPgVbrHiBN6oxVtylhct5SBgy2QuZ7n7196p0m1qF23k3DjkgwecjNVjVdM1OjZrli6DZiSCssWkASigbjHdYPGMV6NDauCxyencUa7S/W3DAEEEHgjINZVR+kdesrFpL3l3oDMjlnSST6dzcT8EH78VO9P6wdZb3acgAOUdzypAVjtBHqkMIJx8HivRpVlPg0UasS2o1KpG5gJwJOSfYDufgVwdI6t+0Nc2rtFt9jBj6t21XyB9OGGDnmQIrrs6JVbdlm43MZP5DgfkBXJ0fR27dzUlEC7r25oESTbtEk/Mk12IJSvlfa+VDB5d41J/byO0Wp/jj+dQeuBNwSdv1SOZh0MY94/KpvxtH7eZmYtR/HM/lUF1Zv3qcjOI999v/SazS65dEzqj6fzH61SNCPXd+4/6qu+r+k/cfqKpGgP7y79x/1Vnj9Gfd5o7UPqL5wZKW9U6jBx/wCd3P8AxZ/jUla6irAB+/sDuxn8Pz9gf4iolBJA+a+H8x9sfpXGM8ZNVShGTxhlm0uruoUa252iQyrHBgQRxj3WPipPpfUES2FU+UVuH97dus3pP1Hc+7PEK2PkRVY6SbhDEEEgkfMQCB8xwPaT3Nddx0eQ2GIgnt2gEH/0fE1eUEzC+i7Pgei2eo+raSHAAO9BIEgn1AfSCBIPHPGJ7rN1WAZSCDwQZH8q8+0/Urtr07yEZSvp7HgENyhzjtUz0XqPmBBYDITO/wA5skrj6Yg7u5BU+9Y6mz2yiUy10qO0nWLbts3LuB24YFSw5UEfiHsYP3qRrNKLi7MkVi9sHBAPfNZUqoMfKHsKW7YUQAAPYYrKlTcCqp4l8XHTam1p0W07NsLrcvLbch3CKLat/SPhjEjt71a6qviXwm2pveYlxbYdbaXt1vezIlzzF2NuGxssJg9vaulHc3unoQzf1fxK1izrrgthv2SIG6N820uZxj6478VO6K9vto8RuVWj2kA/61UvEfg/Uai5fFvV+Vp9Tt86z5KsxhQh2uTKyqgVb9PaCKqjhQAPsBAqaihurd19l63CubK13L6qVDMAWMKCYk+w9zWyawuWlaJAMGRI4PuPmuStfJJnXx3ABJMAZJPaoHqnWl0rOWcvuMhDAW3C8SM5gmIJzxFV/Va/Va241q0CFUmSIAVo4ciRGf7xmCIrvDZ5Szw7SLk71jxbatEqpDsCAc4kiRn292OB7ziq+x1OpBe+x09mFLXWIQQNxESATlvge8muXUajS6T03P8Aa9Qvb/do3ME8sc99x+1QfVOo3tS037hYA4QelR+Q/UyfmK20qKXVXe9e5DU6+o/s6C4ulV3ITbc1JZisZgBPpjP1AD7mK9K8D6VU0iOJm9+9ef7TBQYAGBCjFeWII0uojH9GPyk/+a9b8I/1LT/4S/pW7Z8XRznFXvxJeuPQ/Xf/AMUf/VarsmuPQ/Xf/wAQf/VarSVOyvlfaVDB5b41J/bjicWs+3q/14qC6pIcBRzMkdgXQT/E1avFPSbt7XMLaXMom1gPRIzLMcQPiTNVvqugueeLch7i7mOwMQdrIzACJP8A3rNO6lvF0TFrSPdJRBO1QT78wP4waq/UelPaYtbUspXc9vAdCPqx+Je4I9+0VYtL1l7V9Ra2Mr4ae8DcMj/j/lVls6jT6wsAGW4hgN9LCO4KnjMc+9Zo1JU9VdPUnKd1qeXae8rcH7j2rOrZ1/wmIZyIaSwu2l9X2dZAI7yucd5qp6yy9iDch0Jhb1vKE+2YIYe3NP4FUX9Lvyevd2+fI109qX+THPh7Ez4f4f8A4h+grDxZdKWNwidyjIBwcEZ7EYrLw4wKuRkbh+grT4y/q/8A80/Wr7PH++EX2x9DJXfWa5mvRdSK/V3BJ5jsfy7/AH/WTQh4KtBmdskqW5Bxnt+fcVXhWSXCOO38P/H5Vy3+k7mqezKycS5WeuOqMjnaCcEAF4GWjdIae3fNTnTuqMbpt2LbNaFsOHYgIOAUH4ge+RHIwIqh6bqU+lszA9RgzHY98x89+1SWjumRcRjgERORI45gg/P8apOnFxM7upWZ6NpdYtwCDmJ2nkdv/YrorzvR9S9FlT5dlbV4FtlvOwnjkFCSZJE8GrXoepNuuAJcuW0Ii5Alt3q9PZwsxIgyIg81jqUHHQJkzStdi+rruUhge4/n+dbKzkilK06mxvAG5lhlb0mJggwfgxmpQN1YX7yopZjCgSSewrmu6l0a4XVRaVQVbdkn8QIOB8Zqqde8XI6G2EYbwwbcRK8YO0mJ7xJA7GutOjKbXYGy0P1iwAzeYvpmYOcCf9R/GvPhrrvmbLZa4z7jC7iCjZiGOeMnC5IBjNbR0V2t+dqriWLBacghsTACn3zG4yOwzWnWde2qyaFRpxtk3LmXcjhRG6JHH6Ct9KnGF1DN+3RfORU7tP0dVH+1E3bzRcOmtAG40KEAYgwFiBiAMCaius+ILt4eXHkIuPKQxMGIYjmIiBj71E6bqV5HZ9+244Kt5ZMlTtJJZvUT6Rkn4GMVp1CuuXEDmIM/cTXf+K0rt3+cESuZkiR8n3rKtdpuBzj6vf8A81sroWO1MaW+f7RUfwBNeq+FHA0Wmk820A+8V5Sv9Tvf4uP/ANan/U16X0H+q6DH9nt/+K5XShqzlMkBbvDUuxBNrYNsNwcYCzEzJkjiM9qj9D028pUXA7ib8sbv4TculBhgZKunYxt5ECevUWNQCdrMR5vp+mNhVPqyCAG38Sa+3rOoNpgpi4zMwM/Ss+hQSDmAu6fdoPFaCh26Qi1aQOwBhRJb8R7Sxk5+a65qvdVD+Q4uA5ayFmGlg4kiJgH5j7CrDFAceg+q9/if9KVXeu+HnF03rGZO6AYZWyCyzggg5B+eZgdt7qz2L5U6e49u5dI823kW4RSS45C85E8dqsCOGEggg9wZqs4KSsweQ6/e113gtfVgpJ9EQPVIg5IODx8d6jL5K2WUkBtu4qpn6oK5HebbYr2Hq3RLOoB3rDERvXDAdsiqT1joV+wQfSyCT5qj6WyAWQ/B5ms8qTjpoXUu009H8VOrLauAG2qS1wk78Ec8zAZT8ipl9DY1Qa5Ydd30kgAg9yGVhBFUs2QCXXcxY7SZEbQFQieS5KDt8Vlo7l7TlUDm2S8MoPbn/qg1mdJPKwWZ3P059K7g2gttmZgycL8c8AR/7xEeLHD6aVMjeuR96uPSfFdu+SlwAKAAXYiCchpHY7lYVh1LwrbuLvsFdrQSoMo45wRjPvU06u7VjOpqmn9yko3i0igIcVsB9J+4+1dOv6DctM3lTAJPkv8AXHJ2H8cZ4zwYzUfZ1AMjIPdTg/wqs6LV5xzHPdftXDyPQpV4zSjo/mhjrnK23YchGI+4BNWf9jgBkmcHbMdoMYx2/hH2qvU/6G7/AMD/AOU1drX0j7D9K5wk1HBz2vrI4G1Ck7bghhEEZZSeDjOeeIzB+dysTuVj5lq4m1l5Vh33KPzyPtFVzq39cb/hH+VBXXpuoMnv8nn4Eg8x8H/uO84qNs6q/wA8DPCnKUW1wZdundZ8w2CTb04jYRJLEjhVIO2I7MCasOj6luDFx6VMeYFIU5jg5WO5OO8153buI+RCtMzyN3E4waktH1O4jbLjMUJUqskDHKhh7/2TzNZalGLIvqehTUF1rxPasiFO54aB2x+ueMic5EEji6lrbH7KwVjbGB5YME5EgATyJyMDNVpbml0yBr5/abt0K4sr9Ken0h885jPA4GM8qWzp5lf7E3Oy9+064l/SlhlYG4zehVIgzxMDBAAB7nmudOo2NKUt6MftN4zF1+EmFhBAEnt9sk1D9V6vf1WLrBbciLKYUR9P/v6V1eG9Gu5r7fRZBcgclgCV/hH8hWxx3Y9LTsQscnWzc88m+267CiZnBAMCMAZ4HzXGs8k7FmN32yTjMfasuo9UBZrjy1xzMRgLEfmeOePY8iJe9cvHLYiOYAA7fb4rrHCV9TpCm5fY6bvVFtibfY7t/cCMxnBJJMzInmuu5g24/EjEj7FAP1NV7XLCuAQcHI71YbvNn/Cf/MlWTuiakFBqxpuW4yBKkyR7fIrYj+8Z4I7is6wtaRiTsUkRJUSSI7ihTQ69SP8AZQY/3r/ySP8ASvXPCH9S0/8AhJ+leVdV6t5mnt2ggVbakkj8TQc/HNeq+EP6lp/8JP0rps983OcyYri0P13/APFH/wBVqu2oTovUd97VIy7GW9AEglgLVn1Y4BxWk5k3FKUoD5Fcd3QerfbY22PI5RjEAsuJPyCDgZjFdtKA4LWvKwt8BGJ2g/gYxMg9vs0H713GvlxAwIIBB5BqPuWbttt1uGtBf6HvuEAbWJhcdjj7STQHD1nwrbvkspa25MypwT8gjvwYjmqN1HpNywXV7QQR6bmCmfr2ngHH4hPsBzXqWk1a3BIkHupwynuCPvWWosK6lXUMp5UiQfyrnOkpEp2PGfIVAPK3N5ig8YBY7bY92Yh2JIEYHFdfTOt3NP5dpP8AdWgHtRy4TI/iAMH86tfXPCDbg+naEXJs/HcKYxGIHbtFVTT6S1bU7bQQrcXcSpB2rkgKIyxHJ+Z71mlBrEkXuWzR9Ts6xXV127Tt9RGcxIPvxj5HNRXiHwoLijDXAv4ww84L7BmlWAjgifkVVtVa2ILZdXf0lwJ/Eu6OIn0qcVO9K8Q3LWo2XG/2faSBGVAKgEEdsk/aK4pSg96mw0nhlT6z0u7bS6oBu29pXeohgSCAGU5H3iD2Jq3W+B9h+lWC5ptPrrRe3BJBAYSCpjv3qt63S3tKT5k3LfZxkiT3+I/94qJTU8WSfHhf08g2+LuVjq39cb/hH+VK+V86vdH7Tu/C6gK3b6V/1BFJq21xaVN/8+rNmxNbslz9EbJKmQfy/wBDUp0zWSApx24xJ4//AJ/5qKuNOZBwMisUPqt/41v/AC3f+1c49Zx4CtBOnvcST1F1mRySfRsiP73pP8iajw013N/R3v8AlfqKjNNO3Puf1NaE9UZIpXubSamurKNPYt6cCTe9d3OT9Ij3AjH5Vz+HdKLl9d30pLt7enifzj+FcvUNWb153JkFoU/AJH8P+1UfSmo8Fl+n7LMrurM3Gj3gflit7IzL6sACdi+3v3j86xu3trPH1bj6vYZBrVaR3wJOePv+pq3Fo2LqpmGocunlgCOw+cxJ/Op6+hBsyP8AdP8AzZI/1rZoekJb2NeDMSQfKSd5TMtj6BMD+0e2M1t1guM43qQY2qqqQAq8KqjsPialGapNSeDlq0+DmuMly3bWd5hnAyoj+1wP1z8V96X4YVFF7WN5dsAk2yYbERPf/wCIzx9q5upeJ2bZb0i/s9kTKqAGYyIjbwInHPGe1cZS3+jHx4e5TU5PFPlg+XatLbCegwSWJjMicgSMxJnntV78DdWB0iJcG1rbCyFGSxCo3Ak/jz7ROBVR6H4Ov6gByfKWQQXBlveB7fJ79q9J6T0+3ZDrbUKN8+5JKpJJOST7/ArdRhuxOM27hfNu7gwNlCIEEG58+6qP4nPaurSaVLa7UUKPYfqT3PzW6ldiBSlKAUpSgFKUoDn1WjW5BMhh9LKYYfYj9ODXO+puWi3mLut8i4gkj4KCWP3UH7CpClAYWbquAykEHgio7rXQbOqUrdWT/aGGGZ5rovaAfVbPltJJ2jDE5O5eDPvz81t1GoFtdzmBiT8kgfqahq4TtlFE6r4dvWWZlzb2t+8SN6g4yDmQD9Q9u1VQ6dSiG2rkw6By0ACNqjaRJE8s0DHtXr//APp24uGTFvDEqfcjGM5BGKrvW9JpL0bWNu4SrDarQ8njYMNPB71xlR/1LKR5/pnuW3thbkBDtJRgRvVpPBjAeDVw0XilW8wXwqokAuJOcCNoBnPtUXrul3LW8OirbIBVwJBXBMEibZgAHHfvFQl7T3I8tFZ/Mgl8fVLMABORAB3fb7VmnBPEkWuXHWeHbN5C9kI6uD6TBUzwQeVYe4P3qmdT8O3LTqthTJmbLkSIj6XMK09hhs8GJrv0HV7lu9bCO2wBmKKfS0CDjjlD/wCmrToutafVqfORUH4d5EEfB5B+Kqp1KatrHsfz8rI0d1hnmlu+CdplWGCrYIPtWxfqt/41v/Leq89c8LBwzR5sgw0nzVPIIefUPgz+VU+90t7LWpfeDeSAVIZQFuTvBmDLRMn+dTGNKXSg7cn6P9/k6yrylHdku86W/o73/K/zCo2y8g/BIqSb+jvf8r9RWnoWi8y8qQCN25542iC0/cY/OrNpbzfzBziSjt5GigDbd1B+/o4H2EZj5NQYHH5V3de1fnahmH0L6FE4xyft8feuGq0lZXeryXNQ6KT+8chLbOQGP3gkKssw+QI9yK7f2tbcjTpsHHmvBuD32n8IPxn+9U54V6f5gJa35g94GApMgFgRJJ+4g5Far/UNMmoBTSBgwcIhcn1KVAJQAgTJxnjFS53bSVyHJvU1dK0tyzYfU5CkhQTEurGWABwRgffPzW/qPiZne26kbrZBRQIWCpye5MmNsgRPxTTefr9Utm+biITO0CFRQD+A8TkSwnIwJxcdL4G063TcJLr+G0fpH37sPg1eFBy6UtSjaKPY6fq9e5cKXz9bHaig9hOIEcLJq/8AQfB9jTEOR5l0fjbgH+6vA+/NT1iwqKFRVVRgKoAAHwBgVyPq3uEraXEZut9IPsF5Y/wHz2rTCmolXJs6NbrEsqWdoA/Mn4AGSfYDJrm6LrfOVrnlvbBYbRcADEbEIO0Ekc8GDjit2m0IWCxNx+d7ZM/A4UfAiuuK6FRSlKAUpSgFKUoBSlKAUpSgFRvUdUm2953otIAWef8A5HEdoH3qSqM6p0ZNQl1LhbbcH4CVI9O3kGgOPzbDM48y6zMyDhjw7lYO36QxbPGI7Vhr7OmVgLjXAyQUweSQfTC+ozEjNdFvoG0jbfugBlO30kEKWbaSVkrLseZ+az6l0Jb8+ZcciICwpUZBOCsNMCQ0jFAddqHDWyspsX6s7lYMCCCPj+dQHV/CS7ZsDg/0bHB+xP0kdv8ASp5l8oFgCwCou1RkBd0kAc4PAHbFdFjUK4lTMcjgg8wQcgwRzVZQUlZg8kv6NrYdGtrYbccEAGJOVIxDFjPyTya5H0+BbQFyCp3BSDgbmwRMDcM/Br2DX9OtXl23EVsEAkZE+x5B+1U7rPhS5bLOjtcQiCgEOBIPIPrHuIHAwa4SpNZRZSILpPiq6lxkuR5dtLcqFzJmQD7ZH8Ksto6fXIHEqxkc7WkYOO/5e9U79k80YAtlid+5fUGLEgH1fu1WeIP5VosrFxEX1KjM3mqCAZLLInjIEH5EVmcE8rUu1bBiwi3e/wCV+orf0rX27OnvCGN66ds/hVNoH+rfyrQw/d3f+UJ/MfzrV03VC1cRyAdrKRPbnMHBjmryhe9+XkEa9NonLC2qMXP4YM5zMe2ZmrLp+gWdMu/XPBP0WkaSYOZ289uMD3rh1viK557XkJVyhtz+ELOIHBPeT/a+M7ejeHNTrG3uWVcTduhiSMkbQYLD8wBPNRuTm7aefiTfGTDqHie46+Tp18izhUS2IePaV9/Yfxqf8F+F7lm8L98BYTaikgkltpmOxG2PfJqzeH/DdnSqAoD3MzdYDcZ9vYdoFdHVVBfTzGLx5HB8q6B+cxHzWmlRUCkpX0Pmo01zzVZSdq7cSMyx3z7wsRXHe0epDbkd9pdnKMVJEFAqA/2CN7fwFcdu/qCDH7QQZ2g21VgRhpnBwCy8fVHauh79/wAu1/TbmZwPQMDdKG57ekRHu3xXcoSPR7T27e267MxYkG4VLGRMenGDIx7VI1WLPmNb0xvBvMGoT6hkelt2BwJ3Z9qs9AKUpQClKUApSlAKUpQClKUApSlAKUpQClKUArmv6JWYP9LgQHXmPb5Hwa6aUBHrqntj98BA/wB4v0x7sD9PzyK7lYESDIPBFfSK4m6ftYNaOyMFI9DD22ggA/3h880Bq6r0S3fywIcCA4Ofz7H86o3VegXrIbzfXbNxGm3uAO3I3hTIBJM5ir/Z13a6PLaQBJ9LE/2W78HHPxXWygiCAQe1c50oy+5Kk0eNdR0YCGPqJEAD2K9+OAcfFSngzwmmrU3rrHywWQIIkkYaTGB2EZ+RVw6v4Z0927bLhhuMbUIVTCtyIkYkYip3T6dLS7UVUUdgABUQptdZ3G8yB6X4L09lt5BuEGV3nA9scGPczVgv3lRSzGFAkk1xjqG8xZXeMTcmLcTBhhO4iDgd+SK2afQwSzsbjEg+oYWMjavAj8z810SsQavOuXQvlg20OS7r6iPYIeCfdv4e3TpNItudsyxliSSSfkmuilSBSlKAUpSgFKUoBSlKAUpSgFKUoBSlKAUpSgFKUoBSlKAUpSgFKUoDXfsq6lWAKkQQa4/IuWiPLO+3ABRzkROVY5J+GPYQRUhSgKprfFCXGK6ZGv6ixcKtpvSjBjbciS5C7f7wJHPNTGk0ty6k6mAWCk2kJ2qeSCwMvkwZ9JA45nPV2VF6y20btzeqBP0N3qQoD4qgCBgV9pSgFKUoBSlKAUpSgFKUoBSlKAUpSgP/2Q=="/>
          <p:cNvSpPr>
            <a:spLocks noChangeAspect="1" noChangeArrowheads="1"/>
          </p:cNvSpPr>
          <p:nvPr/>
        </p:nvSpPr>
        <p:spPr bwMode="auto">
          <a:xfrm>
            <a:off x="155576" y="-144463"/>
            <a:ext cx="304800" cy="304801"/>
          </a:xfrm>
          <a:prstGeom prst="rect">
            <a:avLst/>
          </a:prstGeom>
          <a:noFill/>
        </p:spPr>
        <p:txBody>
          <a:bodyPr vert="horz" wrap="square" lIns="91409" tIns="45705" rIns="91409" bIns="45705"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Options</a:t>
            </a:r>
          </a:p>
        </p:txBody>
      </p:sp>
      <p:sp>
        <p:nvSpPr>
          <p:cNvPr id="6146" name="Rectangle 2"/>
          <p:cNvSpPr>
            <a:spLocks noGrp="1" noChangeArrowheads="1"/>
          </p:cNvSpPr>
          <p:nvPr>
            <p:ph type="body" idx="1"/>
          </p:nvPr>
        </p:nvSpPr>
        <p:spPr>
          <a:xfrm>
            <a:off x="503238" y="1768475"/>
            <a:ext cx="9067800" cy="5086350"/>
          </a:xfrm>
        </p:spPr>
        <p:txBody>
          <a:bodyPr/>
          <a:lstStyle/>
          <a:p>
            <a:pPr marL="215900" indent="-215900" eaLnBrk="1">
              <a:buFont typeface="Times New Roman" pitchFamily="16" charset="0"/>
              <a:buAutoNum type="arabicPeriod"/>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mtClean="0">
                <a:solidFill>
                  <a:srgbClr val="000000"/>
                </a:solidFill>
              </a:rPr>
              <a:t> Full 6U satellite</a:t>
            </a: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215900" indent="-215900" eaLnBrk="1">
              <a:buFont typeface="Times New Roman" pitchFamily="16" charset="0"/>
              <a:buAutoNum type="arabicPeriod"/>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mtClean="0">
                <a:solidFill>
                  <a:srgbClr val="000000"/>
                </a:solidFill>
              </a:rPr>
              <a:t> Active – Passive </a:t>
            </a: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558800" indent="-554038" eaLnBrk="1">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mtClean="0">
              <a:solidFill>
                <a:srgbClr val="000000"/>
              </a:solidFill>
            </a:endParaRPr>
          </a:p>
          <a:p>
            <a:pPr marL="215900" indent="-215900" eaLnBrk="1">
              <a:buFont typeface="Times New Roman" pitchFamily="16" charset="0"/>
              <a:buAutoNum type="arabicPeriod"/>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mtClean="0">
                <a:solidFill>
                  <a:srgbClr val="000000"/>
                </a:solidFill>
              </a:rPr>
              <a:t> Active - Active</a:t>
            </a:r>
          </a:p>
        </p:txBody>
      </p:sp>
      <p:pic>
        <p:nvPicPr>
          <p:cNvPr id="922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l="36720" t="22469" r="33257" b="28795"/>
          <a:stretch>
            <a:fillRect/>
          </a:stretch>
        </p:blipFill>
        <p:spPr bwMode="auto">
          <a:xfrm>
            <a:off x="3200400" y="1736725"/>
            <a:ext cx="1096963" cy="1555750"/>
          </a:xfrm>
          <a:prstGeom prst="rect">
            <a:avLst/>
          </a:prstGeom>
          <a:noFill/>
          <a:ln>
            <a:noFill/>
          </a:ln>
          <a:effectLst/>
          <a:extLst>
            <a:ext uri="{909E8E84-426E-40DD-AFC4-6F175D3DCCD1}">
              <a14:hiddenFill xmlns:a14="http://schemas.microsoft.com/office/drawing/2010/main">
                <a:blipFill dpi="0" rotWithShape="0">
                  <a:blip/>
                  <a:srcRect l="36720" t="22469" r="33257" b="28795"/>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90888" y="3570288"/>
            <a:ext cx="1189037" cy="1733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90888" y="5303838"/>
            <a:ext cx="1189037" cy="1765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Slide Number Placeholder 7"/>
          <p:cNvSpPr>
            <a:spLocks noGrp="1"/>
          </p:cNvSpPr>
          <p:nvPr>
            <p:ph type="sldNum" idx="12"/>
          </p:nvPr>
        </p:nvSpPr>
        <p:spPr/>
        <p:txBody>
          <a:bodyPr/>
          <a:lstStyle/>
          <a:p>
            <a:pPr>
              <a:defRPr/>
            </a:pPr>
            <a:fld id="{8C6E2802-7AC4-44BB-B0A5-E12803E0614A}" type="slidenum">
              <a:rPr lang="en-US" altLang="en-US" smtClean="0"/>
              <a:pPr>
                <a:defRPr/>
              </a:pPr>
              <a:t>16</a:t>
            </a:fld>
            <a:endParaRPr lang="en-US" altLang="en-US" dirty="0"/>
          </a:p>
        </p:txBody>
      </p:sp>
    </p:spTree>
    <p:extLst>
      <p:ext uri="{BB962C8B-B14F-4D97-AF65-F5344CB8AC3E}">
        <p14:creationId xmlns:p14="http://schemas.microsoft.com/office/powerpoint/2010/main" val="117076049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
          <p:cNvSpPr>
            <a:spLocks noGrp="1" noChangeArrowheads="1"/>
          </p:cNvSpPr>
          <p:nvPr>
            <p:ph type="title"/>
          </p:nvPr>
        </p:nvSpPr>
        <p:spPr>
          <a:xfrm>
            <a:off x="503238" y="301625"/>
            <a:ext cx="9063037" cy="12573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 6U</a:t>
            </a:r>
          </a:p>
        </p:txBody>
      </p:sp>
      <p:sp>
        <p:nvSpPr>
          <p:cNvPr id="10244" name="Rectangle 2"/>
          <p:cNvSpPr>
            <a:spLocks noGrp="1" noChangeArrowheads="1"/>
          </p:cNvSpPr>
          <p:nvPr>
            <p:ph type="body" idx="1"/>
          </p:nvPr>
        </p:nvSpPr>
        <p:spPr>
          <a:xfrm>
            <a:off x="503238" y="1768475"/>
            <a:ext cx="9063037" cy="4986338"/>
          </a:xfrm>
        </p:spPr>
        <p:txBody>
          <a:bodyPr/>
          <a:lstStyle/>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t>    </a:t>
            </a:r>
            <a:r>
              <a:rPr lang="en-US" altLang="en-US" dirty="0" smtClean="0">
                <a:solidFill>
                  <a:srgbClr val="000000"/>
                </a:solidFill>
              </a:rPr>
              <a:t>Pros</a:t>
            </a:r>
          </a:p>
          <a:p>
            <a:pPr marL="831714" lvl="2"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More </a:t>
            </a:r>
            <a:r>
              <a:rPr lang="en-US" altLang="en-US" dirty="0" smtClean="0">
                <a:solidFill>
                  <a:srgbClr val="000000"/>
                </a:solidFill>
              </a:rPr>
              <a:t>power available</a:t>
            </a:r>
          </a:p>
          <a:p>
            <a:pPr marL="831714" lvl="2"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No separation required</a:t>
            </a:r>
          </a:p>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    Cons</a:t>
            </a:r>
          </a:p>
          <a:p>
            <a:pPr marL="831714" lvl="2"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SSRL does not have the capabilities to identify and track resident space objects</a:t>
            </a:r>
          </a:p>
          <a:p>
            <a:pPr marL="831714" lvl="2"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LSP may not allow rendezvous with resident space object</a:t>
            </a:r>
          </a:p>
          <a:p>
            <a:pPr marL="831714" lvl="2"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More delta-v required for operations</a:t>
            </a: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17</a:t>
            </a:fld>
            <a:endParaRPr lang="en-US" altLang="en-US" dirty="0"/>
          </a:p>
        </p:txBody>
      </p:sp>
    </p:spTree>
    <p:extLst>
      <p:ext uri="{BB962C8B-B14F-4D97-AF65-F5344CB8AC3E}">
        <p14:creationId xmlns:p14="http://schemas.microsoft.com/office/powerpoint/2010/main" val="107410202"/>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
          <p:cNvSpPr>
            <a:spLocks noGrp="1" noChangeArrowheads="1"/>
          </p:cNvSpPr>
          <p:nvPr>
            <p:ph type="title"/>
          </p:nvPr>
        </p:nvSpPr>
        <p:spPr>
          <a:xfrm>
            <a:off x="503238" y="301625"/>
            <a:ext cx="9063037" cy="12573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 Active - Passive</a:t>
            </a:r>
          </a:p>
        </p:txBody>
      </p:sp>
      <p:sp>
        <p:nvSpPr>
          <p:cNvPr id="11268" name="Rectangle 2"/>
          <p:cNvSpPr>
            <a:spLocks noGrp="1" noChangeArrowheads="1"/>
          </p:cNvSpPr>
          <p:nvPr>
            <p:ph type="body" idx="1"/>
          </p:nvPr>
        </p:nvSpPr>
        <p:spPr>
          <a:xfrm>
            <a:off x="503238" y="1768475"/>
            <a:ext cx="9063037" cy="4986338"/>
          </a:xfrm>
        </p:spPr>
        <p:txBody>
          <a:bodyPr/>
          <a:lstStyle/>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   Pros</a:t>
            </a:r>
          </a:p>
          <a:p>
            <a:pPr marL="914092" lvl="4"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sz="2400" dirty="0" smtClean="0">
                <a:solidFill>
                  <a:srgbClr val="000000"/>
                </a:solidFill>
              </a:rPr>
              <a:t>Less Complex</a:t>
            </a:r>
          </a:p>
          <a:p>
            <a:pPr marL="914092" lvl="4"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sz="2400" dirty="0" smtClean="0">
                <a:solidFill>
                  <a:srgbClr val="000000"/>
                </a:solidFill>
              </a:rPr>
              <a:t>Target vehicle accompanies chase vehicle to orbit</a:t>
            </a:r>
          </a:p>
          <a:p>
            <a:pPr marL="215900" indent="-215900" eaLnBrk="1">
              <a:lnSpc>
                <a:spcPct val="100000"/>
              </a:lnSpc>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dirty="0" smtClean="0">
                <a:solidFill>
                  <a:srgbClr val="000000"/>
                </a:solidFill>
              </a:rPr>
              <a:t>   Cons</a:t>
            </a:r>
          </a:p>
          <a:p>
            <a:pPr marL="914092" lvl="4"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sz="2400" dirty="0" smtClean="0">
                <a:solidFill>
                  <a:srgbClr val="000000"/>
                </a:solidFill>
              </a:rPr>
              <a:t>No control over vehicle</a:t>
            </a:r>
          </a:p>
          <a:p>
            <a:pPr marL="914092" lvl="4"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sz="2400" dirty="0" smtClean="0">
                <a:solidFill>
                  <a:srgbClr val="000000"/>
                </a:solidFill>
              </a:rPr>
              <a:t>Harder to maintain relative velocities</a:t>
            </a:r>
          </a:p>
          <a:p>
            <a:pPr marL="914092" lvl="4" indent="-215900" eaLnBrk="1">
              <a:lnSpc>
                <a:spcPct val="100000"/>
              </a:lnSpc>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en-US" sz="2400" dirty="0" smtClean="0">
                <a:solidFill>
                  <a:srgbClr val="000000"/>
                </a:solidFill>
              </a:rPr>
              <a:t>Less redundancy</a:t>
            </a: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18</a:t>
            </a:fld>
            <a:endParaRPr lang="en-US" altLang="en-US" dirty="0"/>
          </a:p>
        </p:txBody>
      </p:sp>
    </p:spTree>
    <p:extLst>
      <p:ext uri="{BB962C8B-B14F-4D97-AF65-F5344CB8AC3E}">
        <p14:creationId xmlns:p14="http://schemas.microsoft.com/office/powerpoint/2010/main" val="1368523752"/>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
          <p:cNvSpPr>
            <a:spLocks noGrp="1" noChangeArrowheads="1"/>
          </p:cNvSpPr>
          <p:nvPr>
            <p:ph type="title"/>
          </p:nvPr>
        </p:nvSpPr>
        <p:spPr>
          <a:xfrm>
            <a:off x="503238" y="301625"/>
            <a:ext cx="9063037" cy="1257300"/>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Configuration Option: Active - Active</a:t>
            </a:r>
          </a:p>
        </p:txBody>
      </p:sp>
      <p:sp>
        <p:nvSpPr>
          <p:cNvPr id="12292" name="Rectangle 2"/>
          <p:cNvSpPr>
            <a:spLocks noGrp="1" noChangeArrowheads="1"/>
          </p:cNvSpPr>
          <p:nvPr>
            <p:ph type="body" idx="1"/>
          </p:nvPr>
        </p:nvSpPr>
        <p:spPr>
          <a:xfrm>
            <a:off x="503238" y="1768475"/>
            <a:ext cx="9063037" cy="4986338"/>
          </a:xfrm>
        </p:spPr>
        <p:txBody>
          <a:bodyPr/>
          <a:lstStyle/>
          <a:p>
            <a:pPr marL="339725" indent="-339725"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t> </a:t>
            </a:r>
            <a:r>
              <a:rPr lang="en-US" altLang="en-US" dirty="0" smtClean="0">
                <a:solidFill>
                  <a:srgbClr val="000000"/>
                </a:solidFill>
              </a:rPr>
              <a:t>Pros</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Redundancy</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Target vehicle accompanies chase vehicle to orbit</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Replicable</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Active control over target vehicle</a:t>
            </a:r>
          </a:p>
          <a:p>
            <a:pPr marL="339725" indent="-339725" eaLnBrk="1">
              <a:lnSpc>
                <a:spcPct val="100000"/>
              </a:lnSpc>
              <a:buClr>
                <a:srgbClr val="FFFFFF"/>
              </a:buClr>
              <a:buSzPct val="45000"/>
              <a:buFont typeface="Wingdings"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 Cons</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Increased mission complexity</a:t>
            </a:r>
          </a:p>
          <a:p>
            <a:pPr marL="1081088" indent="-566738" eaLnBrk="1">
              <a:lnSpc>
                <a:spcPct val="100000"/>
              </a:lnSpc>
              <a:buClrTx/>
              <a:buSzPct val="150000"/>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dirty="0" smtClean="0">
                <a:solidFill>
                  <a:srgbClr val="000000"/>
                </a:solidFill>
              </a:rPr>
              <a:t>More expensive</a:t>
            </a:r>
          </a:p>
        </p:txBody>
      </p:sp>
      <p:sp>
        <p:nvSpPr>
          <p:cNvPr id="6" name="Slide Number Placeholder 5"/>
          <p:cNvSpPr>
            <a:spLocks noGrp="1"/>
          </p:cNvSpPr>
          <p:nvPr>
            <p:ph type="sldNum" idx="12"/>
          </p:nvPr>
        </p:nvSpPr>
        <p:spPr/>
        <p:txBody>
          <a:bodyPr/>
          <a:lstStyle/>
          <a:p>
            <a:pPr>
              <a:defRPr/>
            </a:pPr>
            <a:fld id="{8C6E2802-7AC4-44BB-B0A5-E12803E0614A}" type="slidenum">
              <a:rPr lang="en-US" altLang="en-US" smtClean="0"/>
              <a:pPr>
                <a:defRPr/>
              </a:pPr>
              <a:t>19</a:t>
            </a:fld>
            <a:endParaRPr lang="en-US" altLang="en-US" dirty="0"/>
          </a:p>
        </p:txBody>
      </p:sp>
    </p:spTree>
    <p:extLst>
      <p:ext uri="{BB962C8B-B14F-4D97-AF65-F5344CB8AC3E}">
        <p14:creationId xmlns:p14="http://schemas.microsoft.com/office/powerpoint/2010/main" val="2268644420"/>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a:solidFill>
                  <a:schemeClr val="tx1">
                    <a:lumMod val="85000"/>
                    <a:lumOff val="15000"/>
                  </a:schemeClr>
                </a:solidFill>
              </a:rPr>
              <a:t>Group Organization</a:t>
            </a:r>
          </a:p>
          <a:p>
            <a:r>
              <a:rPr lang="en-US" sz="3200" dirty="0">
                <a:solidFill>
                  <a:schemeClr val="bg1">
                    <a:lumMod val="65000"/>
                  </a:schemeClr>
                </a:solidFill>
              </a:rPr>
              <a:t>Project Overview</a:t>
            </a:r>
          </a:p>
          <a:p>
            <a:r>
              <a:rPr lang="en-US" sz="3200" dirty="0">
                <a:solidFill>
                  <a:schemeClr val="bg1">
                    <a:lumMod val="65000"/>
                  </a:schemeClr>
                </a:solidFill>
              </a:rPr>
              <a:t>Mission Success Criteria</a:t>
            </a:r>
          </a:p>
          <a:p>
            <a:r>
              <a:rPr lang="en-US" sz="3200" dirty="0">
                <a:solidFill>
                  <a:schemeClr val="bg1">
                    <a:lumMod val="65000"/>
                  </a:schemeClr>
                </a:solidFill>
              </a:rPr>
              <a:t>Design Constraints</a:t>
            </a:r>
          </a:p>
          <a:p>
            <a:r>
              <a:rPr lang="en-US" sz="3200" dirty="0">
                <a:solidFill>
                  <a:schemeClr val="bg1">
                    <a:lumMod val="65000"/>
                  </a:schemeClr>
                </a:solidFill>
              </a:rPr>
              <a:t>Mission Architecture</a:t>
            </a:r>
          </a:p>
          <a:p>
            <a:r>
              <a:rPr lang="en-US" sz="3200" dirty="0">
                <a:solidFill>
                  <a:schemeClr val="bg1">
                    <a:lumMod val="65000"/>
                  </a:schemeClr>
                </a:solidFill>
              </a:rPr>
              <a:t>CONOPS</a:t>
            </a:r>
          </a:p>
          <a:p>
            <a:r>
              <a:rPr lang="en-US" sz="3200" dirty="0">
                <a:solidFill>
                  <a:schemeClr val="bg1">
                    <a:lumMod val="65000"/>
                  </a:schemeClr>
                </a:solidFill>
              </a:rPr>
              <a:t>Risk Assessment</a:t>
            </a:r>
          </a:p>
          <a:p>
            <a:r>
              <a:rPr lang="en-US" sz="3200" dirty="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val="1899034955"/>
      </p:ext>
    </p:extLst>
  </p:cSld>
  <p:clrMapOvr>
    <a:masterClrMapping/>
  </p:clrMapOvr>
  <mc:AlternateContent xmlns:mc="http://schemas.openxmlformats.org/markup-compatibility/2006" xmlns:p14="http://schemas.microsoft.com/office/powerpoint/2010/main">
    <mc:Choice Requires="p14">
      <p:transition spd="slow" p14:dur="2000" advTm="1111"/>
    </mc:Choice>
    <mc:Fallback xmlns="">
      <p:transition spd="slow" advTm="1111"/>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Tom Slide</a:t>
            </a:r>
            <a:endParaRPr lang="en-US" dirty="0">
              <a:solidFill>
                <a:schemeClr val="tx1">
                  <a:lumMod val="85000"/>
                  <a:lumOff val="15000"/>
                </a:schemeClr>
              </a:solidFill>
            </a:endParaRP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20</a:t>
            </a:fld>
            <a:endParaRPr lang="en-US"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21</a:t>
            </a:fld>
            <a:endParaRPr lang="en-US" altLang="en-US" dirty="0"/>
          </a:p>
        </p:txBody>
      </p:sp>
      <p:sp>
        <p:nvSpPr>
          <p:cNvPr id="5" name="Rectangle 1"/>
          <p:cNvSpPr txBox="1">
            <a:spLocks noChangeArrowheads="1"/>
          </p:cNvSpPr>
          <p:nvPr/>
        </p:nvSpPr>
        <p:spPr bwMode="auto">
          <a:xfrm>
            <a:off x="-524665" y="0"/>
            <a:ext cx="11099801" cy="215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2pPr>
            <a:lvl3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3pPr>
            <a:lvl4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4pPr>
            <a:lvl5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9pPr>
          </a:lstStyle>
          <a:p>
            <a:r>
              <a:rPr lang="en-US" altLang="en-US" b="1" kern="0" dirty="0" smtClean="0">
                <a:solidFill>
                  <a:schemeClr val="tx1"/>
                </a:solidFill>
              </a:rPr>
              <a:t>Subsystem: Power</a:t>
            </a:r>
            <a:endParaRPr lang="en-US" altLang="en-US" b="1" kern="0" dirty="0">
              <a:solidFill>
                <a:schemeClr val="tx1"/>
              </a:solidFill>
            </a:endParaRPr>
          </a:p>
        </p:txBody>
      </p:sp>
      <p:sp>
        <p:nvSpPr>
          <p:cNvPr id="6" name="Rectangle 2"/>
          <p:cNvSpPr txBox="1">
            <a:spLocks noChangeArrowheads="1"/>
          </p:cNvSpPr>
          <p:nvPr/>
        </p:nvSpPr>
        <p:spPr bwMode="auto">
          <a:xfrm>
            <a:off x="237332" y="1591541"/>
            <a:ext cx="9601200" cy="56950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1232" rIns="0" bIns="0" numCol="1" anchor="t" anchorCtr="0" compatLnSpc="1">
            <a:prstTxWarp prst="textNoShape">
              <a:avLst/>
            </a:prstTxWarp>
          </a:bodyPr>
          <a:lstStyle>
            <a:lvl1pPr marL="342900" indent="-342900" algn="l" defTabSz="457200" rtl="0" eaLnBrk="0" fontAlgn="base" hangingPunct="0">
              <a:lnSpc>
                <a:spcPct val="93000"/>
              </a:lnSpc>
              <a:spcBef>
                <a:spcPct val="0"/>
              </a:spcBef>
              <a:spcAft>
                <a:spcPts val="1425"/>
              </a:spcAft>
              <a:buClr>
                <a:srgbClr val="000000"/>
              </a:buClr>
              <a:buSzPct val="100000"/>
              <a:buFont typeface="Times New Roman" pitchFamily="16" charset="0"/>
              <a:defRPr sz="2400">
                <a:solidFill>
                  <a:srgbClr val="FFFFFF"/>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defRPr sz="2800">
                <a:solidFill>
                  <a:srgbClr val="FFFFFF"/>
                </a:solidFill>
                <a:latin typeface="+mn-lt"/>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defRPr sz="2400">
                <a:solidFill>
                  <a:srgbClr val="FFFFFF"/>
                </a:solidFill>
                <a:latin typeface="+mn-lt"/>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defRPr sz="2000">
                <a:solidFill>
                  <a:srgbClr val="FFFFFF"/>
                </a:solidFill>
                <a:latin typeface="+mn-lt"/>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9pPr>
          </a:lstStyle>
          <a:p>
            <a:pPr defTabSz="344372">
              <a:spcBef>
                <a:spcPts val="0"/>
              </a:spcBef>
              <a:buFont typeface="Arial" panose="020B0604020202020204" pitchFamily="34" charset="0"/>
              <a:buChar char="•"/>
            </a:pPr>
            <a:r>
              <a:rPr lang="en-US" altLang="en-US" sz="2000" kern="0" dirty="0">
                <a:solidFill>
                  <a:schemeClr val="tx1"/>
                </a:solidFill>
              </a:rPr>
              <a:t>The Power Subsystem (PWR) generates, stores and distributes power for the other spacecraft subsystems, and consists of three major components:</a:t>
            </a:r>
          </a:p>
          <a:p>
            <a:pPr marL="557027" lvl="1" indent="-157110" defTabSz="344372">
              <a:spcBef>
                <a:spcPts val="0"/>
              </a:spcBef>
              <a:buSzPct val="75000"/>
              <a:buFontTx/>
              <a:buChar char="•"/>
            </a:pPr>
            <a:r>
              <a:rPr lang="en-US" altLang="en-US" sz="1800" kern="0" dirty="0">
                <a:solidFill>
                  <a:schemeClr val="tx1"/>
                </a:solidFill>
              </a:rPr>
              <a:t>Electrical Power System (EPS): a component that regulates and distributes power to the rest of the spacecraft through the spacecraft bus.</a:t>
            </a:r>
          </a:p>
          <a:p>
            <a:pPr marL="557027" lvl="1" indent="-157110" defTabSz="344372">
              <a:spcBef>
                <a:spcPts val="0"/>
              </a:spcBef>
              <a:buSzPct val="75000"/>
              <a:buFontTx/>
              <a:buChar char="•"/>
            </a:pPr>
            <a:r>
              <a:rPr lang="en-US" altLang="en-US" sz="1800" kern="0" dirty="0">
                <a:solidFill>
                  <a:schemeClr val="tx1"/>
                </a:solidFill>
              </a:rPr>
              <a:t>Rechargeable Battery: usually attached to the EPS, the battery stores the excess power generated by the solar arrays for use during the eclipse section of the orbit and serves as the primary power source for the spacecraft.</a:t>
            </a:r>
          </a:p>
          <a:p>
            <a:pPr marL="557027" lvl="1" indent="-157110" defTabSz="344372">
              <a:spcBef>
                <a:spcPts val="0"/>
              </a:spcBef>
              <a:buSzPct val="75000"/>
              <a:buFontTx/>
              <a:buChar char="•"/>
            </a:pPr>
            <a:r>
              <a:rPr lang="en-US" altLang="en-US" sz="1800" kern="0" dirty="0">
                <a:solidFill>
                  <a:schemeClr val="tx1"/>
                </a:solidFill>
              </a:rPr>
              <a:t>Solar Arrays: fixed to the spacecraft’s exterior, the solar arrays recharge the battery during the sunlit section of the orbit. Some configurations can deploy panels to increase the exposed area, allowing for significantly greater power generation. Fixed-body arrays are mounted directly to the spacecraft structure and do not move, saving complexity, cost, and weight in exchange for less power generation. </a:t>
            </a:r>
          </a:p>
          <a:p>
            <a:pPr defTabSz="344372">
              <a:spcBef>
                <a:spcPts val="0"/>
              </a:spcBef>
              <a:buFont typeface="Arial" panose="020B0604020202020204" pitchFamily="34" charset="0"/>
              <a:buChar char="•"/>
            </a:pPr>
            <a:r>
              <a:rPr lang="en-US" altLang="en-US" sz="2000" kern="0" dirty="0">
                <a:solidFill>
                  <a:schemeClr val="tx1"/>
                </a:solidFill>
              </a:rPr>
              <a:t>Future work will include the construction of a power budget incorporating the consumption of all subsystems and generation during every phase of flight to ensure a net-positive power margin.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43" y="547687"/>
            <a:ext cx="9058275" cy="1252538"/>
          </a:xfrm>
        </p:spPr>
        <p:txBody>
          <a:bodyPr/>
          <a:lstStyle/>
          <a:p>
            <a:r>
              <a:rPr lang="en-US" b="1" dirty="0" smtClean="0">
                <a:solidFill>
                  <a:schemeClr val="tx1"/>
                </a:solidFill>
              </a:rPr>
              <a:t>Subsystem: Attitude Determination &amp; Control</a:t>
            </a:r>
            <a:endParaRPr lang="en-US" b="1" dirty="0">
              <a:solidFill>
                <a:schemeClr val="tx1"/>
              </a:solidFill>
            </a:endParaRP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sz="2000" dirty="0" smtClean="0">
                <a:solidFill>
                  <a:schemeClr val="tx1"/>
                </a:solidFill>
              </a:rPr>
              <a:t>The attitude determination and control provides a means of commanding the propulsion system to perform orbital maneuvers associated with the RFP requirements.</a:t>
            </a:r>
          </a:p>
          <a:p>
            <a:pPr marL="342900" indent="-342900">
              <a:buFont typeface="Arial" panose="020B0604020202020204" pitchFamily="34" charset="0"/>
              <a:buChar char="•"/>
            </a:pPr>
            <a:r>
              <a:rPr lang="en-US" sz="2000" dirty="0" smtClean="0">
                <a:solidFill>
                  <a:schemeClr val="tx1"/>
                </a:solidFill>
              </a:rPr>
              <a:t>It provides a method to maintain the stability of the spacecraft</a:t>
            </a:r>
          </a:p>
          <a:p>
            <a:pPr marL="342900" indent="-342900">
              <a:buFont typeface="Arial" panose="020B0604020202020204" pitchFamily="34" charset="0"/>
              <a:buChar char="•"/>
            </a:pPr>
            <a:r>
              <a:rPr lang="en-US" sz="2000" dirty="0" smtClean="0">
                <a:solidFill>
                  <a:schemeClr val="tx1"/>
                </a:solidFill>
              </a:rPr>
              <a:t>Methods of Attitude Determination and Control</a:t>
            </a:r>
          </a:p>
          <a:p>
            <a:pPr marL="742815" lvl="1" indent="-342900">
              <a:buFont typeface="Arial" panose="020B0604020202020204" pitchFamily="34" charset="0"/>
              <a:buChar char="•"/>
            </a:pPr>
            <a:r>
              <a:rPr lang="en-US" sz="1800" dirty="0" err="1" smtClean="0">
                <a:solidFill>
                  <a:schemeClr val="tx1"/>
                </a:solidFill>
              </a:rPr>
              <a:t>Magnetorquer</a:t>
            </a:r>
            <a:endParaRPr lang="en-US" sz="1800" dirty="0" smtClean="0">
              <a:solidFill>
                <a:schemeClr val="tx1"/>
              </a:solidFill>
            </a:endParaRPr>
          </a:p>
          <a:p>
            <a:pPr marL="742815" lvl="1" indent="-342900">
              <a:buFont typeface="Arial" panose="020B0604020202020204" pitchFamily="34" charset="0"/>
              <a:buChar char="•"/>
            </a:pPr>
            <a:r>
              <a:rPr lang="en-US" sz="1800" dirty="0" smtClean="0">
                <a:solidFill>
                  <a:schemeClr val="tx1"/>
                </a:solidFill>
              </a:rPr>
              <a:t>Star/sun tracker</a:t>
            </a:r>
          </a:p>
          <a:p>
            <a:pPr marL="742815" lvl="1" indent="-342900">
              <a:buFont typeface="Arial" panose="020B0604020202020204" pitchFamily="34" charset="0"/>
              <a:buChar char="•"/>
            </a:pPr>
            <a:r>
              <a:rPr lang="en-US" sz="1800" dirty="0" smtClean="0">
                <a:solidFill>
                  <a:schemeClr val="tx1"/>
                </a:solidFill>
              </a:rPr>
              <a:t>Accelerometers</a:t>
            </a:r>
          </a:p>
          <a:p>
            <a:pPr marL="742815" lvl="1" indent="-342900">
              <a:buFont typeface="Arial" panose="020B0604020202020204" pitchFamily="34" charset="0"/>
              <a:buChar char="•"/>
            </a:pPr>
            <a:r>
              <a:rPr lang="en-US" sz="1800" dirty="0" smtClean="0">
                <a:solidFill>
                  <a:schemeClr val="tx1"/>
                </a:solidFill>
              </a:rPr>
              <a:t>Gyroscopes</a:t>
            </a:r>
          </a:p>
          <a:p>
            <a:pPr marL="742815" lvl="1" indent="-342900">
              <a:buFont typeface="Arial" panose="020B0604020202020204" pitchFamily="34" charset="0"/>
              <a:buChar char="•"/>
            </a:pPr>
            <a:r>
              <a:rPr lang="en-US" sz="1800" dirty="0" smtClean="0">
                <a:solidFill>
                  <a:schemeClr val="tx1"/>
                </a:solidFill>
              </a:rPr>
              <a:t>GPS Receiver</a:t>
            </a:r>
          </a:p>
          <a:p>
            <a:pPr marL="742815" lvl="1" indent="-342900">
              <a:buFont typeface="Arial" panose="020B0604020202020204" pitchFamily="34" charset="0"/>
              <a:buChar char="•"/>
            </a:pPr>
            <a:r>
              <a:rPr lang="en-US" sz="1800" dirty="0" smtClean="0">
                <a:solidFill>
                  <a:schemeClr val="tx1"/>
                </a:solidFill>
              </a:rPr>
              <a:t>Reaction Wheels</a:t>
            </a:r>
            <a:endParaRPr lang="en-US" sz="1800" dirty="0">
              <a:solidFill>
                <a:schemeClr val="tx1"/>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22</a:t>
            </a:fld>
            <a:endParaRPr lang="en-US" altLang="en-US" dirty="0"/>
          </a:p>
        </p:txBody>
      </p:sp>
    </p:spTree>
    <p:extLst>
      <p:ext uri="{BB962C8B-B14F-4D97-AF65-F5344CB8AC3E}">
        <p14:creationId xmlns:p14="http://schemas.microsoft.com/office/powerpoint/2010/main" val="2134730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Propulsion System</a:t>
            </a:r>
            <a:endParaRPr lang="en-US" b="1" dirty="0">
              <a:solidFill>
                <a:schemeClr val="tx1"/>
              </a:solidFill>
            </a:endParaRP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sz="2000" dirty="0">
                <a:solidFill>
                  <a:schemeClr val="tx1"/>
                </a:solidFill>
              </a:rPr>
              <a:t>The propulsion subsystem will be capable of executing orbital maneuvers issued to it from the ADC </a:t>
            </a:r>
            <a:r>
              <a:rPr lang="en-US" sz="2000" dirty="0" smtClean="0">
                <a:solidFill>
                  <a:schemeClr val="tx1"/>
                </a:solidFill>
              </a:rPr>
              <a:t>subsystem.</a:t>
            </a:r>
          </a:p>
          <a:p>
            <a:pPr marL="342900" indent="-342900">
              <a:buFont typeface="Arial" panose="020B0604020202020204" pitchFamily="34" charset="0"/>
              <a:buChar char="•"/>
            </a:pPr>
            <a:r>
              <a:rPr lang="en-US" sz="2000" dirty="0" smtClean="0">
                <a:solidFill>
                  <a:schemeClr val="tx1"/>
                </a:solidFill>
              </a:rPr>
              <a:t>Potential Fuels:</a:t>
            </a:r>
          </a:p>
          <a:p>
            <a:pPr marL="742815" lvl="1" indent="-342900">
              <a:buFont typeface="Arial" panose="020B0604020202020204" pitchFamily="34" charset="0"/>
              <a:buChar char="•"/>
            </a:pPr>
            <a:r>
              <a:rPr lang="en-US" sz="1800" dirty="0" smtClean="0">
                <a:solidFill>
                  <a:schemeClr val="tx1"/>
                </a:solidFill>
              </a:rPr>
              <a:t>R-134a</a:t>
            </a:r>
          </a:p>
          <a:p>
            <a:pPr marL="742815" lvl="1" indent="-342900">
              <a:buFont typeface="Arial" panose="020B0604020202020204" pitchFamily="34" charset="0"/>
              <a:buChar char="•"/>
            </a:pPr>
            <a:r>
              <a:rPr lang="en-US" sz="1800" dirty="0" smtClean="0">
                <a:solidFill>
                  <a:schemeClr val="tx1"/>
                </a:solidFill>
              </a:rPr>
              <a:t>Butane</a:t>
            </a:r>
          </a:p>
          <a:p>
            <a:pPr marL="742815" lvl="1" indent="-342900">
              <a:buFont typeface="Arial" panose="020B0604020202020204" pitchFamily="34" charset="0"/>
              <a:buChar char="•"/>
            </a:pPr>
            <a:r>
              <a:rPr lang="en-US" sz="1800" dirty="0" smtClean="0">
                <a:solidFill>
                  <a:schemeClr val="tx1"/>
                </a:solidFill>
              </a:rPr>
              <a:t>Electric</a:t>
            </a:r>
          </a:p>
          <a:p>
            <a:pPr marL="742815" lvl="1" indent="-342900">
              <a:buFont typeface="Arial" panose="020B0604020202020204" pitchFamily="34" charset="0"/>
              <a:buChar char="•"/>
            </a:pPr>
            <a:r>
              <a:rPr lang="en-US" sz="1800" dirty="0" smtClean="0">
                <a:solidFill>
                  <a:schemeClr val="tx1"/>
                </a:solidFill>
              </a:rPr>
              <a:t>Water</a:t>
            </a:r>
          </a:p>
          <a:p>
            <a:pPr marL="742815" lvl="1" indent="-342900">
              <a:buFont typeface="Arial" panose="020B0604020202020204" pitchFamily="34" charset="0"/>
              <a:buChar char="•"/>
            </a:pPr>
            <a:r>
              <a:rPr lang="en-US" sz="1800" dirty="0" smtClean="0">
                <a:solidFill>
                  <a:schemeClr val="tx1"/>
                </a:solidFill>
              </a:rPr>
              <a:t>Hydrazine</a:t>
            </a:r>
          </a:p>
          <a:p>
            <a:pPr marL="742815" lvl="1" indent="-342900">
              <a:buFont typeface="Arial" panose="020B0604020202020204" pitchFamily="34" charset="0"/>
              <a:buChar char="•"/>
            </a:pPr>
            <a:r>
              <a:rPr lang="en-US" sz="1800" dirty="0" smtClean="0">
                <a:solidFill>
                  <a:schemeClr val="tx1"/>
                </a:solidFill>
              </a:rPr>
              <a:t>Solid Propellant</a:t>
            </a:r>
            <a:endParaRPr lang="en-US" sz="1800" dirty="0">
              <a:solidFill>
                <a:schemeClr val="tx1"/>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23</a:t>
            </a:fld>
            <a:endParaRPr lang="en-US" altLang="en-US" dirty="0"/>
          </a:p>
        </p:txBody>
      </p:sp>
    </p:spTree>
    <p:extLst>
      <p:ext uri="{BB962C8B-B14F-4D97-AF65-F5344CB8AC3E}">
        <p14:creationId xmlns:p14="http://schemas.microsoft.com/office/powerpoint/2010/main" val="39419470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ph type="title"/>
          </p:nvPr>
        </p:nvSpPr>
        <p:spPr>
          <a:xfrm>
            <a:off x="879424" y="343431"/>
            <a:ext cx="8599907" cy="1675299"/>
          </a:xfrm>
        </p:spPr>
        <p:txBody>
          <a:bodyPr/>
          <a:lstStyle/>
          <a:p>
            <a:r>
              <a:rPr lang="en-US" altLang="en-US" b="1" dirty="0" smtClean="0">
                <a:solidFill>
                  <a:schemeClr val="tx1"/>
                </a:solidFill>
              </a:rPr>
              <a:t>Subsystem: Structures</a:t>
            </a:r>
            <a:endParaRPr lang="en-US" altLang="en-US" b="1" dirty="0">
              <a:solidFill>
                <a:schemeClr val="tx1"/>
              </a:solidFill>
            </a:endParaRPr>
          </a:p>
        </p:txBody>
      </p:sp>
      <p:sp>
        <p:nvSpPr>
          <p:cNvPr id="3074" name="Rectangle 2"/>
          <p:cNvSpPr>
            <a:spLocks noChangeArrowheads="1"/>
          </p:cNvSpPr>
          <p:nvPr>
            <p:ph type="body" idx="1"/>
          </p:nvPr>
        </p:nvSpPr>
        <p:spPr>
          <a:xfrm>
            <a:off x="737980" y="1739308"/>
            <a:ext cx="5976351" cy="4874493"/>
          </a:xfrm>
        </p:spPr>
        <p:txBody>
          <a:bodyPr/>
          <a:lstStyle/>
          <a:p>
            <a:pPr marL="344488" indent="-344488">
              <a:buSzPct val="75000"/>
              <a:buFontTx/>
              <a:buChar char="•"/>
            </a:pPr>
            <a:r>
              <a:rPr lang="en-US" altLang="en-US" sz="1800" dirty="0">
                <a:solidFill>
                  <a:schemeClr val="tx1"/>
                </a:solidFill>
              </a:rPr>
              <a:t>The structure system is the backbone and is used to ensure the survival of the spacecraft and to hold and contain the satellite. </a:t>
            </a:r>
          </a:p>
          <a:p>
            <a:pPr marL="344488" indent="-344488">
              <a:buSzPct val="75000"/>
              <a:buFontTx/>
              <a:buChar char="•"/>
            </a:pPr>
            <a:r>
              <a:rPr lang="en-US" altLang="en-US" sz="1800" dirty="0">
                <a:solidFill>
                  <a:schemeClr val="tx1"/>
                </a:solidFill>
              </a:rPr>
              <a:t>The structure of the satellite must conform to design specifications of the </a:t>
            </a:r>
            <a:r>
              <a:rPr lang="en-US" altLang="en-US" sz="1800" dirty="0" err="1">
                <a:solidFill>
                  <a:schemeClr val="tx1"/>
                </a:solidFill>
              </a:rPr>
              <a:t>deployer</a:t>
            </a:r>
            <a:r>
              <a:rPr lang="en-US" altLang="en-US" sz="1800" dirty="0">
                <a:solidFill>
                  <a:schemeClr val="tx1"/>
                </a:solidFill>
              </a:rPr>
              <a:t> and the </a:t>
            </a:r>
            <a:r>
              <a:rPr lang="en-US" altLang="en-US" sz="1800" dirty="0" err="1">
                <a:solidFill>
                  <a:schemeClr val="tx1"/>
                </a:solidFill>
              </a:rPr>
              <a:t>CubeSat</a:t>
            </a:r>
            <a:r>
              <a:rPr lang="en-US" altLang="en-US" sz="1800" dirty="0">
                <a:solidFill>
                  <a:schemeClr val="tx1"/>
                </a:solidFill>
              </a:rPr>
              <a:t> standard architecture. </a:t>
            </a:r>
          </a:p>
          <a:p>
            <a:pPr marL="344488" indent="-344488">
              <a:buSzPct val="75000"/>
              <a:buFontTx/>
              <a:buChar char="•"/>
            </a:pPr>
            <a:r>
              <a:rPr lang="en-US" altLang="en-US" sz="1800" dirty="0">
                <a:solidFill>
                  <a:schemeClr val="tx1"/>
                </a:solidFill>
              </a:rPr>
              <a:t>The structure will consist of two 3U </a:t>
            </a:r>
            <a:r>
              <a:rPr lang="en-US" altLang="en-US" sz="1800" dirty="0" err="1">
                <a:solidFill>
                  <a:schemeClr val="tx1"/>
                </a:solidFill>
              </a:rPr>
              <a:t>CubeSats</a:t>
            </a:r>
            <a:r>
              <a:rPr lang="en-US" altLang="en-US" sz="1800" dirty="0">
                <a:solidFill>
                  <a:schemeClr val="tx1"/>
                </a:solidFill>
              </a:rPr>
              <a:t> that will be attached initially but have the capability to separate during orbit.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331" y="1404505"/>
            <a:ext cx="2253812" cy="5562600"/>
          </a:xfrm>
          <a:prstGeom prst="rect">
            <a:avLst/>
          </a:prstGeom>
        </p:spPr>
      </p:pic>
    </p:spTree>
    <p:extLst>
      <p:ext uri="{BB962C8B-B14F-4D97-AF65-F5344CB8AC3E}">
        <p14:creationId xmlns:p14="http://schemas.microsoft.com/office/powerpoint/2010/main" val="2123335356"/>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3243" y="623887"/>
            <a:ext cx="9058275" cy="1252538"/>
          </a:xfrm>
        </p:spPr>
        <p:txBody>
          <a:bodyPr/>
          <a:lstStyle/>
          <a:p>
            <a:r>
              <a:rPr lang="en-US" b="1" dirty="0" smtClean="0">
                <a:solidFill>
                  <a:schemeClr val="tx1"/>
                </a:solidFill>
              </a:rPr>
              <a:t>Subsystem: Communication</a:t>
            </a:r>
            <a:endParaRPr lang="en-US" b="1" dirty="0">
              <a:solidFill>
                <a:schemeClr val="tx1"/>
              </a:solidFill>
            </a:endParaRPr>
          </a:p>
        </p:txBody>
      </p:sp>
      <p:sp>
        <p:nvSpPr>
          <p:cNvPr id="5" name="Content Placeholder 4"/>
          <p:cNvSpPr>
            <a:spLocks noGrp="1"/>
          </p:cNvSpPr>
          <p:nvPr>
            <p:ph idx="1"/>
          </p:nvPr>
        </p:nvSpPr>
        <p:spPr/>
        <p:txBody>
          <a:bodyPr>
            <a:normAutofit/>
          </a:bodyPr>
          <a:lstStyle/>
          <a:p>
            <a:pPr marL="342900" indent="-342900">
              <a:buFont typeface="Arial" panose="020B0604020202020204" pitchFamily="34" charset="0"/>
              <a:buChar char="•"/>
            </a:pPr>
            <a:r>
              <a:rPr lang="en-US" sz="2000" dirty="0" smtClean="0">
                <a:solidFill>
                  <a:schemeClr val="tx1"/>
                </a:solidFill>
              </a:rPr>
              <a:t>The communication system is used to provide verification of mission objective completion to the ground.</a:t>
            </a:r>
          </a:p>
          <a:p>
            <a:pPr marL="342900" indent="-342900">
              <a:buFont typeface="Arial" panose="020B0604020202020204" pitchFamily="34" charset="0"/>
              <a:buChar char="•"/>
            </a:pPr>
            <a:r>
              <a:rPr lang="en-US" sz="2000" dirty="0" smtClean="0">
                <a:solidFill>
                  <a:schemeClr val="tx1"/>
                </a:solidFill>
              </a:rPr>
              <a:t>Data that would be sent down:</a:t>
            </a:r>
          </a:p>
          <a:p>
            <a:pPr marL="914246" lvl="1" indent="-457200">
              <a:buFont typeface="Arial" panose="020B0604020202020204" pitchFamily="34" charset="0"/>
              <a:buChar char="•"/>
            </a:pPr>
            <a:r>
              <a:rPr lang="en-US" sz="1800" dirty="0" smtClean="0">
                <a:solidFill>
                  <a:schemeClr val="tx1"/>
                </a:solidFill>
              </a:rPr>
              <a:t>Relative Distances</a:t>
            </a:r>
          </a:p>
          <a:p>
            <a:pPr marL="914246" lvl="1" indent="-457200">
              <a:buFont typeface="Arial" panose="020B0604020202020204" pitchFamily="34" charset="0"/>
              <a:buChar char="•"/>
            </a:pPr>
            <a:r>
              <a:rPr lang="en-US" sz="1800" dirty="0" smtClean="0">
                <a:solidFill>
                  <a:schemeClr val="tx1"/>
                </a:solidFill>
              </a:rPr>
              <a:t>Relative Velocities</a:t>
            </a:r>
          </a:p>
          <a:p>
            <a:pPr marL="914246" lvl="1" indent="-457200">
              <a:buFont typeface="Arial" panose="020B0604020202020204" pitchFamily="34" charset="0"/>
              <a:buChar char="•"/>
            </a:pPr>
            <a:r>
              <a:rPr lang="en-US" sz="1800" dirty="0" smtClean="0">
                <a:solidFill>
                  <a:schemeClr val="tx1"/>
                </a:solidFill>
              </a:rPr>
              <a:t>Spacecraft Health</a:t>
            </a:r>
          </a:p>
          <a:p>
            <a:pPr marL="342900" indent="-342900">
              <a:buFont typeface="Arial" panose="020B0604020202020204" pitchFamily="34" charset="0"/>
              <a:buChar char="•"/>
            </a:pPr>
            <a:r>
              <a:rPr lang="en-US" sz="2000" dirty="0" smtClean="0">
                <a:solidFill>
                  <a:schemeClr val="tx1"/>
                </a:solidFill>
              </a:rPr>
              <a:t>There are several frequencies available for use, ranging from VHF to S-band.</a:t>
            </a:r>
          </a:p>
          <a:p>
            <a:pPr marL="342900" indent="-342900">
              <a:buFont typeface="Arial" panose="020B0604020202020204" pitchFamily="34" charset="0"/>
              <a:buChar char="•"/>
            </a:pPr>
            <a:r>
              <a:rPr lang="en-US" sz="2000" dirty="0" smtClean="0">
                <a:solidFill>
                  <a:schemeClr val="tx1"/>
                </a:solidFill>
              </a:rPr>
              <a:t>The major design considerations for selecting a radio are the output power and baud rate.</a:t>
            </a:r>
          </a:p>
          <a:p>
            <a:endParaRPr lang="en-US" dirty="0" smtClean="0"/>
          </a:p>
        </p:txBody>
      </p:sp>
    </p:spTree>
    <p:extLst>
      <p:ext uri="{BB962C8B-B14F-4D97-AF65-F5344CB8AC3E}">
        <p14:creationId xmlns:p14="http://schemas.microsoft.com/office/powerpoint/2010/main" val="41743625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a:solidFill>
                  <a:schemeClr val="bg1">
                    <a:lumMod val="65000"/>
                  </a:schemeClr>
                </a:solidFill>
              </a:rPr>
              <a:t>Group Organization</a:t>
            </a:r>
          </a:p>
          <a:p>
            <a:r>
              <a:rPr lang="en-US" sz="3200" dirty="0">
                <a:solidFill>
                  <a:schemeClr val="bg1">
                    <a:lumMod val="65000"/>
                  </a:schemeClr>
                </a:solidFill>
              </a:rPr>
              <a:t>Project Overview</a:t>
            </a:r>
          </a:p>
          <a:p>
            <a:r>
              <a:rPr lang="en-US" sz="3200" dirty="0">
                <a:solidFill>
                  <a:schemeClr val="bg1">
                    <a:lumMod val="65000"/>
                  </a:schemeClr>
                </a:solidFill>
              </a:rPr>
              <a:t>Design Constraints</a:t>
            </a:r>
          </a:p>
          <a:p>
            <a:r>
              <a:rPr lang="en-US" sz="3200" dirty="0">
                <a:solidFill>
                  <a:schemeClr val="bg1">
                    <a:lumMod val="65000"/>
                  </a:schemeClr>
                </a:solidFill>
              </a:rPr>
              <a:t>Mission Architecture</a:t>
            </a:r>
          </a:p>
          <a:p>
            <a:r>
              <a:rPr lang="en-US" sz="3200" dirty="0">
                <a:solidFill>
                  <a:schemeClr val="tx1">
                    <a:lumMod val="85000"/>
                    <a:lumOff val="15000"/>
                  </a:schemeClr>
                </a:solidFill>
              </a:rPr>
              <a:t>CONOPS</a:t>
            </a:r>
          </a:p>
          <a:p>
            <a:r>
              <a:rPr lang="en-US" sz="3200" dirty="0">
                <a:solidFill>
                  <a:schemeClr val="bg1">
                    <a:lumMod val="65000"/>
                  </a:schemeClr>
                </a:solidFill>
              </a:rPr>
              <a:t>Risk Assessment</a:t>
            </a:r>
          </a:p>
          <a:p>
            <a:r>
              <a:rPr lang="en-US" sz="3200" dirty="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val="1899034955"/>
      </p:ext>
    </p:extLst>
  </p:cSld>
  <p:clrMapOvr>
    <a:masterClrMapping/>
  </p:clrMapOvr>
  <mc:AlternateContent xmlns:mc="http://schemas.openxmlformats.org/markup-compatibility/2006" xmlns:p14="http://schemas.microsoft.com/office/powerpoint/2010/main">
    <mc:Choice Requires="p14">
      <p:transition spd="slow" p14:dur="2000" advTm="1111"/>
    </mc:Choice>
    <mc:Fallback xmlns="">
      <p:transition spd="slow" advTm="1111"/>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000000"/>
                </a:solidFill>
              </a:rPr>
              <a:t>Preliminary Concept of Operations</a:t>
            </a:r>
            <a:endParaRPr lang="en-US" dirty="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27</a:t>
            </a:fld>
            <a:endParaRPr lang="en-US" altLang="en-US" dirty="0"/>
          </a:p>
        </p:txBody>
      </p:sp>
      <p:pic>
        <p:nvPicPr>
          <p:cNvPr id="5" name="Content Placeholder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l="9266" t="7810" r="9266" b="8881"/>
          <a:stretch>
            <a:fillRect/>
          </a:stretch>
        </p:blipFill>
        <p:spPr bwMode="auto">
          <a:xfrm>
            <a:off x="1685131" y="1495425"/>
            <a:ext cx="6956585" cy="549701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a:solidFill>
                  <a:schemeClr val="bg1">
                    <a:lumMod val="65000"/>
                  </a:schemeClr>
                </a:solidFill>
              </a:rPr>
              <a:t>Group Organization</a:t>
            </a:r>
          </a:p>
          <a:p>
            <a:r>
              <a:rPr lang="en-US" sz="3200" dirty="0">
                <a:solidFill>
                  <a:schemeClr val="bg1">
                    <a:lumMod val="65000"/>
                  </a:schemeClr>
                </a:solidFill>
              </a:rPr>
              <a:t>Project Overview</a:t>
            </a:r>
          </a:p>
          <a:p>
            <a:r>
              <a:rPr lang="en-US" sz="3200" dirty="0">
                <a:solidFill>
                  <a:schemeClr val="bg1">
                    <a:lumMod val="65000"/>
                  </a:schemeClr>
                </a:solidFill>
              </a:rPr>
              <a:t>Design Constraints</a:t>
            </a:r>
          </a:p>
          <a:p>
            <a:r>
              <a:rPr lang="en-US" sz="3200" dirty="0">
                <a:solidFill>
                  <a:schemeClr val="bg1">
                    <a:lumMod val="65000"/>
                  </a:schemeClr>
                </a:solidFill>
              </a:rPr>
              <a:t>Mission Architecture</a:t>
            </a:r>
          </a:p>
          <a:p>
            <a:r>
              <a:rPr lang="en-US" sz="3200" dirty="0">
                <a:solidFill>
                  <a:schemeClr val="bg1">
                    <a:lumMod val="65000"/>
                  </a:schemeClr>
                </a:solidFill>
              </a:rPr>
              <a:t>CONOPS</a:t>
            </a:r>
          </a:p>
          <a:p>
            <a:r>
              <a:rPr lang="en-US" sz="3200" dirty="0">
                <a:solidFill>
                  <a:schemeClr val="tx1">
                    <a:lumMod val="85000"/>
                    <a:lumOff val="15000"/>
                  </a:schemeClr>
                </a:solidFill>
              </a:rPr>
              <a:t>Risk Assessment</a:t>
            </a:r>
          </a:p>
          <a:p>
            <a:r>
              <a:rPr lang="en-US" sz="3200" dirty="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val="1899034955"/>
      </p:ext>
    </p:extLst>
  </p:cSld>
  <p:clrMapOvr>
    <a:masterClrMapping/>
  </p:clrMapOvr>
  <mc:AlternateContent xmlns:mc="http://schemas.openxmlformats.org/markup-compatibility/2006" xmlns:p14="http://schemas.microsoft.com/office/powerpoint/2010/main">
    <mc:Choice Requires="p14">
      <p:transition spd="slow" p14:dur="2000" advTm="1111"/>
    </mc:Choice>
    <mc:Fallback xmlns="">
      <p:transition spd="slow" advTm="1111"/>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29</a:t>
            </a:fld>
            <a:endParaRPr lang="en-US" altLang="en-US" dirty="0"/>
          </a:p>
        </p:txBody>
      </p:sp>
      <p:graphicFrame>
        <p:nvGraphicFramePr>
          <p:cNvPr id="6" name="Table 5"/>
          <p:cNvGraphicFramePr>
            <a:graphicFrameLocks noGrp="1"/>
          </p:cNvGraphicFramePr>
          <p:nvPr>
            <p:extLst>
              <p:ext uri="{D42A27DB-BD31-4B8C-83A1-F6EECF244321}">
                <p14:modId xmlns:p14="http://schemas.microsoft.com/office/powerpoint/2010/main" val="1936452909"/>
              </p:ext>
            </p:extLst>
          </p:nvPr>
        </p:nvGraphicFramePr>
        <p:xfrm>
          <a:off x="5448300" y="1378123"/>
          <a:ext cx="2362200" cy="2514600"/>
        </p:xfrm>
        <a:graphic>
          <a:graphicData uri="http://schemas.openxmlformats.org/drawingml/2006/table">
            <a:tbl>
              <a:tblPr firstRow="1" bandRow="1">
                <a:tableStyleId>{2D5ABB26-0587-4C30-8999-92F81FD0307C}</a:tableStyleId>
              </a:tblPr>
              <a:tblGrid>
                <a:gridCol w="393700"/>
                <a:gridCol w="393700"/>
                <a:gridCol w="393700"/>
                <a:gridCol w="393700"/>
                <a:gridCol w="393700"/>
                <a:gridCol w="393700"/>
              </a:tblGrid>
              <a:tr h="419100">
                <a:tc>
                  <a:txBody>
                    <a:bodyPr/>
                    <a:lstStyle/>
                    <a:p>
                      <a:pPr algn="ctr"/>
                      <a:r>
                        <a:rPr lang="en-US" dirty="0" smtClean="0"/>
                        <a:t>5</a:t>
                      </a:r>
                      <a:endParaRPr lang="en-US" dirty="0">
                        <a:solidFill>
                          <a:sysClr val="windowText" lastClr="000000"/>
                        </a:solidFill>
                      </a:endParaRPr>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19100">
                <a:tc>
                  <a:txBody>
                    <a:bodyPr/>
                    <a:lstStyle/>
                    <a:p>
                      <a:pPr algn="ctr"/>
                      <a:r>
                        <a:rPr lang="en-US" dirty="0" smtClean="0"/>
                        <a:t>4</a:t>
                      </a:r>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19100">
                <a:tc>
                  <a:txBody>
                    <a:bodyPr/>
                    <a:lstStyle/>
                    <a:p>
                      <a:pPr algn="ctr"/>
                      <a:r>
                        <a:rPr lang="en-US" dirty="0" smtClean="0"/>
                        <a:t>3</a:t>
                      </a:r>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19100">
                <a:tc>
                  <a:txBody>
                    <a:bodyPr/>
                    <a:lstStyle/>
                    <a:p>
                      <a:pPr algn="ctr"/>
                      <a:r>
                        <a:rPr lang="en-US" dirty="0" smtClean="0"/>
                        <a:t>2</a:t>
                      </a:r>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9100">
                <a:tc>
                  <a:txBody>
                    <a:bodyPr/>
                    <a:lstStyle/>
                    <a:p>
                      <a:pPr algn="ctr"/>
                      <a:r>
                        <a:rPr lang="en-US" dirty="0" smtClean="0"/>
                        <a:t>1</a:t>
                      </a:r>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9100">
                <a:tc>
                  <a:txBody>
                    <a:bodyPr/>
                    <a:lstStyle/>
                    <a:p>
                      <a:endParaRPr lang="en-US" dirty="0"/>
                    </a:p>
                  </a:txBody>
                  <a:tcPr>
                    <a:lnR w="12700" cap="flat" cmpd="sng" algn="ctr">
                      <a:noFill/>
                      <a:prstDash val="solid"/>
                      <a:round/>
                      <a:headEnd type="none" w="med" len="med"/>
                      <a:tailEnd type="none" w="med" len="med"/>
                    </a:lnR>
                  </a:tcPr>
                </a:tc>
                <a:tc>
                  <a:txBody>
                    <a:bodyPr/>
                    <a:lstStyle/>
                    <a:p>
                      <a:pPr algn="ctr"/>
                      <a:r>
                        <a:rPr lang="en-US" dirty="0" smtClean="0"/>
                        <a:t>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2</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3</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4</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5</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Rectangle 2"/>
          <p:cNvSpPr txBox="1">
            <a:spLocks noChangeArrowheads="1"/>
          </p:cNvSpPr>
          <p:nvPr/>
        </p:nvSpPr>
        <p:spPr>
          <a:xfrm>
            <a:off x="723900" y="617603"/>
            <a:ext cx="82296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3200" b="1" dirty="0" smtClean="0"/>
              <a:t>Risk Assessment Diagram</a:t>
            </a:r>
            <a:endParaRPr lang="en-US" altLang="en-US" sz="3200" b="1" dirty="0"/>
          </a:p>
        </p:txBody>
      </p:sp>
      <p:graphicFrame>
        <p:nvGraphicFramePr>
          <p:cNvPr id="8" name="Group 142"/>
          <p:cNvGraphicFramePr>
            <a:graphicFrameLocks/>
          </p:cNvGraphicFramePr>
          <p:nvPr>
            <p:extLst>
              <p:ext uri="{D42A27DB-BD31-4B8C-83A1-F6EECF244321}">
                <p14:modId xmlns:p14="http://schemas.microsoft.com/office/powerpoint/2010/main" val="1181659684"/>
              </p:ext>
            </p:extLst>
          </p:nvPr>
        </p:nvGraphicFramePr>
        <p:xfrm>
          <a:off x="1409700" y="1911522"/>
          <a:ext cx="2743200" cy="2211792"/>
        </p:xfrm>
        <a:graphic>
          <a:graphicData uri="http://schemas.openxmlformats.org/drawingml/2006/table">
            <a:tbl>
              <a:tblPr/>
              <a:tblGrid>
                <a:gridCol w="609600"/>
                <a:gridCol w="2133600"/>
              </a:tblGrid>
              <a:tr h="365621">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1800" dirty="0" smtClean="0"/>
                        <a:t>Likelihood</a:t>
                      </a:r>
                      <a:endParaRPr kumimoji="0" lang="en-US" sz="1800" b="0" i="0" u="none" strike="noStrike" cap="none" normalizeH="0" baseline="0" dirty="0" smtClean="0">
                        <a:ln>
                          <a:noFill/>
                        </a:ln>
                        <a:solidFill>
                          <a:schemeClr val="tx1"/>
                        </a:solidFill>
                        <a:effectLst/>
                        <a:latin typeface="Arial" charset="0"/>
                        <a:cs typeface="Arial" charset="0"/>
                      </a:endParaRPr>
                    </a:p>
                  </a:txBody>
                  <a:tcPr marT="45708" marB="4570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221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Level</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Definition Levels:</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1</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Not Likely</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2</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Low Likelihood</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3</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Likely</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4</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Highly Likely</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5</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Near Certainty</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 name="Group 243"/>
          <p:cNvGraphicFramePr>
            <a:graphicFrameLocks/>
          </p:cNvGraphicFramePr>
          <p:nvPr>
            <p:extLst>
              <p:ext uri="{D42A27DB-BD31-4B8C-83A1-F6EECF244321}">
                <p14:modId xmlns:p14="http://schemas.microsoft.com/office/powerpoint/2010/main" val="2991949548"/>
              </p:ext>
            </p:extLst>
          </p:nvPr>
        </p:nvGraphicFramePr>
        <p:xfrm>
          <a:off x="1409700" y="4197523"/>
          <a:ext cx="7086600" cy="2822769"/>
        </p:xfrm>
        <a:graphic>
          <a:graphicData uri="http://schemas.openxmlformats.org/drawingml/2006/table">
            <a:tbl>
              <a:tblPr/>
              <a:tblGrid>
                <a:gridCol w="609600"/>
                <a:gridCol w="2141538"/>
                <a:gridCol w="2335212"/>
                <a:gridCol w="2000250"/>
              </a:tblGrid>
              <a:tr h="380914">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Consequences</a:t>
                      </a:r>
                    </a:p>
                  </a:txBody>
                  <a:tcPr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0473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Level</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Technical</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Schedule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Cost</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6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1</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Minimal or no impact</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Minimal or no impact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Minimal or no impact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2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2</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Minor performance Shortfall, Same approach retained</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Additional activities required; able to meet key dates?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Budget increase or unit production cost&lt;1%</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9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3</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Moderate performance shortfall, but workarounds available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Minor schedule slip; will miss need date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Budget increase or unit production cost increase &lt;5%</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5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Arial" charset="0"/>
                        </a:rPr>
                        <a:t>4</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Unacceptable, but workarounds available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Program critical path affected</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Budget increase or unit production cost increase &lt;10%</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Arial" charset="0"/>
                        </a:rPr>
                        <a:t>5</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Unacceptable, no alternatives exist</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Cannot achieve key program milestone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Budget increase or unit production cost increase &gt;10%</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ext Box 322"/>
          <p:cNvSpPr txBox="1">
            <a:spLocks noChangeArrowheads="1"/>
          </p:cNvSpPr>
          <p:nvPr/>
        </p:nvSpPr>
        <p:spPr bwMode="auto">
          <a:xfrm rot="16200000">
            <a:off x="4880769" y="2300761"/>
            <a:ext cx="9826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dirty="0"/>
              <a:t>Likelihood</a:t>
            </a:r>
          </a:p>
        </p:txBody>
      </p:sp>
      <p:sp>
        <p:nvSpPr>
          <p:cNvPr id="11" name="Text Box 323"/>
          <p:cNvSpPr txBox="1">
            <a:spLocks noChangeArrowheads="1"/>
          </p:cNvSpPr>
          <p:nvPr/>
        </p:nvSpPr>
        <p:spPr bwMode="auto">
          <a:xfrm>
            <a:off x="6210300" y="3788410"/>
            <a:ext cx="1277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dirty="0"/>
              <a:t>Consequence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
          <p:cNvSpPr>
            <a:spLocks noGrp="1" noChangeArrowheads="1"/>
          </p:cNvSpPr>
          <p:nvPr>
            <p:ph type="title"/>
          </p:nvPr>
        </p:nvSpPr>
        <p:spPr>
          <a:xfrm>
            <a:off x="503238" y="301625"/>
            <a:ext cx="9067800" cy="1262063"/>
          </a:xfrm>
        </p:spPr>
        <p:txBody>
          <a:bodyPr tIns="38867"/>
          <a:lstStyle/>
          <a:p>
            <a:pPr eaLnBrk="1">
              <a:buClrTx/>
              <a:tabLst>
                <a:tab pos="0" algn="l"/>
                <a:tab pos="457047" algn="l"/>
                <a:tab pos="914092" algn="l"/>
                <a:tab pos="1371139" algn="l"/>
                <a:tab pos="1828184" algn="l"/>
                <a:tab pos="2285231" algn="l"/>
                <a:tab pos="2742276" algn="l"/>
                <a:tab pos="3199324" algn="l"/>
                <a:tab pos="3656368" algn="l"/>
                <a:tab pos="4113416" algn="l"/>
                <a:tab pos="4570461" algn="l"/>
                <a:tab pos="5027507" algn="l"/>
                <a:tab pos="5484554" algn="l"/>
                <a:tab pos="5941599" algn="l"/>
                <a:tab pos="6398648" algn="l"/>
                <a:tab pos="6855692" algn="l"/>
                <a:tab pos="7312739" algn="l"/>
                <a:tab pos="7769784" algn="l"/>
                <a:tab pos="8226830" algn="l"/>
                <a:tab pos="8683876" algn="l"/>
                <a:tab pos="9140923" algn="l"/>
              </a:tabLst>
            </a:pPr>
            <a:r>
              <a:rPr lang="en-US" altLang="en-US" b="1" dirty="0" smtClean="0">
                <a:solidFill>
                  <a:srgbClr val="000000"/>
                </a:solidFill>
              </a:rPr>
              <a:t>Group Organization</a:t>
            </a:r>
          </a:p>
        </p:txBody>
      </p:sp>
      <p:sp>
        <p:nvSpPr>
          <p:cNvPr id="5" name="Slide Number Placeholder 4"/>
          <p:cNvSpPr>
            <a:spLocks noGrp="1"/>
          </p:cNvSpPr>
          <p:nvPr>
            <p:ph type="sldNum" idx="12"/>
          </p:nvPr>
        </p:nvSpPr>
        <p:spPr/>
        <p:txBody>
          <a:bodyPr/>
          <a:lstStyle/>
          <a:p>
            <a:pPr>
              <a:defRPr/>
            </a:pPr>
            <a:fld id="{8C6E2802-7AC4-44BB-B0A5-E12803E0614A}" type="slidenum">
              <a:rPr lang="en-US" altLang="en-US" smtClean="0"/>
              <a:pPr>
                <a:defRPr/>
              </a:pPr>
              <a:t>3</a:t>
            </a:fld>
            <a:endParaRPr lang="en-US" alt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47453497"/>
              </p:ext>
            </p:extLst>
          </p:nvPr>
        </p:nvGraphicFramePr>
        <p:xfrm>
          <a:off x="503238" y="1768478"/>
          <a:ext cx="9058276" cy="3032760"/>
        </p:xfrm>
        <a:graphic>
          <a:graphicData uri="http://schemas.openxmlformats.org/drawingml/2006/table">
            <a:tbl>
              <a:tblPr firstRow="1" bandRow="1">
                <a:tableStyleId>{5C22544A-7EE6-4342-B048-85BDC9FD1C3A}</a:tableStyleId>
              </a:tblPr>
              <a:tblGrid>
                <a:gridCol w="3925093"/>
                <a:gridCol w="5133183"/>
              </a:tblGrid>
              <a:tr h="370840">
                <a:tc>
                  <a:txBody>
                    <a:bodyPr/>
                    <a:lstStyle/>
                    <a:p>
                      <a:pPr algn="ctr"/>
                      <a:r>
                        <a:rPr lang="en-US" sz="1800" dirty="0" smtClean="0"/>
                        <a:t>Group</a:t>
                      </a:r>
                      <a:r>
                        <a:rPr lang="en-US" sz="1800" baseline="0" dirty="0" smtClean="0"/>
                        <a:t> Member</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sz="1800" dirty="0" smtClean="0"/>
                        <a:t>Position</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840">
                <a:tc>
                  <a:txBody>
                    <a:bodyPr/>
                    <a:lstStyle/>
                    <a:p>
                      <a:pPr algn="ctr"/>
                      <a:r>
                        <a:rPr lang="en-US" sz="1800" dirty="0" smtClean="0">
                          <a:solidFill>
                            <a:schemeClr val="tx1">
                              <a:lumMod val="85000"/>
                              <a:lumOff val="15000"/>
                            </a:schemeClr>
                          </a:solidFill>
                        </a:rPr>
                        <a:t>Jennifer Babb</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lumMod val="85000"/>
                              <a:lumOff val="15000"/>
                            </a:schemeClr>
                          </a:solidFill>
                        </a:rPr>
                        <a:t>Structures Engineer,</a:t>
                      </a:r>
                    </a:p>
                    <a:p>
                      <a:pPr algn="ctr"/>
                      <a:r>
                        <a:rPr lang="en-US" sz="1800" smtClean="0">
                          <a:solidFill>
                            <a:schemeClr val="tx1">
                              <a:lumMod val="85000"/>
                              <a:lumOff val="15000"/>
                            </a:schemeClr>
                          </a:solidFill>
                        </a:rPr>
                        <a:t>Propulsion Engineer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40080">
                <a:tc>
                  <a:txBody>
                    <a:bodyPr/>
                    <a:lstStyle/>
                    <a:p>
                      <a:pPr algn="ctr"/>
                      <a:r>
                        <a:rPr lang="en-US" sz="1800" dirty="0" smtClean="0">
                          <a:solidFill>
                            <a:schemeClr val="tx1">
                              <a:lumMod val="85000"/>
                              <a:lumOff val="15000"/>
                            </a:schemeClr>
                          </a:solidFill>
                        </a:rPr>
                        <a:t>Bryant </a:t>
                      </a:r>
                      <a:r>
                        <a:rPr lang="en-US" sz="1800" dirty="0" err="1" smtClean="0">
                          <a:solidFill>
                            <a:schemeClr val="tx1">
                              <a:lumMod val="85000"/>
                              <a:lumOff val="15000"/>
                            </a:schemeClr>
                          </a:solidFill>
                        </a:rPr>
                        <a:t>Gaume</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lumMod val="85000"/>
                              <a:lumOff val="15000"/>
                            </a:schemeClr>
                          </a:solidFill>
                        </a:rPr>
                        <a:t>Structures Engineer,</a:t>
                      </a:r>
                    </a:p>
                    <a:p>
                      <a:pPr algn="ctr"/>
                      <a:r>
                        <a:rPr lang="en-US" sz="1800" dirty="0" smtClean="0">
                          <a:solidFill>
                            <a:schemeClr val="tx1">
                              <a:lumMod val="85000"/>
                              <a:lumOff val="15000"/>
                            </a:schemeClr>
                          </a:solidFill>
                        </a:rPr>
                        <a:t>Propulsion Engineer </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40080">
                <a:tc>
                  <a:txBody>
                    <a:bodyPr/>
                    <a:lstStyle/>
                    <a:p>
                      <a:pPr algn="ctr"/>
                      <a:r>
                        <a:rPr lang="en-US" sz="1800" dirty="0" smtClean="0">
                          <a:solidFill>
                            <a:schemeClr val="tx1">
                              <a:lumMod val="85000"/>
                              <a:lumOff val="15000"/>
                            </a:schemeClr>
                          </a:solidFill>
                        </a:rPr>
                        <a:t>Tom Moline</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lumMod val="85000"/>
                              <a:lumOff val="15000"/>
                            </a:schemeClr>
                          </a:solidFill>
                        </a:rPr>
                        <a:t>Program Manager, </a:t>
                      </a:r>
                    </a:p>
                    <a:p>
                      <a:pPr algn="ctr"/>
                      <a:r>
                        <a:rPr lang="en-US" sz="1800" dirty="0" smtClean="0">
                          <a:solidFill>
                            <a:schemeClr val="tx1">
                              <a:lumMod val="85000"/>
                              <a:lumOff val="15000"/>
                            </a:schemeClr>
                          </a:solidFill>
                        </a:rPr>
                        <a:t>Attitude</a:t>
                      </a:r>
                      <a:r>
                        <a:rPr lang="en-US" sz="1800" baseline="0" dirty="0" smtClean="0">
                          <a:solidFill>
                            <a:schemeClr val="tx1">
                              <a:lumMod val="85000"/>
                              <a:lumOff val="15000"/>
                            </a:schemeClr>
                          </a:solidFill>
                        </a:rPr>
                        <a:t> Determination and Control Engineer</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800" dirty="0" smtClean="0">
                          <a:solidFill>
                            <a:schemeClr val="tx1">
                              <a:lumMod val="85000"/>
                              <a:lumOff val="15000"/>
                            </a:schemeClr>
                          </a:solidFill>
                        </a:rPr>
                        <a:t>Tyler</a:t>
                      </a:r>
                      <a:r>
                        <a:rPr lang="en-US" sz="1800" baseline="0" dirty="0" smtClean="0">
                          <a:solidFill>
                            <a:schemeClr val="tx1">
                              <a:lumMod val="85000"/>
                              <a:lumOff val="15000"/>
                            </a:schemeClr>
                          </a:solidFill>
                        </a:rPr>
                        <a:t> Olson</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lumMod val="85000"/>
                              <a:lumOff val="15000"/>
                            </a:schemeClr>
                          </a:solidFill>
                        </a:rPr>
                        <a:t>Power Engineer</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800" dirty="0" smtClean="0">
                          <a:solidFill>
                            <a:schemeClr val="tx1">
                              <a:lumMod val="85000"/>
                              <a:lumOff val="15000"/>
                            </a:schemeClr>
                          </a:solidFill>
                        </a:rPr>
                        <a:t>Nate Richard</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solidFill>
                            <a:schemeClr val="tx1">
                              <a:lumMod val="85000"/>
                              <a:lumOff val="15000"/>
                            </a:schemeClr>
                          </a:solidFill>
                        </a:rPr>
                        <a:t>Communications Engineer</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Risks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764714519"/>
              </p:ext>
            </p:extLst>
          </p:nvPr>
        </p:nvGraphicFramePr>
        <p:xfrm>
          <a:off x="237331" y="2105025"/>
          <a:ext cx="6634435" cy="3112906"/>
        </p:xfrm>
        <a:graphic>
          <a:graphicData uri="http://schemas.openxmlformats.org/drawingml/2006/table">
            <a:tbl>
              <a:tblPr firstRow="1" bandRow="1">
                <a:tableStyleId>{E929F9F4-4A8F-4326-A1B4-22849713DDAB}</a:tableStyleId>
              </a:tblPr>
              <a:tblGrid>
                <a:gridCol w="152400"/>
                <a:gridCol w="3136637"/>
                <a:gridCol w="1402824"/>
                <a:gridCol w="1942574"/>
              </a:tblGrid>
              <a:tr h="605028">
                <a:tc>
                  <a:txBody>
                    <a:bodyPr/>
                    <a:lstStyle/>
                    <a:p>
                      <a:pPr algn="ctr" rtl="0" fontAlgn="b"/>
                      <a:endParaRPr lang="en-US" sz="20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2000" dirty="0">
                          <a:solidFill>
                            <a:schemeClr val="tx1"/>
                          </a:solidFill>
                          <a:effectLst/>
                        </a:rPr>
                        <a:t>Risk</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2000" dirty="0" smtClean="0">
                          <a:solidFill>
                            <a:schemeClr val="tx1"/>
                          </a:solidFill>
                          <a:effectLst/>
                        </a:rPr>
                        <a:t>Likelihood</a:t>
                      </a:r>
                      <a:endParaRPr lang="en-US" sz="20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2000" dirty="0">
                          <a:solidFill>
                            <a:schemeClr val="tx1"/>
                          </a:solidFill>
                          <a:effectLst/>
                        </a:rPr>
                        <a:t>Consequences</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9442">
                <a:tc>
                  <a:txBody>
                    <a:bodyPr/>
                    <a:lstStyle/>
                    <a:p>
                      <a:pPr algn="ctr" rtl="0" fontAlgn="b"/>
                      <a:r>
                        <a:rPr lang="en-US" sz="1300" dirty="0" smtClean="0">
                          <a:solidFill>
                            <a:schemeClr val="tx1"/>
                          </a:solidFill>
                          <a:effectLst/>
                        </a:rPr>
                        <a:t>1</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Loss of Communication</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2</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5</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2095">
                <a:tc>
                  <a:txBody>
                    <a:bodyPr/>
                    <a:lstStyle/>
                    <a:p>
                      <a:pPr algn="ctr" rtl="0" fontAlgn="b"/>
                      <a:r>
                        <a:rPr lang="en-US" sz="1300" dirty="0" smtClean="0">
                          <a:solidFill>
                            <a:schemeClr val="tx1"/>
                          </a:solidFill>
                          <a:effectLst/>
                        </a:rPr>
                        <a:t>2</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Collision between </a:t>
                      </a:r>
                      <a:r>
                        <a:rPr lang="en-US" sz="1300" dirty="0" smtClean="0">
                          <a:solidFill>
                            <a:schemeClr val="tx1"/>
                          </a:solidFill>
                          <a:effectLst/>
                        </a:rPr>
                        <a:t>spacecraft</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2095">
                <a:tc>
                  <a:txBody>
                    <a:bodyPr/>
                    <a:lstStyle/>
                    <a:p>
                      <a:pPr algn="ctr" rtl="0" fontAlgn="b"/>
                      <a:r>
                        <a:rPr lang="en-US" sz="1300" dirty="0" smtClean="0">
                          <a:solidFill>
                            <a:schemeClr val="tx1"/>
                          </a:solidFill>
                          <a:effectLst/>
                        </a:rPr>
                        <a:t>3</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The spacecraft did not separate properly </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2</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2095">
                <a:tc>
                  <a:txBody>
                    <a:bodyPr/>
                    <a:lstStyle/>
                    <a:p>
                      <a:pPr algn="ctr" rtl="0" fontAlgn="b"/>
                      <a:r>
                        <a:rPr lang="en-US" sz="1300" dirty="0" smtClean="0">
                          <a:solidFill>
                            <a:schemeClr val="tx1"/>
                          </a:solidFill>
                          <a:effectLst/>
                        </a:rPr>
                        <a:t>4</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Spacecraft unable to locate each other</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4</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2095">
                <a:tc>
                  <a:txBody>
                    <a:bodyPr/>
                    <a:lstStyle/>
                    <a:p>
                      <a:pPr algn="ctr" rtl="0" fontAlgn="b"/>
                      <a:r>
                        <a:rPr lang="en-US" sz="1300" dirty="0" smtClean="0">
                          <a:solidFill>
                            <a:schemeClr val="tx1"/>
                          </a:solidFill>
                          <a:effectLst/>
                        </a:rPr>
                        <a:t>5</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Unable to generate enough power</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2</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03352">
                <a:tc>
                  <a:txBody>
                    <a:bodyPr/>
                    <a:lstStyle/>
                    <a:p>
                      <a:pPr algn="ctr" rtl="0" fontAlgn="b"/>
                      <a:r>
                        <a:rPr lang="en-US" sz="1300" dirty="0" smtClean="0">
                          <a:solidFill>
                            <a:schemeClr val="tx1"/>
                          </a:solidFill>
                          <a:effectLst/>
                        </a:rPr>
                        <a:t>6</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Spacecraft separate too fast from each other</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03352">
                <a:tc>
                  <a:txBody>
                    <a:bodyPr/>
                    <a:lstStyle/>
                    <a:p>
                      <a:pPr algn="ctr" rtl="0" fontAlgn="b"/>
                      <a:r>
                        <a:rPr lang="en-US" sz="1300" dirty="0" smtClean="0">
                          <a:solidFill>
                            <a:schemeClr val="tx1"/>
                          </a:solidFill>
                          <a:effectLst/>
                        </a:rPr>
                        <a:t>7</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The spacecraft end up too far apart from each other</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3</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a:solidFill>
                            <a:schemeClr val="tx1"/>
                          </a:solidFill>
                          <a:effectLst/>
                        </a:rPr>
                        <a:t>4</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03352">
                <a:tc>
                  <a:txBody>
                    <a:bodyPr/>
                    <a:lstStyle/>
                    <a:p>
                      <a:pPr algn="ctr" rtl="0" fontAlgn="b"/>
                      <a:r>
                        <a:rPr lang="en-US" sz="1300" dirty="0" smtClean="0">
                          <a:solidFill>
                            <a:schemeClr val="tx1"/>
                          </a:solidFill>
                          <a:effectLst/>
                        </a:rPr>
                        <a:t>8</a:t>
                      </a:r>
                      <a:endParaRPr lang="en-US" sz="1300" dirty="0">
                        <a:solidFill>
                          <a:schemeClr val="tx1"/>
                        </a:solidFill>
                        <a:effectLst/>
                      </a:endParaRP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300" dirty="0">
                          <a:solidFill>
                            <a:schemeClr val="tx1"/>
                          </a:solidFill>
                          <a:effectLst/>
                        </a:rPr>
                        <a:t>Run out of propellant before end of mission</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1</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
                      <a:r>
                        <a:rPr lang="en-US" sz="1300" dirty="0">
                          <a:solidFill>
                            <a:schemeClr val="tx1"/>
                          </a:solidFill>
                          <a:effectLst/>
                        </a:rPr>
                        <a:t>5</a:t>
                      </a:r>
                    </a:p>
                  </a:txBody>
                  <a:tcPr marL="31487" marR="314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665107434"/>
              </p:ext>
            </p:extLst>
          </p:nvPr>
        </p:nvGraphicFramePr>
        <p:xfrm>
          <a:off x="7323931" y="2257425"/>
          <a:ext cx="2602932" cy="2731028"/>
        </p:xfrm>
        <a:graphic>
          <a:graphicData uri="http://schemas.openxmlformats.org/drawingml/2006/table">
            <a:tbl>
              <a:tblPr firstRow="1" bandRow="1">
                <a:tableStyleId>{2D5ABB26-0587-4C30-8999-92F81FD0307C}</a:tableStyleId>
              </a:tblPr>
              <a:tblGrid>
                <a:gridCol w="433822"/>
                <a:gridCol w="433822"/>
                <a:gridCol w="433822"/>
                <a:gridCol w="433822"/>
                <a:gridCol w="433822"/>
                <a:gridCol w="433822"/>
              </a:tblGrid>
              <a:tr h="462174">
                <a:tc>
                  <a:txBody>
                    <a:bodyPr/>
                    <a:lstStyle/>
                    <a:p>
                      <a:pPr algn="ctr"/>
                      <a:r>
                        <a:rPr lang="en-US" sz="2000" dirty="0" smtClean="0"/>
                        <a:t>5</a:t>
                      </a:r>
                      <a:endParaRPr lang="en-US" sz="2000" dirty="0">
                        <a:solidFill>
                          <a:sysClr val="windowText" lastClr="000000"/>
                        </a:solidFill>
                      </a:endParaRPr>
                    </a:p>
                  </a:txBody>
                  <a:tcPr marL="100759" marR="100759" marT="50419" marB="50419" anchor="ctr">
                    <a:lnR w="12700" cap="flat" cmpd="sng" algn="ctr">
                      <a:solidFill>
                        <a:schemeClr val="tx1"/>
                      </a:solidFill>
                      <a:prstDash val="solid"/>
                      <a:round/>
                      <a:headEnd type="none" w="med" len="med"/>
                      <a:tailEnd type="none" w="med" len="med"/>
                    </a:lnR>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62174">
                <a:tc>
                  <a:txBody>
                    <a:bodyPr/>
                    <a:lstStyle/>
                    <a:p>
                      <a:pPr algn="ctr"/>
                      <a:r>
                        <a:rPr lang="en-US" sz="2000" dirty="0" smtClean="0"/>
                        <a:t>4</a:t>
                      </a:r>
                      <a:endParaRPr lang="en-US" sz="2000" dirty="0"/>
                    </a:p>
                  </a:txBody>
                  <a:tcPr marL="100759" marR="100759" marT="50419" marB="50419" anchor="ctr">
                    <a:lnR w="12700" cap="flat" cmpd="sng" algn="ctr">
                      <a:solidFill>
                        <a:schemeClr val="tx1"/>
                      </a:solidFill>
                      <a:prstDash val="solid"/>
                      <a:round/>
                      <a:headEnd type="none" w="med" len="med"/>
                      <a:tailEnd type="none" w="med" len="med"/>
                    </a:lnR>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20158">
                <a:tc>
                  <a:txBody>
                    <a:bodyPr/>
                    <a:lstStyle/>
                    <a:p>
                      <a:pPr algn="ctr"/>
                      <a:r>
                        <a:rPr lang="en-US" sz="2000" dirty="0" smtClean="0"/>
                        <a:t>3</a:t>
                      </a:r>
                      <a:endParaRPr lang="en-US" sz="2000" dirty="0"/>
                    </a:p>
                  </a:txBody>
                  <a:tcPr marL="100759" marR="100759" marT="50419" marB="50419" anchor="ctr">
                    <a:lnR w="12700" cap="flat" cmpd="sng" algn="ctr">
                      <a:solidFill>
                        <a:schemeClr val="tx1"/>
                      </a:solidFill>
                      <a:prstDash val="solid"/>
                      <a:round/>
                      <a:headEnd type="none" w="med" len="med"/>
                      <a:tailEnd type="none" w="med" len="med"/>
                    </a:lnR>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900" dirty="0" smtClean="0"/>
                        <a:t>3</a:t>
                      </a: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smtClean="0"/>
                        <a:t>2  5 6</a:t>
                      </a: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smtClean="0"/>
                        <a:t>4    7</a:t>
                      </a: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62174">
                <a:tc>
                  <a:txBody>
                    <a:bodyPr/>
                    <a:lstStyle/>
                    <a:p>
                      <a:pPr algn="ctr"/>
                      <a:r>
                        <a:rPr lang="en-US" sz="2000" dirty="0" smtClean="0"/>
                        <a:t>2</a:t>
                      </a:r>
                      <a:endParaRPr lang="en-US" sz="2000" dirty="0"/>
                    </a:p>
                  </a:txBody>
                  <a:tcPr marL="100759" marR="100759" marT="50419" marB="50419" anchor="ctr">
                    <a:lnR w="12700" cap="flat" cmpd="sng" algn="ctr">
                      <a:solidFill>
                        <a:schemeClr val="tx1"/>
                      </a:solidFill>
                      <a:prstDash val="solid"/>
                      <a:round/>
                      <a:headEnd type="none" w="med" len="med"/>
                      <a:tailEnd type="none" w="med" len="med"/>
                    </a:lnR>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smtClean="0"/>
                        <a:t>1</a:t>
                      </a: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62174">
                <a:tc>
                  <a:txBody>
                    <a:bodyPr/>
                    <a:lstStyle/>
                    <a:p>
                      <a:pPr algn="ctr"/>
                      <a:r>
                        <a:rPr lang="en-US" sz="2000" dirty="0" smtClean="0"/>
                        <a:t>1</a:t>
                      </a:r>
                      <a:endParaRPr lang="en-US" sz="2000" dirty="0"/>
                    </a:p>
                  </a:txBody>
                  <a:tcPr marL="100759" marR="100759" marT="50419" marB="50419" anchor="ctr">
                    <a:lnR w="12700" cap="flat" cmpd="sng" algn="ctr">
                      <a:solidFill>
                        <a:schemeClr val="tx1"/>
                      </a:solidFill>
                      <a:prstDash val="solid"/>
                      <a:round/>
                      <a:headEnd type="none" w="med" len="med"/>
                      <a:tailEnd type="none" w="med" len="med"/>
                    </a:lnR>
                  </a:tcPr>
                </a:tc>
                <a:tc>
                  <a:txBody>
                    <a:bodyPr/>
                    <a:lstStyle/>
                    <a:p>
                      <a:pPr algn="ctr"/>
                      <a:endParaRPr lang="en-US" sz="13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900" dirty="0" smtClean="0"/>
                        <a:t>8</a:t>
                      </a:r>
                      <a:endParaRPr lang="en-US" sz="900" dirty="0"/>
                    </a:p>
                  </a:txBody>
                  <a:tcPr marL="100759" marR="100759" marT="50419" marB="504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62174">
                <a:tc>
                  <a:txBody>
                    <a:bodyPr/>
                    <a:lstStyle/>
                    <a:p>
                      <a:endParaRPr lang="en-US" sz="2000" dirty="0"/>
                    </a:p>
                  </a:txBody>
                  <a:tcPr marL="100759" marR="100759" marT="50419" marB="50419">
                    <a:lnR w="12700" cap="flat" cmpd="sng" algn="ctr">
                      <a:noFill/>
                      <a:prstDash val="solid"/>
                      <a:round/>
                      <a:headEnd type="none" w="med" len="med"/>
                      <a:tailEnd type="none" w="med" len="med"/>
                    </a:lnR>
                  </a:tcPr>
                </a:tc>
                <a:tc>
                  <a:txBody>
                    <a:bodyPr/>
                    <a:lstStyle/>
                    <a:p>
                      <a:pPr algn="ctr"/>
                      <a:r>
                        <a:rPr lang="en-US" sz="2000" dirty="0" smtClean="0"/>
                        <a:t>1</a:t>
                      </a:r>
                      <a:endParaRPr lang="en-US" sz="2000" dirty="0"/>
                    </a:p>
                  </a:txBody>
                  <a:tcPr marL="100759" marR="100759" marT="50419" marB="504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2</a:t>
                      </a:r>
                      <a:endParaRPr lang="en-US" sz="2000" dirty="0"/>
                    </a:p>
                  </a:txBody>
                  <a:tcPr marL="100759" marR="100759" marT="50419" marB="504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3</a:t>
                      </a:r>
                      <a:endParaRPr lang="en-US" sz="2000" dirty="0"/>
                    </a:p>
                  </a:txBody>
                  <a:tcPr marL="100759" marR="100759" marT="50419" marB="504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4</a:t>
                      </a:r>
                      <a:endParaRPr lang="en-US" sz="2000" dirty="0"/>
                    </a:p>
                  </a:txBody>
                  <a:tcPr marL="100759" marR="100759" marT="50419" marB="504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5</a:t>
                      </a:r>
                      <a:endParaRPr lang="en-US" sz="2000" dirty="0"/>
                    </a:p>
                  </a:txBody>
                  <a:tcPr marL="100759" marR="100759" marT="50419" marB="504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Text Box 323"/>
          <p:cNvSpPr txBox="1">
            <a:spLocks noChangeArrowheads="1"/>
          </p:cNvSpPr>
          <p:nvPr/>
        </p:nvSpPr>
        <p:spPr bwMode="auto">
          <a:xfrm>
            <a:off x="8238331" y="4848225"/>
            <a:ext cx="1394570" cy="316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85" tIns="50393" rIns="100785" bIns="5039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500" dirty="0"/>
              <a:t>Consequence</a:t>
            </a:r>
          </a:p>
        </p:txBody>
      </p:sp>
      <p:sp>
        <p:nvSpPr>
          <p:cNvPr id="11" name="Text Box 322"/>
          <p:cNvSpPr txBox="1">
            <a:spLocks noChangeArrowheads="1"/>
          </p:cNvSpPr>
          <p:nvPr/>
        </p:nvSpPr>
        <p:spPr bwMode="auto">
          <a:xfrm rot="16200000">
            <a:off x="6716568" y="3169588"/>
            <a:ext cx="1073970" cy="316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85" tIns="50393" rIns="100785" bIns="5039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500" dirty="0"/>
              <a:t>Likelihood</a:t>
            </a:r>
          </a:p>
        </p:txBody>
      </p:sp>
      <p:sp>
        <p:nvSpPr>
          <p:cNvPr id="12" name="TextBox 11"/>
          <p:cNvSpPr txBox="1"/>
          <p:nvPr/>
        </p:nvSpPr>
        <p:spPr>
          <a:xfrm>
            <a:off x="1329692" y="665237"/>
            <a:ext cx="7467600" cy="550279"/>
          </a:xfrm>
          <a:prstGeom prst="rect">
            <a:avLst/>
          </a:prstGeom>
          <a:noFill/>
        </p:spPr>
        <p:txBody>
          <a:bodyPr wrap="square" rtlCol="0">
            <a:spAutoFit/>
          </a:bodyPr>
          <a:lstStyle/>
          <a:p>
            <a:pPr algn="ctr"/>
            <a:r>
              <a:rPr lang="en-US" sz="3200" b="1" dirty="0" smtClean="0">
                <a:solidFill>
                  <a:schemeClr val="tx1"/>
                </a:solidFill>
                <a:latin typeface="+mj-lt"/>
              </a:rPr>
              <a:t>Risks</a:t>
            </a:r>
            <a:endParaRPr lang="en-US" sz="3200" b="1" dirty="0">
              <a:solidFill>
                <a:schemeClr val="tx1"/>
              </a:solidFill>
              <a:latin typeface="+mj-lt"/>
            </a:endParaRPr>
          </a:p>
        </p:txBody>
      </p:sp>
    </p:spTree>
    <p:extLst>
      <p:ext uri="{BB962C8B-B14F-4D97-AF65-F5344CB8AC3E}">
        <p14:creationId xmlns:p14="http://schemas.microsoft.com/office/powerpoint/2010/main" val="23940325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31</a:t>
            </a:fld>
            <a:endParaRPr lang="en-US" altLang="en-US" dirty="0"/>
          </a:p>
        </p:txBody>
      </p:sp>
      <p:sp>
        <p:nvSpPr>
          <p:cNvPr id="5" name="Title 1"/>
          <p:cNvSpPr txBox="1">
            <a:spLocks/>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mj-lt"/>
                <a:ea typeface="+mj-ea"/>
                <a:cs typeface="+mj-cs"/>
              </a:defRPr>
            </a:lvl1pPr>
            <a:lvl2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2pPr>
            <a:lvl3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3pPr>
            <a:lvl4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4pPr>
            <a:lvl5pPr algn="ctr" defTabSz="457047"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5pPr>
            <a:lvl6pPr marL="2513753"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6pPr>
            <a:lvl7pPr marL="2970800"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7pPr>
            <a:lvl8pPr marL="3427846"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8pPr>
            <a:lvl9pPr marL="3884892" indent="-228522" algn="ctr" defTabSz="457047"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9pPr>
          </a:lstStyle>
          <a:p>
            <a:r>
              <a:rPr lang="en-US" kern="0" dirty="0" smtClean="0">
                <a:solidFill>
                  <a:schemeClr val="tx1"/>
                </a:solidFill>
              </a:rPr>
              <a:t>Risks</a:t>
            </a:r>
            <a:endParaRPr lang="en-US" kern="0"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006891787"/>
              </p:ext>
            </p:extLst>
          </p:nvPr>
        </p:nvGraphicFramePr>
        <p:xfrm>
          <a:off x="1012571" y="1800225"/>
          <a:ext cx="7674229" cy="2346960"/>
        </p:xfrm>
        <a:graphic>
          <a:graphicData uri="http://schemas.openxmlformats.org/drawingml/2006/table">
            <a:tbl>
              <a:tblPr firstRow="1" bandRow="1">
                <a:tableStyleId>{E929F9F4-4A8F-4326-A1B4-22849713DDAB}</a:tableStyleId>
              </a:tblPr>
              <a:tblGrid>
                <a:gridCol w="247650"/>
                <a:gridCol w="4416679"/>
                <a:gridCol w="1263650"/>
                <a:gridCol w="1746250"/>
              </a:tblGrid>
              <a:tr h="370840">
                <a:tc>
                  <a:txBody>
                    <a:bodyPr/>
                    <a:lstStyle/>
                    <a:p>
                      <a:pPr algn="ctr" rtl="0" fontAlgn="b"/>
                      <a:endParaRPr lang="en-US" dirty="0">
                        <a:solidFill>
                          <a:schemeClr val="tx1"/>
                        </a:solidFill>
                        <a:effectLst/>
                      </a:endParaRPr>
                    </a:p>
                  </a:txBody>
                  <a:tcPr marL="28575" marR="285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dirty="0">
                          <a:solidFill>
                            <a:schemeClr val="tx1"/>
                          </a:solidFill>
                          <a:effectLst/>
                        </a:rPr>
                        <a:t>Risk</a:t>
                      </a:r>
                    </a:p>
                  </a:txBody>
                  <a:tcPr marL="28575" marR="285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dirty="0" smtClean="0">
                          <a:solidFill>
                            <a:schemeClr val="tx1"/>
                          </a:solidFill>
                          <a:effectLst/>
                        </a:rPr>
                        <a:t>Likelihood</a:t>
                      </a:r>
                      <a:endParaRPr lang="en-US" dirty="0">
                        <a:solidFill>
                          <a:schemeClr val="tx1"/>
                        </a:solidFill>
                        <a:effectLst/>
                      </a:endParaRPr>
                    </a:p>
                  </a:txBody>
                  <a:tcPr marL="28575" marR="285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dirty="0">
                          <a:solidFill>
                            <a:schemeClr val="tx1"/>
                          </a:solidFill>
                          <a:effectLst/>
                        </a:rPr>
                        <a:t>Consequences</a:t>
                      </a:r>
                    </a:p>
                  </a:txBody>
                  <a:tcPr marL="28575" marR="2857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8760">
                <a:tc>
                  <a:txBody>
                    <a:bodyPr/>
                    <a:lstStyle/>
                    <a:p>
                      <a:pPr algn="ctr" rtl="0" fontAlgn="b"/>
                      <a:r>
                        <a:rPr lang="en-US" sz="1200" dirty="0" smtClean="0">
                          <a:solidFill>
                            <a:schemeClr val="tx1"/>
                          </a:solidFill>
                          <a:effectLst/>
                        </a:rPr>
                        <a:t>9</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An error occurs during the integration of spacecraft components</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2</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4</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10</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Deorbits before six months</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1</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5</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11</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A spacecraft component fails on orbit</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1</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3</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12</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A leak develops on the propulsion unit</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1</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3</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13</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A failure occurs on the satellite during launch</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1</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3</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14</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Solar panels malfunction</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2</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a:solidFill>
                            <a:schemeClr val="tx1"/>
                          </a:solidFill>
                          <a:effectLst/>
                        </a:rPr>
                        <a:t>3</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15</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Spacecraft components operate out of operational temperature range</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1</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smtClean="0">
                          <a:solidFill>
                            <a:schemeClr val="tx1"/>
                          </a:solidFill>
                          <a:effectLst/>
                        </a:rPr>
                        <a:t>2</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8600">
                <a:tc>
                  <a:txBody>
                    <a:bodyPr/>
                    <a:lstStyle/>
                    <a:p>
                      <a:pPr algn="ctr" rtl="0" fontAlgn="b"/>
                      <a:r>
                        <a:rPr lang="en-US" sz="1200" dirty="0" smtClean="0">
                          <a:solidFill>
                            <a:schemeClr val="tx1"/>
                          </a:solidFill>
                          <a:effectLst/>
                        </a:rPr>
                        <a:t>16</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Radiation damage</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a:solidFill>
                            <a:schemeClr val="tx1"/>
                          </a:solidFill>
                          <a:effectLst/>
                        </a:rPr>
                        <a:t>1</a:t>
                      </a: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dirty="0" smtClean="0">
                          <a:solidFill>
                            <a:schemeClr val="tx1"/>
                          </a:solidFill>
                          <a:effectLst/>
                        </a:rPr>
                        <a:t>2</a:t>
                      </a:r>
                      <a:endParaRPr lang="en-US" sz="1200" dirty="0">
                        <a:solidFill>
                          <a:schemeClr val="tx1"/>
                        </a:solidFill>
                        <a:effectLst/>
                      </a:endParaRPr>
                    </a:p>
                  </a:txBody>
                  <a:tcPr marL="28575" marR="2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49188977"/>
              </p:ext>
            </p:extLst>
          </p:nvPr>
        </p:nvGraphicFramePr>
        <p:xfrm>
          <a:off x="3742531" y="4467225"/>
          <a:ext cx="2362200" cy="2537619"/>
        </p:xfrm>
        <a:graphic>
          <a:graphicData uri="http://schemas.openxmlformats.org/drawingml/2006/table">
            <a:tbl>
              <a:tblPr firstRow="1" bandRow="1">
                <a:tableStyleId>{2D5ABB26-0587-4C30-8999-92F81FD0307C}</a:tableStyleId>
              </a:tblPr>
              <a:tblGrid>
                <a:gridCol w="393700"/>
                <a:gridCol w="393700"/>
                <a:gridCol w="393700"/>
                <a:gridCol w="393700"/>
                <a:gridCol w="393700"/>
                <a:gridCol w="393700"/>
              </a:tblGrid>
              <a:tr h="419100">
                <a:tc>
                  <a:txBody>
                    <a:bodyPr/>
                    <a:lstStyle/>
                    <a:p>
                      <a:pPr algn="ctr"/>
                      <a:r>
                        <a:rPr lang="en-US" dirty="0" smtClean="0"/>
                        <a:t>5</a:t>
                      </a:r>
                      <a:endParaRPr lang="en-US" dirty="0">
                        <a:solidFill>
                          <a:sysClr val="windowText" lastClr="000000"/>
                        </a:solidFill>
                      </a:endParaRPr>
                    </a:p>
                  </a:txBody>
                  <a:tcPr anchor="ctr">
                    <a:lnR w="12700" cap="flat" cmpd="sng" algn="ctr">
                      <a:solidFill>
                        <a:schemeClr val="tx1"/>
                      </a:solidFill>
                      <a:prstDash val="solid"/>
                      <a:round/>
                      <a:headEnd type="none" w="med" len="med"/>
                      <a:tailEnd type="none" w="med" len="med"/>
                    </a:lnR>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19100">
                <a:tc>
                  <a:txBody>
                    <a:bodyPr/>
                    <a:lstStyle/>
                    <a:p>
                      <a:pPr algn="ctr"/>
                      <a:r>
                        <a:rPr lang="en-US" dirty="0" smtClean="0"/>
                        <a:t>4</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04019">
                <a:tc>
                  <a:txBody>
                    <a:bodyPr/>
                    <a:lstStyle/>
                    <a:p>
                      <a:pPr algn="ctr"/>
                      <a:r>
                        <a:rPr lang="en-US" dirty="0" smtClean="0"/>
                        <a:t>3</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19100">
                <a:tc>
                  <a:txBody>
                    <a:bodyPr/>
                    <a:lstStyle/>
                    <a:p>
                      <a:pPr algn="ctr"/>
                      <a:r>
                        <a:rPr lang="en-US" dirty="0" smtClean="0"/>
                        <a:t>2</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800" dirty="0" smtClean="0"/>
                        <a:t>14</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800" dirty="0" smtClean="0"/>
                        <a:t>9</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9100">
                <a:tc>
                  <a:txBody>
                    <a:bodyPr/>
                    <a:lstStyle/>
                    <a:p>
                      <a:pPr algn="ctr"/>
                      <a:r>
                        <a:rPr lang="en-US" dirty="0" smtClean="0"/>
                        <a:t>1</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800" dirty="0" smtClean="0"/>
                        <a:t>15 16</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800" dirty="0" smtClean="0"/>
                        <a:t>11 12 13  </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981B"/>
                    </a:solidFill>
                  </a:tcPr>
                </a:tc>
                <a:tc>
                  <a:txBody>
                    <a:bodyPr/>
                    <a:lstStyle/>
                    <a:p>
                      <a:pPr algn="ctr"/>
                      <a:r>
                        <a:rPr lang="en-US" sz="800" dirty="0" smtClean="0"/>
                        <a:t>10</a:t>
                      </a:r>
                      <a:endParaRPr 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9100">
                <a:tc>
                  <a:txBody>
                    <a:bodyPr/>
                    <a:lstStyle/>
                    <a:p>
                      <a:endParaRPr lang="en-US" dirty="0"/>
                    </a:p>
                  </a:txBody>
                  <a:tcPr>
                    <a:lnR w="12700" cap="flat" cmpd="sng" algn="ctr">
                      <a:noFill/>
                      <a:prstDash val="solid"/>
                      <a:round/>
                      <a:headEnd type="none" w="med" len="med"/>
                      <a:tailEnd type="none" w="med" len="med"/>
                    </a:lnR>
                  </a:tcPr>
                </a:tc>
                <a:tc>
                  <a:txBody>
                    <a:bodyPr/>
                    <a:lstStyle/>
                    <a:p>
                      <a:pPr algn="ctr"/>
                      <a:r>
                        <a:rPr lang="en-US" dirty="0" smtClean="0"/>
                        <a:t>1</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2</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3</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4</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5</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 name="Text Box 323"/>
          <p:cNvSpPr txBox="1">
            <a:spLocks noChangeArrowheads="1"/>
          </p:cNvSpPr>
          <p:nvPr/>
        </p:nvSpPr>
        <p:spPr bwMode="auto">
          <a:xfrm>
            <a:off x="4428331" y="6905625"/>
            <a:ext cx="1277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dirty="0"/>
              <a:t>Consequence</a:t>
            </a:r>
          </a:p>
        </p:txBody>
      </p:sp>
      <p:sp>
        <p:nvSpPr>
          <p:cNvPr id="9" name="Text Box 322"/>
          <p:cNvSpPr txBox="1">
            <a:spLocks noChangeArrowheads="1"/>
          </p:cNvSpPr>
          <p:nvPr/>
        </p:nvSpPr>
        <p:spPr bwMode="auto">
          <a:xfrm rot="16200000">
            <a:off x="3251199" y="5415756"/>
            <a:ext cx="9826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dirty="0"/>
              <a:t>Likelihood</a:t>
            </a:r>
          </a:p>
        </p:txBody>
      </p:sp>
    </p:spTree>
    <p:extLst>
      <p:ext uri="{BB962C8B-B14F-4D97-AF65-F5344CB8AC3E}">
        <p14:creationId xmlns:p14="http://schemas.microsoft.com/office/powerpoint/2010/main" val="7618238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a:solidFill>
                  <a:schemeClr val="bg1">
                    <a:lumMod val="65000"/>
                  </a:schemeClr>
                </a:solidFill>
              </a:rPr>
              <a:t>Group Organization</a:t>
            </a:r>
          </a:p>
          <a:p>
            <a:r>
              <a:rPr lang="en-US" sz="3200" dirty="0">
                <a:solidFill>
                  <a:schemeClr val="bg1">
                    <a:lumMod val="65000"/>
                  </a:schemeClr>
                </a:solidFill>
              </a:rPr>
              <a:t>Project Overview</a:t>
            </a:r>
          </a:p>
          <a:p>
            <a:r>
              <a:rPr lang="en-US" sz="3200" dirty="0">
                <a:solidFill>
                  <a:schemeClr val="bg1">
                    <a:lumMod val="65000"/>
                  </a:schemeClr>
                </a:solidFill>
              </a:rPr>
              <a:t>Design Constraints</a:t>
            </a:r>
          </a:p>
          <a:p>
            <a:r>
              <a:rPr lang="en-US" sz="3200" dirty="0">
                <a:solidFill>
                  <a:schemeClr val="bg1">
                    <a:lumMod val="65000"/>
                  </a:schemeClr>
                </a:solidFill>
              </a:rPr>
              <a:t>Mission Architecture</a:t>
            </a:r>
          </a:p>
          <a:p>
            <a:r>
              <a:rPr lang="en-US" sz="3200" dirty="0">
                <a:solidFill>
                  <a:schemeClr val="bg1">
                    <a:lumMod val="65000"/>
                  </a:schemeClr>
                </a:solidFill>
              </a:rPr>
              <a:t>CONOPS</a:t>
            </a:r>
          </a:p>
          <a:p>
            <a:r>
              <a:rPr lang="en-US" sz="3200" dirty="0">
                <a:solidFill>
                  <a:schemeClr val="bg1">
                    <a:lumMod val="65000"/>
                  </a:schemeClr>
                </a:solidFill>
              </a:rPr>
              <a:t>Risk Assessment</a:t>
            </a:r>
          </a:p>
          <a:p>
            <a:r>
              <a:rPr lang="en-US" sz="3200" dirty="0">
                <a:solidFill>
                  <a:schemeClr val="tx1"/>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val="1899034955"/>
      </p:ext>
    </p:extLst>
  </p:cSld>
  <p:clrMapOvr>
    <a:masterClrMapping/>
  </p:clrMapOvr>
  <mc:AlternateContent xmlns:mc="http://schemas.openxmlformats.org/markup-compatibility/2006" xmlns:p14="http://schemas.microsoft.com/office/powerpoint/2010/main">
    <mc:Choice Requires="p14">
      <p:transition spd="slow" p14:dur="2000" advTm="1111"/>
    </mc:Choice>
    <mc:Fallback xmlns="">
      <p:transition spd="slow" advTm="1111"/>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Here be Schedule</a:t>
            </a:r>
            <a:endParaRPr lang="en-US" dirty="0">
              <a:solidFill>
                <a:schemeClr val="tx1">
                  <a:lumMod val="85000"/>
                  <a:lumOff val="15000"/>
                </a:schemeClr>
              </a:solidFill>
            </a:endParaRP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33</a:t>
            </a:fld>
            <a:endParaRPr lang="en-US"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2531" y="352430"/>
            <a:ext cx="2523332" cy="23333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Text Box 2"/>
          <p:cNvSpPr txBox="1">
            <a:spLocks noChangeArrowheads="1"/>
          </p:cNvSpPr>
          <p:nvPr/>
        </p:nvSpPr>
        <p:spPr bwMode="auto">
          <a:xfrm>
            <a:off x="1913731" y="1647828"/>
            <a:ext cx="6281738" cy="493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807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9pPr>
          </a:lstStyle>
          <a:p>
            <a:pPr algn="ctr" eaLnBrk="1">
              <a:buClrTx/>
              <a:buFontTx/>
              <a:buNone/>
            </a:pPr>
            <a:r>
              <a:rPr lang="en-US" altLang="en-US" sz="2400" b="1" dirty="0">
                <a:solidFill>
                  <a:srgbClr val="000000"/>
                </a:solidFill>
              </a:rPr>
              <a:t>Questions?</a:t>
            </a:r>
            <a:endParaRPr lang="en-US" altLang="en-US" sz="2400" dirty="0">
              <a:solidFill>
                <a:srgbClr val="000000"/>
              </a:solidFill>
            </a:endParaRPr>
          </a:p>
          <a:p>
            <a:pPr algn="ctr" eaLnBrk="1">
              <a:buClrTx/>
              <a:buFontTx/>
              <a:buNone/>
            </a:pPr>
            <a:endParaRPr lang="en-US" altLang="en-US" sz="2400" dirty="0">
              <a:solidFill>
                <a:srgbClr val="000000"/>
              </a:solidFill>
            </a:endParaRPr>
          </a:p>
          <a:p>
            <a:pPr algn="ctr" eaLnBrk="1">
              <a:buClrTx/>
              <a:buFontTx/>
              <a:buNone/>
            </a:pPr>
            <a:r>
              <a:rPr lang="en-US" altLang="en-US" dirty="0" smtClean="0">
                <a:solidFill>
                  <a:srgbClr val="000000"/>
                </a:solidFill>
              </a:rPr>
              <a:t>Jennifer Babb</a:t>
            </a:r>
          </a:p>
          <a:p>
            <a:pPr algn="ctr" eaLnBrk="1">
              <a:buClrTx/>
              <a:buFontTx/>
              <a:buNone/>
            </a:pPr>
            <a:r>
              <a:rPr lang="en-US" altLang="en-US" dirty="0" smtClean="0">
                <a:solidFill>
                  <a:srgbClr val="000000"/>
                </a:solidFill>
              </a:rPr>
              <a:t>Bryant </a:t>
            </a:r>
            <a:r>
              <a:rPr lang="en-US" altLang="en-US" dirty="0" err="1" smtClean="0">
                <a:solidFill>
                  <a:srgbClr val="000000"/>
                </a:solidFill>
              </a:rPr>
              <a:t>Gaume</a:t>
            </a:r>
            <a:endParaRPr lang="en-US" altLang="en-US" dirty="0" smtClean="0">
              <a:solidFill>
                <a:srgbClr val="000000"/>
              </a:solidFill>
            </a:endParaRPr>
          </a:p>
          <a:p>
            <a:pPr algn="ctr" eaLnBrk="1">
              <a:buClrTx/>
              <a:buFontTx/>
              <a:buNone/>
            </a:pPr>
            <a:r>
              <a:rPr lang="en-US" altLang="en-US" dirty="0" smtClean="0">
                <a:solidFill>
                  <a:srgbClr val="000000"/>
                </a:solidFill>
              </a:rPr>
              <a:t>Tom Moline</a:t>
            </a:r>
          </a:p>
          <a:p>
            <a:pPr algn="ctr" eaLnBrk="1">
              <a:buClrTx/>
              <a:buFontTx/>
              <a:buNone/>
            </a:pPr>
            <a:r>
              <a:rPr lang="en-US" altLang="en-US" dirty="0" smtClean="0">
                <a:solidFill>
                  <a:srgbClr val="000000"/>
                </a:solidFill>
              </a:rPr>
              <a:t>Tyler Olson</a:t>
            </a:r>
          </a:p>
          <a:p>
            <a:pPr algn="ctr" eaLnBrk="1">
              <a:buClrTx/>
              <a:buFontTx/>
              <a:buNone/>
            </a:pPr>
            <a:r>
              <a:rPr lang="en-US" altLang="en-US" dirty="0" smtClean="0">
                <a:solidFill>
                  <a:srgbClr val="000000"/>
                </a:solidFill>
              </a:rPr>
              <a:t>Nate Richard</a:t>
            </a:r>
            <a:endParaRPr lang="en-US" altLang="en-US" dirty="0">
              <a:solidFill>
                <a:srgbClr val="000000"/>
              </a:solidFill>
            </a:endParaRPr>
          </a:p>
          <a:p>
            <a:pPr algn="ctr" eaLnBrk="1">
              <a:buClrTx/>
              <a:buFontTx/>
              <a:buNone/>
            </a:pPr>
            <a:endParaRPr lang="en-US" altLang="en-US" sz="2800" dirty="0">
              <a:solidFill>
                <a:srgbClr val="000000"/>
              </a:solidFill>
            </a:endParaRPr>
          </a:p>
          <a:p>
            <a:pPr algn="ctr" eaLnBrk="1">
              <a:buClrTx/>
              <a:buFontTx/>
              <a:buNone/>
            </a:pPr>
            <a:r>
              <a:rPr lang="en-US" altLang="en-US" dirty="0" smtClean="0">
                <a:solidFill>
                  <a:srgbClr val="000000"/>
                </a:solidFill>
              </a:rPr>
              <a:t>First Semester </a:t>
            </a:r>
            <a:r>
              <a:rPr lang="en-US" altLang="en-US" dirty="0">
                <a:solidFill>
                  <a:srgbClr val="000000"/>
                </a:solidFill>
              </a:rPr>
              <a:t>Presentation</a:t>
            </a:r>
          </a:p>
          <a:p>
            <a:pPr algn="ctr" eaLnBrk="1">
              <a:buClrTx/>
              <a:buFontTx/>
              <a:buNone/>
            </a:pPr>
            <a:r>
              <a:rPr lang="en-US" altLang="en-US" dirty="0" smtClean="0">
                <a:solidFill>
                  <a:srgbClr val="000000"/>
                </a:solidFill>
              </a:rPr>
              <a:t>December 3, </a:t>
            </a:r>
            <a:r>
              <a:rPr lang="en-US" altLang="en-US" dirty="0">
                <a:solidFill>
                  <a:srgbClr val="000000"/>
                </a:solidFill>
              </a:rPr>
              <a:t>2013</a:t>
            </a:r>
          </a:p>
          <a:p>
            <a:pPr algn="ctr" eaLnBrk="1">
              <a:buClrTx/>
              <a:buFontTx/>
              <a:buNone/>
            </a:pPr>
            <a:endParaRPr lang="en-US" altLang="en-US" dirty="0">
              <a:solidFill>
                <a:srgbClr val="FFFFFF"/>
              </a:solidFill>
            </a:endParaRPr>
          </a:p>
        </p:txBody>
      </p:sp>
      <p:pic>
        <p:nvPicPr>
          <p:cNvPr id="717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331" y="4619627"/>
            <a:ext cx="2593464" cy="208597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3"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6563" y="549275"/>
            <a:ext cx="2081310" cy="21653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4"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23932" y="4615653"/>
            <a:ext cx="2373312" cy="240427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Slide Number Placeholder 7"/>
          <p:cNvSpPr>
            <a:spLocks noGrp="1"/>
          </p:cNvSpPr>
          <p:nvPr>
            <p:ph type="sldNum" idx="12"/>
          </p:nvPr>
        </p:nvSpPr>
        <p:spPr/>
        <p:txBody>
          <a:bodyPr/>
          <a:lstStyle/>
          <a:p>
            <a:pPr>
              <a:defRPr/>
            </a:pPr>
            <a:fld id="{E55F156C-F0B7-45BC-A5A9-F8C99B9FDB7D}" type="slidenum">
              <a:rPr lang="en-US" altLang="en-US" smtClean="0"/>
              <a:pPr>
                <a:defRPr/>
              </a:pPr>
              <a:t>34</a:t>
            </a:fld>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a:solidFill>
                  <a:schemeClr val="bg1">
                    <a:lumMod val="65000"/>
                  </a:schemeClr>
                </a:solidFill>
              </a:rPr>
              <a:t>Group Organization</a:t>
            </a:r>
          </a:p>
          <a:p>
            <a:r>
              <a:rPr lang="en-US" sz="3200" dirty="0">
                <a:solidFill>
                  <a:schemeClr val="tx1">
                    <a:lumMod val="85000"/>
                    <a:lumOff val="15000"/>
                  </a:schemeClr>
                </a:solidFill>
              </a:rPr>
              <a:t>Project Overview</a:t>
            </a:r>
          </a:p>
          <a:p>
            <a:r>
              <a:rPr lang="en-US" sz="3200" dirty="0">
                <a:solidFill>
                  <a:schemeClr val="bg1">
                    <a:lumMod val="65000"/>
                  </a:schemeClr>
                </a:solidFill>
              </a:rPr>
              <a:t>Design Constraints</a:t>
            </a:r>
          </a:p>
          <a:p>
            <a:r>
              <a:rPr lang="en-US" sz="3200" dirty="0">
                <a:solidFill>
                  <a:schemeClr val="bg1">
                    <a:lumMod val="65000"/>
                  </a:schemeClr>
                </a:solidFill>
              </a:rPr>
              <a:t>Mission Architecture</a:t>
            </a:r>
          </a:p>
          <a:p>
            <a:r>
              <a:rPr lang="en-US" sz="3200" dirty="0">
                <a:solidFill>
                  <a:schemeClr val="bg1">
                    <a:lumMod val="65000"/>
                  </a:schemeClr>
                </a:solidFill>
              </a:rPr>
              <a:t>CONOPS</a:t>
            </a:r>
          </a:p>
          <a:p>
            <a:r>
              <a:rPr lang="en-US" sz="3200" dirty="0">
                <a:solidFill>
                  <a:schemeClr val="bg1">
                    <a:lumMod val="65000"/>
                  </a:schemeClr>
                </a:solidFill>
              </a:rPr>
              <a:t>Risk Assessment</a:t>
            </a:r>
          </a:p>
          <a:p>
            <a:r>
              <a:rPr lang="en-US" sz="3200" dirty="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val="1899034955"/>
      </p:ext>
    </p:extLst>
  </p:cSld>
  <p:clrMapOvr>
    <a:masterClrMapping/>
  </p:clrMapOvr>
  <mc:AlternateContent xmlns:mc="http://schemas.openxmlformats.org/markup-compatibility/2006" xmlns:p14="http://schemas.microsoft.com/office/powerpoint/2010/main">
    <mc:Choice Requires="p14">
      <p:transition spd="slow" p14:dur="2000" advTm="1111"/>
    </mc:Choice>
    <mc:Fallback xmlns="">
      <p:transition spd="slow" advTm="111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
          <p:cNvSpPr>
            <a:spLocks noGrp="1" noChangeArrowheads="1"/>
          </p:cNvSpPr>
          <p:nvPr>
            <p:ph type="title"/>
          </p:nvPr>
        </p:nvSpPr>
        <p:spPr>
          <a:xfrm>
            <a:off x="542131" y="0"/>
            <a:ext cx="9067800" cy="1262063"/>
          </a:xfrm>
        </p:spPr>
        <p:txBody>
          <a:bodyPr tIns="38867"/>
          <a:lstStyle/>
          <a:p>
            <a:pPr eaLnBrk="1">
              <a:buClrTx/>
              <a:tabLst>
                <a:tab pos="0" algn="l"/>
                <a:tab pos="457047" algn="l"/>
                <a:tab pos="914092" algn="l"/>
                <a:tab pos="1371139" algn="l"/>
                <a:tab pos="1828184" algn="l"/>
                <a:tab pos="2285231" algn="l"/>
                <a:tab pos="2742276" algn="l"/>
                <a:tab pos="3199324" algn="l"/>
                <a:tab pos="3656368" algn="l"/>
                <a:tab pos="4113416" algn="l"/>
                <a:tab pos="4570461" algn="l"/>
                <a:tab pos="5027507" algn="l"/>
                <a:tab pos="5484554" algn="l"/>
                <a:tab pos="5941599" algn="l"/>
                <a:tab pos="6398648" algn="l"/>
                <a:tab pos="6855692" algn="l"/>
                <a:tab pos="7312739" algn="l"/>
                <a:tab pos="7769784" algn="l"/>
                <a:tab pos="8226830" algn="l"/>
                <a:tab pos="8683876" algn="l"/>
                <a:tab pos="9140923" algn="l"/>
              </a:tabLst>
            </a:pPr>
            <a:r>
              <a:rPr lang="en-US" altLang="en-US" b="1" dirty="0" smtClean="0">
                <a:solidFill>
                  <a:srgbClr val="000000"/>
                </a:solidFill>
              </a:rPr>
              <a:t>Rascal Mission Definitions</a:t>
            </a:r>
          </a:p>
        </p:txBody>
      </p:sp>
      <p:sp>
        <p:nvSpPr>
          <p:cNvPr id="5122" name="Rectangle 2"/>
          <p:cNvSpPr>
            <a:spLocks noGrp="1" noChangeArrowheads="1"/>
          </p:cNvSpPr>
          <p:nvPr>
            <p:ph type="body" idx="1"/>
          </p:nvPr>
        </p:nvSpPr>
        <p:spPr>
          <a:xfrm>
            <a:off x="389735" y="885825"/>
            <a:ext cx="9335293" cy="5041900"/>
          </a:xfrm>
        </p:spPr>
        <p:txBody>
          <a:bodyPr/>
          <a:lstStyle/>
          <a:p>
            <a:pPr marL="215827" indent="-215827" eaLnBrk="1">
              <a:buSzPct val="45000"/>
              <a:buFont typeface="Wingdings" charset="2"/>
              <a:buChar char=""/>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r>
              <a:rPr lang="en-US" altLang="en-US" dirty="0" smtClean="0">
                <a:solidFill>
                  <a:srgbClr val="000000"/>
                </a:solidFill>
              </a:rPr>
              <a:t>As proposed, the Rascal mission consists of a spacecraft capable of demonstrating key proximity operations.</a:t>
            </a:r>
          </a:p>
          <a:p>
            <a:pPr marL="215827" indent="-215827" eaLnBrk="1">
              <a:buSzPct val="45000"/>
              <a:buFont typeface="Wingdings" charset="2"/>
              <a:buChar char=""/>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r>
              <a:rPr lang="en-US" altLang="en-US" dirty="0" smtClean="0">
                <a:solidFill>
                  <a:srgbClr val="000000"/>
                </a:solidFill>
              </a:rPr>
              <a:t>Spacecraft proximity operations consist of orbital maneuvers made relative to a resident space object. Examples or key proximity operation terms are listed below.</a:t>
            </a:r>
          </a:p>
          <a:p>
            <a:pPr marL="215827" indent="-215827" eaLnBrk="1">
              <a:buSzPct val="45000"/>
              <a:buFont typeface="Wingdings" charset="2"/>
              <a:buChar char=""/>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dirty="0" smtClean="0">
              <a:solidFill>
                <a:srgbClr val="000000"/>
              </a:solidFill>
            </a:endParaRPr>
          </a:p>
          <a:p>
            <a:pPr marL="215827" indent="-215827" algn="ctr" eaLnBrk="1">
              <a:buSzPct val="45000"/>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dirty="0" smtClean="0">
              <a:solidFill>
                <a:srgbClr val="000000"/>
              </a:solidFill>
            </a:endParaRPr>
          </a:p>
          <a:p>
            <a:pPr marL="215827" indent="-215827" algn="ctr" eaLnBrk="1">
              <a:buSzPct val="45000"/>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dirty="0" smtClean="0">
              <a:solidFill>
                <a:srgbClr val="000000"/>
              </a:solidFill>
            </a:endParaRPr>
          </a:p>
          <a:p>
            <a:pPr marL="215827" indent="-215827" algn="ctr" eaLnBrk="1">
              <a:buSzPct val="45000"/>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dirty="0" smtClean="0">
              <a:solidFill>
                <a:srgbClr val="000000"/>
              </a:solidFill>
            </a:endParaRPr>
          </a:p>
          <a:p>
            <a:pPr marL="215827" indent="-215827" algn="ctr" eaLnBrk="1">
              <a:buSzPct val="45000"/>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dirty="0" smtClean="0">
              <a:solidFill>
                <a:srgbClr val="000000"/>
              </a:solidFill>
            </a:endParaRPr>
          </a:p>
          <a:p>
            <a:pPr marL="215827" indent="-215827" eaLnBrk="1">
              <a:buSzPct val="45000"/>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dirty="0" smtClean="0">
              <a:solidFill>
                <a:srgbClr val="000000"/>
              </a:solidFill>
            </a:endParaRPr>
          </a:p>
          <a:p>
            <a:pPr marL="215827" indent="-215827" eaLnBrk="1">
              <a:buSzPct val="45000"/>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sz="2000" dirty="0">
              <a:solidFill>
                <a:srgbClr val="000000"/>
              </a:solidFill>
            </a:endParaRPr>
          </a:p>
          <a:p>
            <a:pPr marL="215827" indent="-215827" eaLnBrk="1">
              <a:buSzPct val="45000"/>
              <a:buFont typeface="Wingdings" charset="2"/>
              <a:buChar char=""/>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r>
              <a:rPr lang="en-US" altLang="en-US" sz="2000" dirty="0">
                <a:solidFill>
                  <a:srgbClr val="000000"/>
                </a:solidFill>
              </a:rPr>
              <a:t>Proximity operations such as these haven been tagged by NASA enabling technologies for future NASA missions.</a:t>
            </a:r>
          </a:p>
          <a:p>
            <a:pPr marL="215827" indent="-215827" eaLnBrk="1">
              <a:buSzPct val="45000"/>
              <a:buFont typeface="Wingdings" charset="2"/>
              <a:buChar char=""/>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dirty="0" smtClean="0">
              <a:solidFill>
                <a:srgbClr val="000000"/>
              </a:solidFill>
            </a:endParaRPr>
          </a:p>
          <a:p>
            <a:pPr marL="215827" indent="-215827" eaLnBrk="1">
              <a:buSzPct val="45000"/>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dirty="0" smtClean="0">
              <a:solidFill>
                <a:srgbClr val="000000"/>
              </a:solidFill>
            </a:endParaRPr>
          </a:p>
          <a:p>
            <a:pPr marL="558611" indent="-557027" eaLnBrk="1">
              <a:buSzPct val="45000"/>
              <a:tabLst>
                <a:tab pos="215827" algn="l"/>
                <a:tab pos="328503" algn="l"/>
                <a:tab pos="785549" algn="l"/>
                <a:tab pos="1242595" algn="l"/>
                <a:tab pos="1699641" algn="l"/>
                <a:tab pos="2156687" algn="l"/>
                <a:tab pos="2613733" algn="l"/>
                <a:tab pos="3070781" algn="l"/>
                <a:tab pos="3527825" algn="l"/>
                <a:tab pos="3984872" algn="l"/>
                <a:tab pos="4441917" algn="l"/>
                <a:tab pos="4898963" algn="l"/>
                <a:tab pos="5356010" algn="l"/>
                <a:tab pos="5813056" algn="l"/>
                <a:tab pos="6270103" algn="l"/>
                <a:tab pos="6727148" algn="l"/>
                <a:tab pos="7184195" algn="l"/>
                <a:tab pos="7641240" algn="l"/>
                <a:tab pos="8098287" algn="l"/>
                <a:tab pos="8555332" algn="l"/>
                <a:tab pos="9012379" algn="l"/>
              </a:tabLst>
              <a:defRPr/>
            </a:pPr>
            <a:endParaRPr lang="en-US" altLang="en-US" dirty="0" smtClean="0">
              <a:solidFill>
                <a:srgbClr val="000000"/>
              </a:solidFill>
            </a:endParaRPr>
          </a:p>
        </p:txBody>
      </p:sp>
      <p:sp>
        <p:nvSpPr>
          <p:cNvPr id="5" name="Slide Number Placeholder 4"/>
          <p:cNvSpPr>
            <a:spLocks noGrp="1"/>
          </p:cNvSpPr>
          <p:nvPr>
            <p:ph type="sldNum" idx="12"/>
          </p:nvPr>
        </p:nvSpPr>
        <p:spPr/>
        <p:txBody>
          <a:bodyPr/>
          <a:lstStyle/>
          <a:p>
            <a:pPr>
              <a:defRPr/>
            </a:pPr>
            <a:fld id="{8C6E2802-7AC4-44BB-B0A5-E12803E0614A}" type="slidenum">
              <a:rPr lang="en-US" altLang="en-US" smtClean="0"/>
              <a:pPr>
                <a:defRPr/>
              </a:pPr>
              <a:t>5</a:t>
            </a:fld>
            <a:endParaRPr lang="en-US" altLang="en-US" dirty="0"/>
          </a:p>
        </p:txBody>
      </p:sp>
      <p:graphicFrame>
        <p:nvGraphicFramePr>
          <p:cNvPr id="7" name="Table 6"/>
          <p:cNvGraphicFramePr>
            <a:graphicFrameLocks noGrp="1"/>
          </p:cNvGraphicFramePr>
          <p:nvPr/>
        </p:nvGraphicFramePr>
        <p:xfrm>
          <a:off x="618331" y="2943229"/>
          <a:ext cx="9067800" cy="3505199"/>
        </p:xfrm>
        <a:graphic>
          <a:graphicData uri="http://schemas.openxmlformats.org/drawingml/2006/table">
            <a:tbl>
              <a:tblPr firstRow="1" bandRow="1">
                <a:tableStyleId>{5C22544A-7EE6-4342-B048-85BDC9FD1C3A}</a:tableStyleId>
              </a:tblPr>
              <a:tblGrid>
                <a:gridCol w="3644069"/>
                <a:gridCol w="5423731"/>
              </a:tblGrid>
              <a:tr h="444321">
                <a:tc>
                  <a:txBody>
                    <a:bodyPr/>
                    <a:lstStyle/>
                    <a:p>
                      <a:pPr algn="ctr"/>
                      <a:r>
                        <a:rPr lang="en-US" sz="1800" dirty="0" smtClean="0"/>
                        <a:t>Proximity Operation Term</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sz="1800" dirty="0" smtClean="0"/>
                        <a:t>Definition</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691166">
                <a:tc>
                  <a:txBody>
                    <a:bodyPr/>
                    <a:lstStyle/>
                    <a:p>
                      <a:pPr algn="ctr"/>
                      <a:r>
                        <a:rPr lang="en-US" sz="1800" dirty="0" smtClean="0">
                          <a:solidFill>
                            <a:schemeClr val="tx1">
                              <a:lumMod val="85000"/>
                              <a:lumOff val="15000"/>
                            </a:schemeClr>
                          </a:solidFill>
                        </a:rPr>
                        <a:t>Stationkeeping</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smtClean="0">
                          <a:solidFill>
                            <a:schemeClr val="tx1">
                              <a:lumMod val="85000"/>
                              <a:lumOff val="15000"/>
                            </a:schemeClr>
                          </a:solidFill>
                        </a:rPr>
                        <a:t>Maintaining a set relative displacement between two space objects for a period of several</a:t>
                      </a:r>
                      <a:r>
                        <a:rPr lang="en-US" sz="1800" baseline="0" dirty="0" smtClean="0">
                          <a:solidFill>
                            <a:schemeClr val="tx1">
                              <a:lumMod val="85000"/>
                              <a:lumOff val="15000"/>
                            </a:schemeClr>
                          </a:solidFill>
                        </a:rPr>
                        <a:t> orbits</a:t>
                      </a:r>
                      <a:endParaRPr lang="en-US" sz="18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91166">
                <a:tc>
                  <a:txBody>
                    <a:bodyPr/>
                    <a:lstStyle/>
                    <a:p>
                      <a:pPr algn="ctr"/>
                      <a:r>
                        <a:rPr lang="en-US" sz="1800" dirty="0" smtClean="0">
                          <a:solidFill>
                            <a:schemeClr val="tx1">
                              <a:lumMod val="85000"/>
                              <a:lumOff val="15000"/>
                            </a:schemeClr>
                          </a:solidFill>
                        </a:rPr>
                        <a:t>“Escape”</a:t>
                      </a:r>
                      <a:r>
                        <a:rPr lang="en-US" sz="1800" baseline="0" dirty="0" smtClean="0">
                          <a:solidFill>
                            <a:schemeClr val="tx1">
                              <a:lumMod val="85000"/>
                              <a:lumOff val="15000"/>
                            </a:schemeClr>
                          </a:solidFill>
                        </a:rPr>
                        <a:t> Maneuver</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smtClean="0">
                          <a:solidFill>
                            <a:schemeClr val="tx1">
                              <a:lumMod val="85000"/>
                              <a:lumOff val="15000"/>
                            </a:schemeClr>
                          </a:solidFill>
                        </a:rPr>
                        <a:t>Performing</a:t>
                      </a:r>
                      <a:r>
                        <a:rPr lang="en-US" sz="1800" baseline="0" dirty="0" smtClean="0">
                          <a:solidFill>
                            <a:schemeClr val="tx1">
                              <a:lumMod val="85000"/>
                              <a:lumOff val="15000"/>
                            </a:schemeClr>
                          </a:solidFill>
                        </a:rPr>
                        <a:t> an orbital maneuver that increases the relative displacement between two space objects</a:t>
                      </a:r>
                      <a:endParaRPr lang="en-US" sz="18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87380">
                <a:tc>
                  <a:txBody>
                    <a:bodyPr/>
                    <a:lstStyle/>
                    <a:p>
                      <a:pPr algn="ctr"/>
                      <a:r>
                        <a:rPr lang="en-US" sz="1800" dirty="0" smtClean="0">
                          <a:solidFill>
                            <a:schemeClr val="tx1">
                              <a:lumMod val="85000"/>
                              <a:lumOff val="15000"/>
                            </a:schemeClr>
                          </a:solidFill>
                        </a:rPr>
                        <a:t>Rendezvous</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smtClean="0">
                          <a:solidFill>
                            <a:schemeClr val="tx1">
                              <a:lumMod val="85000"/>
                              <a:lumOff val="15000"/>
                            </a:schemeClr>
                          </a:solidFill>
                        </a:rPr>
                        <a:t>Performing an orbital maneuver</a:t>
                      </a:r>
                      <a:r>
                        <a:rPr lang="en-US" sz="1800" baseline="0" dirty="0" smtClean="0">
                          <a:solidFill>
                            <a:schemeClr val="tx1">
                              <a:lumMod val="85000"/>
                              <a:lumOff val="15000"/>
                            </a:schemeClr>
                          </a:solidFill>
                        </a:rPr>
                        <a:t> that decreases the relative displacement between two space objects within a set distance for a period of several orbits</a:t>
                      </a:r>
                      <a:endParaRPr lang="en-US" sz="18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91166">
                <a:tc>
                  <a:txBody>
                    <a:bodyPr/>
                    <a:lstStyle/>
                    <a:p>
                      <a:pPr algn="ctr"/>
                      <a:r>
                        <a:rPr lang="en-US" sz="1800" dirty="0" smtClean="0">
                          <a:solidFill>
                            <a:schemeClr val="tx1">
                              <a:lumMod val="85000"/>
                              <a:lumOff val="15000"/>
                            </a:schemeClr>
                          </a:solidFill>
                        </a:rPr>
                        <a:t>Resident Space Object</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smtClean="0">
                          <a:solidFill>
                            <a:schemeClr val="tx1">
                              <a:lumMod val="85000"/>
                              <a:lumOff val="15000"/>
                            </a:schemeClr>
                          </a:solidFill>
                        </a:rPr>
                        <a:t>Any satellite or space debris residing</a:t>
                      </a:r>
                      <a:r>
                        <a:rPr lang="en-US" sz="1800" baseline="0" dirty="0" smtClean="0">
                          <a:solidFill>
                            <a:schemeClr val="tx1">
                              <a:lumMod val="85000"/>
                              <a:lumOff val="15000"/>
                            </a:schemeClr>
                          </a:solidFill>
                        </a:rPr>
                        <a:t> in an orbit around Earth</a:t>
                      </a:r>
                      <a:endParaRPr lang="en-US" sz="18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Rascal Mission Success Criteria</a:t>
            </a:r>
            <a:endParaRPr lang="en-US" b="1" dirty="0">
              <a:solidFill>
                <a:schemeClr val="tx1">
                  <a:lumMod val="85000"/>
                  <a:lumOff val="15000"/>
                </a:schemeClr>
              </a:solidFill>
            </a:endParaRPr>
          </a:p>
        </p:txBody>
      </p:sp>
      <p:sp>
        <p:nvSpPr>
          <p:cNvPr id="3" name="Content Placeholder 2"/>
          <p:cNvSpPr>
            <a:spLocks noGrp="1"/>
          </p:cNvSpPr>
          <p:nvPr>
            <p:ph idx="1"/>
          </p:nvPr>
        </p:nvSpPr>
        <p:spPr>
          <a:xfrm>
            <a:off x="542136" y="1266830"/>
            <a:ext cx="9058275" cy="4981575"/>
          </a:xfrm>
        </p:spPr>
        <p:txBody>
          <a:bodyPr/>
          <a:lstStyle/>
          <a:p>
            <a:pPr>
              <a:buFont typeface="Arial" pitchFamily="34" charset="0"/>
              <a:buChar char="•"/>
            </a:pPr>
            <a:r>
              <a:rPr lang="en-US" dirty="0" smtClean="0">
                <a:solidFill>
                  <a:schemeClr val="tx1">
                    <a:lumMod val="85000"/>
                    <a:lumOff val="15000"/>
                  </a:schemeClr>
                </a:solidFill>
              </a:rPr>
              <a:t>In order for the Rascal mission to be considered successful, it must meet the success criteria listed below.</a:t>
            </a:r>
          </a:p>
          <a:p>
            <a:pPr>
              <a:buFont typeface="Arial" pitchFamily="34" charset="0"/>
              <a:buChar char="•"/>
            </a:pPr>
            <a:r>
              <a:rPr lang="en-US" b="1" u="sng" dirty="0" smtClean="0">
                <a:solidFill>
                  <a:schemeClr val="tx1">
                    <a:lumMod val="85000"/>
                    <a:lumOff val="15000"/>
                  </a:schemeClr>
                </a:solidFill>
              </a:rPr>
              <a:t>The Rascal mission shall demonstrate:</a:t>
            </a:r>
          </a:p>
          <a:p>
            <a:pPr lvl="1">
              <a:buFont typeface="Arial" pitchFamily="34" charset="0"/>
              <a:buChar char="•"/>
            </a:pPr>
            <a:r>
              <a:rPr lang="en-US" sz="2400" dirty="0">
                <a:solidFill>
                  <a:schemeClr val="tx1">
                    <a:lumMod val="85000"/>
                    <a:lumOff val="15000"/>
                  </a:schemeClr>
                </a:solidFill>
              </a:rPr>
              <a:t>Stationkeeping: performing correction maneuvers to remain within a 10-75 meter sphere of a resident space object for at least 5 orbits.</a:t>
            </a:r>
          </a:p>
          <a:p>
            <a:pPr lvl="1">
              <a:buFont typeface="Arial" pitchFamily="34" charset="0"/>
              <a:buChar char="•"/>
            </a:pPr>
            <a:r>
              <a:rPr lang="en-US" sz="2400" dirty="0">
                <a:solidFill>
                  <a:schemeClr val="tx1">
                    <a:lumMod val="85000"/>
                    <a:lumOff val="15000"/>
                  </a:schemeClr>
                </a:solidFill>
              </a:rPr>
              <a:t>“Escape” Maneuver: performing an orbital maneuver that intentionally increases the final displacement of the spacecraft relative to a resident space object to at least 100 meters within 1 orbit.</a:t>
            </a:r>
          </a:p>
          <a:p>
            <a:pPr lvl="1">
              <a:buFont typeface="Arial" pitchFamily="34" charset="0"/>
              <a:buChar char="•"/>
            </a:pPr>
            <a:r>
              <a:rPr lang="en-US" sz="2400" dirty="0">
                <a:solidFill>
                  <a:schemeClr val="tx1">
                    <a:lumMod val="85000"/>
                    <a:lumOff val="15000"/>
                  </a:schemeClr>
                </a:solidFill>
              </a:rPr>
              <a:t>Rendezvous: performing an orbital maneuver that intentionally decreases the displacement of the spacecraft relative to a resident space object to within 50 meters for at least 5 orbits.</a:t>
            </a:r>
            <a:endParaRPr lang="en-US" sz="2400" dirty="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6</a:t>
            </a:fld>
            <a:endParaRPr lang="en-US"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a:solidFill>
                  <a:schemeClr val="bg1">
                    <a:lumMod val="65000"/>
                  </a:schemeClr>
                </a:solidFill>
              </a:rPr>
              <a:t>Group Organization</a:t>
            </a:r>
          </a:p>
          <a:p>
            <a:r>
              <a:rPr lang="en-US" sz="3200" dirty="0">
                <a:solidFill>
                  <a:schemeClr val="bg1">
                    <a:lumMod val="65000"/>
                  </a:schemeClr>
                </a:solidFill>
              </a:rPr>
              <a:t>Project Overview</a:t>
            </a:r>
          </a:p>
          <a:p>
            <a:r>
              <a:rPr lang="en-US" sz="3200" dirty="0">
                <a:solidFill>
                  <a:schemeClr val="tx1">
                    <a:lumMod val="85000"/>
                    <a:lumOff val="15000"/>
                  </a:schemeClr>
                </a:solidFill>
              </a:rPr>
              <a:t>Design Constraints</a:t>
            </a:r>
          </a:p>
          <a:p>
            <a:r>
              <a:rPr lang="en-US" sz="3200" dirty="0">
                <a:solidFill>
                  <a:schemeClr val="bg1">
                    <a:lumMod val="65000"/>
                  </a:schemeClr>
                </a:solidFill>
              </a:rPr>
              <a:t>Mission Architecture</a:t>
            </a:r>
          </a:p>
          <a:p>
            <a:r>
              <a:rPr lang="en-US" sz="3200" dirty="0">
                <a:solidFill>
                  <a:schemeClr val="bg1">
                    <a:lumMod val="65000"/>
                  </a:schemeClr>
                </a:solidFill>
              </a:rPr>
              <a:t>CONOPS</a:t>
            </a:r>
          </a:p>
          <a:p>
            <a:r>
              <a:rPr lang="en-US" sz="3200" dirty="0">
                <a:solidFill>
                  <a:schemeClr val="bg1">
                    <a:lumMod val="65000"/>
                  </a:schemeClr>
                </a:solidFill>
              </a:rPr>
              <a:t>Risk Assessment</a:t>
            </a:r>
          </a:p>
          <a:p>
            <a:r>
              <a:rPr lang="en-US" sz="3200" dirty="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val="1899034955"/>
      </p:ext>
    </p:extLst>
  </p:cSld>
  <p:clrMapOvr>
    <a:masterClrMapping/>
  </p:clrMapOvr>
  <mc:AlternateContent xmlns:mc="http://schemas.openxmlformats.org/markup-compatibility/2006" xmlns:p14="http://schemas.microsoft.com/office/powerpoint/2010/main">
    <mc:Choice Requires="p14">
      <p:transition spd="slow" p14:dur="2000" advTm="1111"/>
    </mc:Choice>
    <mc:Fallback xmlns="">
      <p:transition spd="slow" advTm="111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5908694" y="-2057421"/>
            <a:ext cx="3735610" cy="8641643"/>
            <a:chOff x="1065252" y="1065253"/>
            <a:chExt cx="5143502" cy="11899901"/>
          </a:xfrm>
        </p:grpSpPr>
        <p:sp>
          <p:nvSpPr>
            <p:cNvPr id="6" name="AutoShape 5" descr="tile_paper_medgray.jpeg"/>
            <p:cNvSpPr>
              <a:spLocks/>
            </p:cNvSpPr>
            <p:nvPr/>
          </p:nvSpPr>
          <p:spPr bwMode="auto">
            <a:xfrm rot="18900000">
              <a:off x="1065252" y="1065253"/>
              <a:ext cx="5143502" cy="51435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blipFill dpi="0" rotWithShape="0">
              <a:blip r:embed="rId2"/>
              <a:srcRect/>
              <a:tile tx="0" ty="0" sx="100000" sy="100000" flip="none" algn="tl"/>
            </a:blipFill>
            <a:ln>
              <a:noFill/>
            </a:ln>
            <a:effectLst>
              <a:outerShdw blurRad="38100" dist="25400" dir="5400000" algn="ctr" rotWithShape="0">
                <a:srgbClr val="000000">
                  <a:alpha val="50000"/>
                </a:srgbClr>
              </a:outerShdw>
            </a:effectLst>
            <a:extLst>
              <a:ext uri="{91240B29-F687-4F45-9708-019B960494DF}">
                <a14:hiddenLine xmlns:a14="http://schemas.microsoft.com/office/drawing/2010/main" w="12700" cap="flat" cmpd="sng">
                  <a:solidFill>
                    <a:srgbClr val="000000"/>
                  </a:solidFill>
                  <a:prstDash val="solid"/>
                  <a:miter lim="0"/>
                  <a:headEnd/>
                  <a:tailEnd/>
                </a14:hiddenLine>
              </a:ext>
            </a:extLst>
          </p:spPr>
          <p:txBody>
            <a:bodyPr lIns="50800" tIns="50800" rIns="50800" bIns="50800" anchor="ctr"/>
            <a:lstStyle/>
            <a:p>
              <a:endParaRPr lang="en-US" altLang="en-US" sz="2400">
                <a:solidFill>
                  <a:srgbClr val="FFFFFF"/>
                </a:solidFill>
              </a:endParaRPr>
            </a:p>
          </p:txBody>
        </p:sp>
        <p:grpSp>
          <p:nvGrpSpPr>
            <p:cNvPr id="7" name="Group 6"/>
            <p:cNvGrpSpPr>
              <a:grpSpLocks/>
            </p:cNvGrpSpPr>
            <p:nvPr/>
          </p:nvGrpSpPr>
          <p:grpSpPr bwMode="auto">
            <a:xfrm rot="16200000">
              <a:off x="388918" y="8966393"/>
              <a:ext cx="5471891" cy="2028521"/>
              <a:chOff x="-1" y="-1"/>
              <a:chExt cx="5471892" cy="2028522"/>
            </a:xfrm>
          </p:grpSpPr>
          <p:sp>
            <p:nvSpPr>
              <p:cNvPr id="18" name="AutoShape 7" descr="tile_paper_medgray.jpeg"/>
              <p:cNvSpPr>
                <a:spLocks/>
              </p:cNvSpPr>
              <p:nvPr/>
            </p:nvSpPr>
            <p:spPr bwMode="auto">
              <a:xfrm rot="2700000">
                <a:off x="108218" y="736637"/>
                <a:ext cx="601516"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grpSp>
            <p:nvGrpSpPr>
              <p:cNvPr id="19" name="Group 8"/>
              <p:cNvGrpSpPr>
                <a:grpSpLocks/>
              </p:cNvGrpSpPr>
              <p:nvPr/>
            </p:nvGrpSpPr>
            <p:grpSpPr bwMode="auto">
              <a:xfrm rot="2700000">
                <a:off x="1357517" y="489862"/>
                <a:ext cx="601516" cy="1048795"/>
                <a:chOff x="0" y="-1"/>
                <a:chExt cx="601515" cy="1048796"/>
              </a:xfrm>
            </p:grpSpPr>
            <p:sp>
              <p:nvSpPr>
                <p:cNvPr id="33" name="AutoShape 9" descr="tile_paper_medgray.jpeg"/>
                <p:cNvSpPr>
                  <a:spLocks/>
                </p:cNvSpPr>
                <p:nvPr/>
              </p:nvSpPr>
              <p:spPr bwMode="auto">
                <a:xfrm>
                  <a:off x="0" y="0"/>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34" name="AutoShape 10" descr="tile_paper_medgray.jpeg"/>
                <p:cNvSpPr>
                  <a:spLocks/>
                </p:cNvSpPr>
                <p:nvPr/>
              </p:nvSpPr>
              <p:spPr bwMode="auto">
                <a:xfrm>
                  <a:off x="0" y="493550"/>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grpSp>
          <p:grpSp>
            <p:nvGrpSpPr>
              <p:cNvPr id="20" name="Group 11"/>
              <p:cNvGrpSpPr>
                <a:grpSpLocks/>
              </p:cNvGrpSpPr>
              <p:nvPr/>
            </p:nvGrpSpPr>
            <p:grpSpPr bwMode="auto">
              <a:xfrm rot="2700000">
                <a:off x="2606816" y="181393"/>
                <a:ext cx="601516" cy="1665733"/>
                <a:chOff x="0" y="-1"/>
                <a:chExt cx="601515" cy="1665734"/>
              </a:xfrm>
            </p:grpSpPr>
            <p:sp>
              <p:nvSpPr>
                <p:cNvPr id="30" name="AutoShape 12" descr="tile_paper_medgray.jpeg"/>
                <p:cNvSpPr>
                  <a:spLocks/>
                </p:cNvSpPr>
                <p:nvPr/>
              </p:nvSpPr>
              <p:spPr bwMode="auto">
                <a:xfrm>
                  <a:off x="0" y="555244"/>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31" name="AutoShape 13" descr="tile_paper_medgray.jpeg"/>
                <p:cNvSpPr>
                  <a:spLocks/>
                </p:cNvSpPr>
                <p:nvPr/>
              </p:nvSpPr>
              <p:spPr bwMode="auto">
                <a:xfrm>
                  <a:off x="0" y="1110488"/>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32" name="AutoShape 14" descr="tile_paper_medgray.jpeg"/>
                <p:cNvSpPr>
                  <a:spLocks/>
                </p:cNvSpPr>
                <p:nvPr/>
              </p:nvSpPr>
              <p:spPr bwMode="auto">
                <a:xfrm>
                  <a:off x="0" y="0"/>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grpSp>
          <p:grpSp>
            <p:nvGrpSpPr>
              <p:cNvPr id="21" name="Group 15"/>
              <p:cNvGrpSpPr>
                <a:grpSpLocks/>
              </p:cNvGrpSpPr>
              <p:nvPr/>
            </p:nvGrpSpPr>
            <p:grpSpPr bwMode="auto">
              <a:xfrm rot="2700000">
                <a:off x="3856115" y="181393"/>
                <a:ext cx="1203030" cy="1665733"/>
                <a:chOff x="0" y="-1"/>
                <a:chExt cx="1203029" cy="1665734"/>
              </a:xfrm>
            </p:grpSpPr>
            <p:grpSp>
              <p:nvGrpSpPr>
                <p:cNvPr id="22" name="Group 16"/>
                <p:cNvGrpSpPr>
                  <a:grpSpLocks/>
                </p:cNvGrpSpPr>
                <p:nvPr/>
              </p:nvGrpSpPr>
              <p:grpSpPr bwMode="auto">
                <a:xfrm>
                  <a:off x="0" y="-1"/>
                  <a:ext cx="601515" cy="1665734"/>
                  <a:chOff x="0" y="-1"/>
                  <a:chExt cx="601515" cy="1665734"/>
                </a:xfrm>
              </p:grpSpPr>
              <p:sp>
                <p:nvSpPr>
                  <p:cNvPr id="27" name="AutoShape 17" descr="tile_paper_medgray.jpeg"/>
                  <p:cNvSpPr>
                    <a:spLocks/>
                  </p:cNvSpPr>
                  <p:nvPr/>
                </p:nvSpPr>
                <p:spPr bwMode="auto">
                  <a:xfrm>
                    <a:off x="0" y="555244"/>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28" name="AutoShape 18" descr="tile_paper_medgray.jpeg"/>
                  <p:cNvSpPr>
                    <a:spLocks/>
                  </p:cNvSpPr>
                  <p:nvPr/>
                </p:nvSpPr>
                <p:spPr bwMode="auto">
                  <a:xfrm>
                    <a:off x="0" y="1110488"/>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29" name="AutoShape 19" descr="tile_paper_medgray.jpeg"/>
                  <p:cNvSpPr>
                    <a:spLocks/>
                  </p:cNvSpPr>
                  <p:nvPr/>
                </p:nvSpPr>
                <p:spPr bwMode="auto">
                  <a:xfrm>
                    <a:off x="0" y="0"/>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grpSp>
            <p:grpSp>
              <p:nvGrpSpPr>
                <p:cNvPr id="23" name="Group 20"/>
                <p:cNvGrpSpPr>
                  <a:grpSpLocks/>
                </p:cNvGrpSpPr>
                <p:nvPr/>
              </p:nvGrpSpPr>
              <p:grpSpPr bwMode="auto">
                <a:xfrm>
                  <a:off x="601514" y="0"/>
                  <a:ext cx="601515" cy="1665733"/>
                  <a:chOff x="0" y="-1"/>
                  <a:chExt cx="601515" cy="1665734"/>
                </a:xfrm>
              </p:grpSpPr>
              <p:sp>
                <p:nvSpPr>
                  <p:cNvPr id="24" name="AutoShape 21" descr="tile_paper_medgray.jpeg"/>
                  <p:cNvSpPr>
                    <a:spLocks/>
                  </p:cNvSpPr>
                  <p:nvPr/>
                </p:nvSpPr>
                <p:spPr bwMode="auto">
                  <a:xfrm>
                    <a:off x="0" y="555244"/>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25" name="AutoShape 22" descr="tile_paper_medgray.jpeg"/>
                  <p:cNvSpPr>
                    <a:spLocks/>
                  </p:cNvSpPr>
                  <p:nvPr/>
                </p:nvSpPr>
                <p:spPr bwMode="auto">
                  <a:xfrm>
                    <a:off x="0" y="1110488"/>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sp>
                <p:nvSpPr>
                  <p:cNvPr id="26" name="AutoShape 23" descr="tile_paper_medgray.jpeg"/>
                  <p:cNvSpPr>
                    <a:spLocks/>
                  </p:cNvSpPr>
                  <p:nvPr/>
                </p:nvSpPr>
                <p:spPr bwMode="auto">
                  <a:xfrm>
                    <a:off x="0" y="0"/>
                    <a:ext cx="601515" cy="555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ltLang="en-US" sz="2400">
                      <a:solidFill>
                        <a:srgbClr val="FFFFFF"/>
                      </a:solidFill>
                    </a:endParaRPr>
                  </a:p>
                </p:txBody>
              </p:sp>
            </p:grpSp>
          </p:grpSp>
        </p:grpSp>
        <p:sp>
          <p:nvSpPr>
            <p:cNvPr id="8" name="AutoShape 24"/>
            <p:cNvSpPr>
              <a:spLocks/>
            </p:cNvSpPr>
            <p:nvPr/>
          </p:nvSpPr>
          <p:spPr bwMode="auto">
            <a:xfrm>
              <a:off x="4331363" y="8082003"/>
              <a:ext cx="698603" cy="6477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6U</a:t>
              </a:r>
            </a:p>
          </p:txBody>
        </p:sp>
        <p:sp>
          <p:nvSpPr>
            <p:cNvPr id="9" name="AutoShape 25"/>
            <p:cNvSpPr>
              <a:spLocks/>
            </p:cNvSpPr>
            <p:nvPr/>
          </p:nvSpPr>
          <p:spPr bwMode="auto">
            <a:xfrm>
              <a:off x="4331363" y="9809203"/>
              <a:ext cx="698603" cy="6477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3U</a:t>
              </a:r>
            </a:p>
          </p:txBody>
        </p:sp>
        <p:sp>
          <p:nvSpPr>
            <p:cNvPr id="10" name="AutoShape 26"/>
            <p:cNvSpPr>
              <a:spLocks/>
            </p:cNvSpPr>
            <p:nvPr/>
          </p:nvSpPr>
          <p:spPr bwMode="auto">
            <a:xfrm>
              <a:off x="4331363" y="10888703"/>
              <a:ext cx="698603" cy="6477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2U</a:t>
              </a:r>
            </a:p>
          </p:txBody>
        </p:sp>
        <p:sp>
          <p:nvSpPr>
            <p:cNvPr id="11" name="AutoShape 27"/>
            <p:cNvSpPr>
              <a:spLocks/>
            </p:cNvSpPr>
            <p:nvPr/>
          </p:nvSpPr>
          <p:spPr bwMode="auto">
            <a:xfrm>
              <a:off x="4331363" y="11968203"/>
              <a:ext cx="698603" cy="6477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1U</a:t>
              </a:r>
            </a:p>
          </p:txBody>
        </p:sp>
        <p:sp>
          <p:nvSpPr>
            <p:cNvPr id="12" name="AutoShape 28"/>
            <p:cNvSpPr>
              <a:spLocks/>
            </p:cNvSpPr>
            <p:nvPr/>
          </p:nvSpPr>
          <p:spPr bwMode="auto">
            <a:xfrm>
              <a:off x="4286721" y="12584153"/>
              <a:ext cx="1461440" cy="3810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1.33 kg</a:t>
              </a:r>
              <a:endParaRPr lang="en-US" altLang="en-US" dirty="0">
                <a:solidFill>
                  <a:schemeClr val="tx1"/>
                </a:solidFill>
              </a:endParaRPr>
            </a:p>
          </p:txBody>
        </p:sp>
        <p:sp>
          <p:nvSpPr>
            <p:cNvPr id="13" name="AutoShape 29"/>
            <p:cNvSpPr>
              <a:spLocks/>
            </p:cNvSpPr>
            <p:nvPr/>
          </p:nvSpPr>
          <p:spPr bwMode="auto">
            <a:xfrm>
              <a:off x="4286723" y="11479253"/>
              <a:ext cx="1461441" cy="3810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2.66 kg</a:t>
              </a:r>
              <a:endParaRPr lang="en-US" altLang="en-US" dirty="0">
                <a:solidFill>
                  <a:schemeClr val="tx1"/>
                </a:solidFill>
              </a:endParaRPr>
            </a:p>
          </p:txBody>
        </p:sp>
        <p:sp>
          <p:nvSpPr>
            <p:cNvPr id="14" name="AutoShape 30"/>
            <p:cNvSpPr>
              <a:spLocks/>
            </p:cNvSpPr>
            <p:nvPr/>
          </p:nvSpPr>
          <p:spPr bwMode="auto">
            <a:xfrm>
              <a:off x="4286723" y="10374353"/>
              <a:ext cx="1671278" cy="3810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4.00 kg</a:t>
              </a:r>
              <a:endParaRPr lang="en-US" altLang="en-US" dirty="0">
                <a:solidFill>
                  <a:schemeClr val="tx1"/>
                </a:solidFill>
              </a:endParaRPr>
            </a:p>
          </p:txBody>
        </p:sp>
        <p:sp>
          <p:nvSpPr>
            <p:cNvPr id="15" name="AutoShape 31"/>
            <p:cNvSpPr>
              <a:spLocks/>
            </p:cNvSpPr>
            <p:nvPr/>
          </p:nvSpPr>
          <p:spPr bwMode="auto">
            <a:xfrm>
              <a:off x="4274022" y="8675728"/>
              <a:ext cx="1474140" cy="3316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8.00 kg</a:t>
              </a:r>
              <a:endParaRPr lang="en-US" altLang="en-US" dirty="0">
                <a:solidFill>
                  <a:schemeClr val="tx1"/>
                </a:solidFill>
              </a:endParaRPr>
            </a:p>
          </p:txBody>
        </p:sp>
        <p:sp>
          <p:nvSpPr>
            <p:cNvPr id="16" name="AutoShape 32"/>
            <p:cNvSpPr>
              <a:spLocks/>
            </p:cNvSpPr>
            <p:nvPr/>
          </p:nvSpPr>
          <p:spPr bwMode="auto">
            <a:xfrm>
              <a:off x="4195702" y="6710403"/>
              <a:ext cx="1909725" cy="6477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err="1">
                  <a:solidFill>
                    <a:schemeClr val="tx1"/>
                  </a:solidFill>
                </a:rPr>
                <a:t>MicroSat</a:t>
              </a:r>
              <a:endParaRPr lang="en-US" altLang="en-US" dirty="0">
                <a:solidFill>
                  <a:schemeClr val="tx1"/>
                </a:solidFill>
              </a:endParaRPr>
            </a:p>
          </p:txBody>
        </p:sp>
        <p:sp>
          <p:nvSpPr>
            <p:cNvPr id="17" name="AutoShape 33"/>
            <p:cNvSpPr>
              <a:spLocks/>
            </p:cNvSpPr>
            <p:nvPr/>
          </p:nvSpPr>
          <p:spPr bwMode="auto">
            <a:xfrm>
              <a:off x="4198585" y="7297007"/>
              <a:ext cx="1549578" cy="3402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r>
                <a:rPr lang="en-US" altLang="en-US" dirty="0">
                  <a:solidFill>
                    <a:schemeClr val="tx1"/>
                  </a:solidFill>
                </a:rPr>
                <a:t>&lt; 500 kg</a:t>
              </a:r>
              <a:endParaRPr lang="en-US" altLang="en-US" dirty="0">
                <a:solidFill>
                  <a:schemeClr val="tx1"/>
                </a:solidFill>
              </a:endParaRPr>
            </a:p>
          </p:txBody>
        </p:sp>
      </p:grpSp>
      <p:sp>
        <p:nvSpPr>
          <p:cNvPr id="2" name="Title 1"/>
          <p:cNvSpPr>
            <a:spLocks noGrp="1"/>
          </p:cNvSpPr>
          <p:nvPr>
            <p:ph type="title"/>
          </p:nvPr>
        </p:nvSpPr>
        <p:spPr/>
        <p:txBody>
          <a:bodyPr/>
          <a:lstStyle/>
          <a:p>
            <a:r>
              <a:rPr lang="en-US" dirty="0" smtClean="0">
                <a:solidFill>
                  <a:schemeClr val="tx1"/>
                </a:solidFill>
              </a:rPr>
              <a:t>Quick Note:</a:t>
            </a:r>
            <a:endParaRPr lang="en-US" dirty="0">
              <a:solidFill>
                <a:schemeClr val="tx1"/>
              </a:solidFill>
            </a:endParaRPr>
          </a:p>
        </p:txBody>
      </p:sp>
      <p:sp>
        <p:nvSpPr>
          <p:cNvPr id="3" name="Content Placeholder 2"/>
          <p:cNvSpPr>
            <a:spLocks noGrp="1"/>
          </p:cNvSpPr>
          <p:nvPr>
            <p:ph idx="1"/>
          </p:nvPr>
        </p:nvSpPr>
        <p:spPr>
          <a:xfrm>
            <a:off x="503242" y="1768479"/>
            <a:ext cx="5601493" cy="4981575"/>
          </a:xfrm>
        </p:spPr>
        <p:txBody>
          <a:bodyPr/>
          <a:lstStyle/>
          <a:p>
            <a:pPr marL="444350" indent="-444350">
              <a:buSzPct val="75000"/>
              <a:buFontTx/>
              <a:buChar char="•"/>
            </a:pPr>
            <a:r>
              <a:rPr lang="en-US" altLang="en-US" dirty="0" err="1">
                <a:solidFill>
                  <a:schemeClr val="tx1"/>
                </a:solidFill>
              </a:rPr>
              <a:t>CubeSats</a:t>
            </a:r>
            <a:r>
              <a:rPr lang="en-US" altLang="en-US" dirty="0">
                <a:solidFill>
                  <a:schemeClr val="tx1"/>
                </a:solidFill>
              </a:rPr>
              <a:t> are a class of satellites defined by California Polytechnic State University (</a:t>
            </a:r>
            <a:r>
              <a:rPr lang="en-US" altLang="en-US" dirty="0" err="1">
                <a:solidFill>
                  <a:schemeClr val="tx1"/>
                </a:solidFill>
              </a:rPr>
              <a:t>CalPoly</a:t>
            </a:r>
            <a:r>
              <a:rPr lang="en-US" altLang="en-US" dirty="0">
                <a:solidFill>
                  <a:schemeClr val="tx1"/>
                </a:solidFill>
              </a:rPr>
              <a:t>), typically weighing less than 8 kg and coming in several sizes. A </a:t>
            </a:r>
            <a:r>
              <a:rPr lang="en-US" altLang="en-US" dirty="0" err="1">
                <a:solidFill>
                  <a:schemeClr val="tx1"/>
                </a:solidFill>
              </a:rPr>
              <a:t>CubeSat</a:t>
            </a:r>
            <a:r>
              <a:rPr lang="en-US" altLang="en-US" dirty="0">
                <a:solidFill>
                  <a:schemeClr val="tx1"/>
                </a:solidFill>
              </a:rPr>
              <a:t> “U” is a 10x10x10 cm cube, massing no more than 1.33 kg.</a:t>
            </a:r>
          </a:p>
          <a:p>
            <a:pPr marL="444350" indent="-444350">
              <a:buSzPct val="75000"/>
              <a:buFontTx/>
              <a:buChar char="•"/>
            </a:pPr>
            <a:r>
              <a:rPr lang="en-US" altLang="en-US" dirty="0" err="1">
                <a:solidFill>
                  <a:schemeClr val="tx1"/>
                </a:solidFill>
              </a:rPr>
              <a:t>MicroSats</a:t>
            </a:r>
            <a:r>
              <a:rPr lang="en-US" altLang="en-US" dirty="0">
                <a:solidFill>
                  <a:schemeClr val="tx1"/>
                </a:solidFill>
              </a:rPr>
              <a:t> are a more loosely defined category of spacecraft under 500 kg in mass, with no standard external interface.</a:t>
            </a:r>
          </a:p>
          <a:p>
            <a:endParaRPr lang="en-US" dirty="0"/>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8</a:t>
            </a:fld>
            <a:endParaRPr lang="en-US" altLang="en-US" dirty="0"/>
          </a:p>
        </p:txBody>
      </p:sp>
    </p:spTree>
    <p:extLst>
      <p:ext uri="{BB962C8B-B14F-4D97-AF65-F5344CB8AC3E}">
        <p14:creationId xmlns:p14="http://schemas.microsoft.com/office/powerpoint/2010/main" val="3568835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935" y="4"/>
            <a:ext cx="9058275" cy="1252538"/>
          </a:xfrm>
        </p:spPr>
        <p:txBody>
          <a:bodyPr/>
          <a:lstStyle/>
          <a:p>
            <a:r>
              <a:rPr lang="en-US" b="1" dirty="0" smtClean="0">
                <a:solidFill>
                  <a:schemeClr val="tx1">
                    <a:lumMod val="85000"/>
                    <a:lumOff val="15000"/>
                  </a:schemeClr>
                </a:solidFill>
              </a:rPr>
              <a:t>Common Spacecraft Design Constraints</a:t>
            </a:r>
            <a:endParaRPr lang="en-US" b="1" dirty="0">
              <a:solidFill>
                <a:schemeClr val="tx1">
                  <a:lumMod val="85000"/>
                  <a:lumOff val="15000"/>
                </a:schemeClr>
              </a:solidFill>
            </a:endParaRPr>
          </a:p>
        </p:txBody>
      </p:sp>
      <p:sp>
        <p:nvSpPr>
          <p:cNvPr id="3" name="Content Placeholder 2"/>
          <p:cNvSpPr>
            <a:spLocks noGrp="1"/>
          </p:cNvSpPr>
          <p:nvPr>
            <p:ph idx="1"/>
          </p:nvPr>
        </p:nvSpPr>
        <p:spPr>
          <a:xfrm>
            <a:off x="3971136" y="1038227"/>
            <a:ext cx="5857875" cy="4953000"/>
          </a:xfrm>
        </p:spPr>
        <p:txBody>
          <a:bodyPr/>
          <a:lstStyle/>
          <a:p>
            <a:pPr>
              <a:buFont typeface="Arial" pitchFamily="34" charset="0"/>
              <a:buChar char="•"/>
            </a:pPr>
            <a:r>
              <a:rPr lang="en-US" sz="2000" dirty="0">
                <a:solidFill>
                  <a:schemeClr val="tx1">
                    <a:lumMod val="85000"/>
                    <a:lumOff val="15000"/>
                  </a:schemeClr>
                </a:solidFill>
              </a:rPr>
              <a:t>Usually, the key driver of any aerospace system design is its cost and its weight.</a:t>
            </a:r>
          </a:p>
          <a:p>
            <a:pPr>
              <a:buFont typeface="Arial" pitchFamily="34" charset="0"/>
              <a:buChar char="•"/>
            </a:pPr>
            <a:r>
              <a:rPr lang="en-US" sz="2000" dirty="0">
                <a:solidFill>
                  <a:schemeClr val="tx1">
                    <a:lumMod val="85000"/>
                    <a:lumOff val="15000"/>
                  </a:schemeClr>
                </a:solidFill>
              </a:rPr>
              <a:t> In the case of small spacecraft design, the former plays a large role in terms of the cost associated with getting said design to orbit, while the latter place a much less significant role.</a:t>
            </a:r>
          </a:p>
          <a:p>
            <a:pPr>
              <a:buFont typeface="Arial" pitchFamily="34" charset="0"/>
              <a:buChar char="•"/>
            </a:pPr>
            <a:r>
              <a:rPr lang="en-US" sz="2000" dirty="0">
                <a:solidFill>
                  <a:schemeClr val="tx1">
                    <a:lumMod val="85000"/>
                    <a:lumOff val="15000"/>
                  </a:schemeClr>
                </a:solidFill>
              </a:rPr>
              <a:t>Thus, in place of weight, volume becomes a much more important constraint on any small satellite design.</a:t>
            </a:r>
          </a:p>
          <a:p>
            <a:pPr lvl="1">
              <a:buFont typeface="Arial" pitchFamily="34" charset="0"/>
              <a:buChar char="•"/>
            </a:pPr>
            <a:r>
              <a:rPr lang="en-US" sz="1800" dirty="0">
                <a:solidFill>
                  <a:schemeClr val="tx1">
                    <a:lumMod val="85000"/>
                    <a:lumOff val="15000"/>
                  </a:schemeClr>
                </a:solidFill>
              </a:rPr>
              <a:t>This fact is directly related to the CubeSat standard described in the previous section, which has allowed for the development of deployers for spacecraft that follow it, such as the P-POD and NLAS Deployers.</a:t>
            </a:r>
          </a:p>
          <a:p>
            <a:pPr>
              <a:buFont typeface="Arial" pitchFamily="34" charset="0"/>
              <a:buChar char="•"/>
            </a:pPr>
            <a:r>
              <a:rPr lang="en-US" sz="2000" dirty="0">
                <a:solidFill>
                  <a:schemeClr val="tx1">
                    <a:lumMod val="85000"/>
                    <a:lumOff val="15000"/>
                  </a:schemeClr>
                </a:solidFill>
              </a:rPr>
              <a:t>Other important design constraints include mission operation time and mission success verification.</a:t>
            </a:r>
          </a:p>
          <a:p>
            <a:pPr>
              <a:buFont typeface="Arial" pitchFamily="34" charset="0"/>
              <a:buChar char="•"/>
            </a:pPr>
            <a:r>
              <a:rPr lang="en-US" sz="2000" dirty="0">
                <a:solidFill>
                  <a:schemeClr val="tx1">
                    <a:lumMod val="85000"/>
                    <a:lumOff val="15000"/>
                  </a:schemeClr>
                </a:solidFill>
              </a:rPr>
              <a:t>Each of these design constraints will be discussed in detail on the following slides.</a:t>
            </a: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9</a:t>
            </a:fld>
            <a:endParaRPr lang="en-US" altLang="en-US" dirty="0"/>
          </a:p>
        </p:txBody>
      </p:sp>
      <p:pic>
        <p:nvPicPr>
          <p:cNvPr id="39938" name="Picture 2" descr="http://upload.wikimedia.org/wikipedia/en/thumb/1/1a/CSSWE_CubeSat_and_PPOD_prior_to_integration.pdf/page1-695px-CSSWE_CubeSat_and_PPOD_prior_to_integration.pdf.jpg"/>
          <p:cNvPicPr>
            <a:picLocks noChangeAspect="1" noChangeArrowheads="1"/>
          </p:cNvPicPr>
          <p:nvPr/>
        </p:nvPicPr>
        <p:blipFill>
          <a:blip r:embed="rId2" cstate="print"/>
          <a:srcRect/>
          <a:stretch>
            <a:fillRect/>
          </a:stretch>
        </p:blipFill>
        <p:spPr bwMode="auto">
          <a:xfrm>
            <a:off x="237334" y="1038230"/>
            <a:ext cx="3536493" cy="3047999"/>
          </a:xfrm>
          <a:prstGeom prst="rect">
            <a:avLst/>
          </a:prstGeom>
          <a:noFill/>
          <a:ln>
            <a:solidFill>
              <a:schemeClr val="tx1"/>
            </a:solidFill>
          </a:ln>
        </p:spPr>
      </p:pic>
      <p:sp>
        <p:nvSpPr>
          <p:cNvPr id="39940" name="AutoShape 4" descr="data:image/jpeg;base64,/9j/4AAQSkZJRgABAQAAAQABAAD/2wCEAAkGBxQPEBAQDxQPEA8PDxQPEBAOEA8PFBQOFBQWFxQUFBUYHCggGBolGxQUITEiJiorLi4uFx8zODMsNygtLisBCgoKDg0OGhAQGy0kHyUsLCwsLC8sLCwsLCwsLywsLCwsLCwsLCwsLCwsLCwsLCwsLCwsLCwsLCwsLCwsLCwsLP/AABEIAMgA/AMBIgACEQEDEQH/xAAbAAABBQEBAAAAAAAAAAAAAAACAAEDBAUGB//EAD8QAAIBAgQDBQUGBQMDBQAAAAECAAMRBBIhMQVBUQYTImFxMoGRobEUQlJywfAjM2Jz0QeCskNj4RWSorPC/8QAGgEAAwEBAQEAAAAAAAAAAAAAAAECAwQFBv/EAC0RAAICAgICAQEGBwEAAAAAAAABAhEDIRIxBEFREyIjYYGhwQUUMkJx0fAV/9oADAMBAAIRAxEAPwC1aPaFaPafQnlgWj2h2iyxiBtHtDtHywAC0cCGFhBYwIwI4WSBYQWAEWWPlkuWPlgIiyxZZLlj5YAQ5YssmyxZYDIcsbLJssiNdL2zpe9rZlvf4xANljFZKNdtfTWMVjAhIjESbLGyxAQERrSYrBIgBERBIkpEAiAEZEYyQiCRACONDIgkQAEwYRjRAXo9o4j2jGNaOBHAhBYCBAhBYQWGFjAALCCyQLCCwAjyxwskCxwsBEeWPlkmWPaAyPLFlkhEyOJcdWgzLlLBAC75lVRfYXMANPLM2vxuihZS9yhKtlViAw3W9rXnEcX7Xs9RjRaqb+yiOVRRa24tmudf1mHV77EfzGIUm+UXAueZ6n1iv4HXydBxPtmWVqRyHP4SKGbQX2z3+kxMZixUNr1aQFhlpLTANutrGS4bhiry185YOEU8hGl8ibS6KCVADdK9RT5h/wBDL1PiVdbd3ifc1Tc+8QDghGHD77W94E00Ry+DQo8exo++jDrZG+msvYTtNiSbPTogDUliV+AvqZzVepRpEBR39Y7KqnRuhEMLUP8AGxNQUUG1NGsdfmfdf3TJzjdI0UXVs6an20BcoKRcjc0zp8SJZrdrKSNlqqyN+G4Y+8aTianFWdgKKkKDqz+IkR3fxZitIt+Jqdj8RCOwlo7ql2pwzffK/mFpaTi9Btqqe+4+s86Dj8CX28L5d/WLukP3Kg/KQ004EckelpiEb2XQ+jqZJaeX2QD2qi+oYW+B/dpYoU3FmFVwp6XB915LVDTs9GIgkTh6XFawqhFatYnwlmzXXrluRynb0LlELe0VBPrbWZqSbotxaVjERrSQiNaUSXgIrSS0cLAAAsILDCwwsAACwwsILCAjAYLHAhgQrQAC0Vomqqt8zKLb3YC3rOX4j2vNFmulNKdyFao9y4BPiAXkd7bwsDpalVV9plW+2ZgPrMLi3aQUGIUUmpra9RqqgEnkoGptOC4p2gavUepTUZnIu7A2FgB4VJ0Gn/iUUwL1jmqFmPmdB6CLb6C0uzT452p7+oWprnawUXzZAB0Unf4cpTo4qsU8Ta32yJa3TaXcNw1VloUwJUU09kSkq0Y64hhulE+qZT8dJZTHf9sf7H/SXGoA8oBwIPKaaIcmRjHJzWovqAZNQrJU0Uk238LD57SGrSpUQWqsV/CoBseove/wlUYmtiNMOO5pbd4wAv6D9+szlOK0uy4wb2zWOUA7lx93wgEepO8zGw9fENldhh6RNtCGa3mV5fvWRsaWEJUHv699SGD+L8w0HzMio1a1Rw7llUbJTJUSP69F6hsJ3XD3p4emS2xqOrAfE7/SQ08C1Q56pLHz/QcpezuNnqe+zfWOMS/VD+ZSPpNFhRDzB0cOF2EPuQYAxTc0Q/le3y1hfawPaSovpYyuDI5p+xmwokZwI6fCXqDhxmFwBzYW/YkGPxRQL3YVgfbLOOulgLfWS5UUotkaUkS9zmcDwoXt4uVxrIKdBsTdXVQUOjZjYNfX10BiNAE964Cn2mCjUte95WwfFHeuF07sZrKBpcKfF9fjOPLlbT4/9R1Y8SXZLiuICkyUKQB1CO7A5il7FR05/KelqtgB0AE8jQZ8Wn9VdB/8hPYisrBCthmldEJEHLJisHLNzEvAQwscCGBAYIWEBCEckAXNgOp0EBEdWoEVnYgKqlmJ5KBcmcRV7b1L3RaOU+LLZyVXMQA+3i0B06yft3x1DTGHourlzeqUYEBBstxzJ+Q85wdGqMxtrY2b9Ynv2awj7Z7hhH71Q6WKkXvfr5cpVxiYhkqKtOkrEMoIrMTYjdfCLH3ziuy3HTQsjscoOTc6o2q/A7S7xTtwiC1LxMWtdr2v7p4ebzPKx5XBb/I7Y4MUo2cri6ldWypRZLGzO4FRrje9r6+t4nr1fvGm1+T07D6CFj62JqVDUp00Oc3c0nJOu90zAA+68X2vEBTUZVVBdcrrY5x7N8xvY9dp7ePKlFOa7PPnibf2WRriLb0aZ/tkD6Xk68SQe0lRfdcRYbiVNwRU7nvLbAGxPQMLyQKpc0ypV1bKwStTJVhyKkg3902+pAyeOfwEnEKR+9b8wI+ssU6it7LK35SDKb4RL2OcnKzkZFuET2mPlNDh3C2rK32FKVxbM1Ziuh2JygkiRky44K2xwxSl6GsLHUXH3db267TIxGPqu2TD036Z6iFR7gR++k3cP2SxikmsWe+oFGpZNOXL4WmNjcfUWqaQpMmVrMa6suvkNJnHLDJqEr/wW8bx9orVMClA58WxqVvwtfQ9Av8AnSRVsZVr+FP4VPaw9ojzP798t1KhY3enQqW2Itf4kkw0xYXeky/l1+tpqsTRm8qfRDguFhRrvNFKQHKRLxCn1K/mU/pLFOuh2dD/ALgPlKpolg93GNGWcsdEuQNLk21IA+J0EVk7Kn2YdBC+zIoLG9wtwqjcjluIL8SpKxQtqvtZbtr0uL6zNWm2Zj3lQqSCSxt7rDlJlOvZpHHfoOpiu/BR6bAE6jMRt6W/xFhaaoSoys4sWF/Z0NpHjand0yVFs299zeU+zwJaoTqbLe/U3nJkk5p/B1wiomlilsjnckEm9pi8FX+LforH9Ju8Q0pt6TH4GPEx6Uz9RJxQfBlOWwuCJmxtAdcQvyN57BlnlPZBM2PoeVRm+Cmet2nWlRhNkJWDlkxEG0ZmWgIOJqFEdlU1GVSyoCAWYDRQTteSCEBEUed9peO4p+7yUsVhSmbP4XAYm2WxtY2sfjMGpxZ6tlrM9TQh85zeLW1l0sNgb35nynsgEgxGBp1f5lOnU/Oit9RAtSXweMPlsuQFTrmFlC3zG2W3l84LG+/kPcJ6tiOyOEf/AKWQ9abMnyvb5TLxH+n9M/y6tRf7io/0yxrRXNHD1EyhVfNdkDK1PK9gR4DuB5WmVTw9cXbROVyFdv8Abfb1Fp1/GuzFXBJ3udGRm7u6ZlbxA7i2xAI3mDRxykqquoKXAAIU7km/M6k7znyePCUuUmaRyapAYbF4hBZGxBJFg1T/APItp8TIsTRdjfFVbc8rsSfcg1HwljuqpDXrKgJuRdlLEnqBrvzI8o6cLWmFd8tS52WqhN/MDb3zRY0TZTWtTTSnTaoTzcZR8NT8xLOG764c/wAOmpDMKYyaDcEjX4kzTp4pBTPtDxEKuY1CDb2wpstraSniMH4qjGrnNK2lSorXJa38MDQ+6W1XYk7K+KqZ2LHMRfTM2cheQJ5zW7N8XbDujKbAEI35T7J9xmMyA7gnUEWYrYg8+o8pNhzZvIizekzyQ5xcX0XF07PXl42GQOzAcj6jecH2l7Rd7VV0RygBV3toSpFhfKep+U5ri+PqIQhZshuRlOY766X5abx8LxZqWWyoiZQG73+YTzKqnsjyPxni+D430s3Nv5OnPPnDjRZHGL5y1JGC5SMp1swvqQOU0MPkcaKVbLmyK1jYbnXcC+8ycVxurWJFJFpK9lZlFiV00vA/9NABapoG3eo2W/oNSZ7mOc330cE8UPg1xTVtAagvtnosR8bW+cA8PB27tiN7EqR69Jlviszlkz1qhsC73RbKLLotibAc7S9jcXUCoFZTmQGocoUodipJ02sbjrNFmaWzN+MvRYo8KCkE5hqNFYgH1IkeOx1WnUKhFCi4BLA3YeanSc+K3eZVvZaWn3mBPUTaorlFtyADflfXb4SVkc6kDgoabAqlbh6uVSbAjqT15mW0Te+vlbYTmcXWZ6ljyYAWFtzz+U7FHATKouzCzH15fvrM0uT2XJ8VaM/tFQFOiASM5IJHQa6fT4yl2eX+Z/tH1lrtFSKoM3tEZiNbgeci4APDUP8AUPp/5migkqJ5vi2WeKm1JvSZfB10qbewBqQN5qcUpM6EKCx6DWZtDDVKYYEmi5K2z5lJADGy2G8040jOM7TVmt2MwFSnjKTupCZahDaEE2POekd5OF7KAmuMxVmWmwOVVUX8OhsNT69Z2irIbXovfsmzxZpHlj5YgNECGBGAhgRFCAhWjgR4ANaK0KNADne3aXwTeVSmfnb9Z4bjFtUqD+tvrPeu2SXwVbyKH4VFnhPFBatV/P8AUAzn81fcp/j+xp47+8a/D9ysjkbFh5AkSdOIVF2c++zfWV5Jh8O1V1p01Z6jmyogLMx6ADeeYpyj06O1pMtUuLuDqEb3EH5TX4ZWbENZaTW5uCCo9SbfCdR2X/0nqvarjfAu4oqdf97D6D48p31LsmtNQlNAqgWAUASv5zLFd2L6UWeWVeGMOQPof8yJKL082W4zIUa6q3hbcc7eu89PrdnD0lCt2fPST/6eValFMr+Xj6Z57TVFyeADKfEQFJsSPZGljYddYFWoniY01PMWVQTcnfQzuK3Auo+IvKVTs4p5Efl0m8P4rjf9UWv1/wBES8WXpnId+T/JphCNC7+Ij0vosLD4Us16n8Zj+IMRbpoQZ1Z4EfCrVKjIpJFM23O/pNHC8MC7AD9/OXP+IY/7Vb/QmOCXvRzOH4HmNyoReSKWb6y9V4UoUhVubaaX18p01PCcgJT4/wAQp4CkXa7OR4UW1yf0HnOSWXJl7f5ejTjGJ5jXwBoOVa4J113983mGnunPtxF8VUarUtcvYKuyrpoJ0VXY+k9nw1cEeZ5TqRy7L/FH9wfUTt8GtrFPbv7VtE1IvtONpreqv90fUTtVcZCNqauDk+85039ADNlHsU5aRldo8TZGRTmzsM1Q6lgLaDoLyrwU2psdBeodyByHMxcffMQbWBYaDYSHAKjIEqd94ixHc5DzA8QPLTqJpSiRblAuYk1hldadN6RNrt3NUMelwTbY9IOIxjNUCW1y3YpnKoCCAFzEm5MqUaQKslE/xLqrOPFYndU8+XvnddnOzwoqr1ReoAMqnXIANz1b6TBzctI0jjUdsDslwL7Mud7hmWwUm5AJBJY/iNh6TpgIwSGFjSpUNu9jWiyw7RWgIuCGIIhiIscR4gI8BDQSYmMidoAZ3ac3wmIH9F/gQf0nhXFl/j1PUf8AET3jiGEfEUqtGkpeo9NlUDqRpc7AeZh9lP8AS2lQf7RjSK9Y2tSF+5Sw5j/qH108uc5/LyQWLi3u7/RmmCMvqcl8fueVdkf9N8XxBgxX7Ph7+KvVF7/21v4/XQefKe59lOxOG4alqCXqEWevUs1R/U8h5CwnTpSAFhoBoAOkMLPGbs7yAURH7oSe0UQyu1AHlIKmBU8hL0EiFAY9bhKnlMrGcMA0UXPWdWwlasotIlBDTZxNTh+XeAuFv5Cb+Kw27NoN9dJh4vGX8NPbr/iXgwubpE5MiitkOJqikCF1P73nnPbxyVJOpJ1M7mrrOD7ejwe+eosKhF0cbyOTOR4QP/sH6TqmqBlbKQbb2nNcGXRf7n6idHUoKuZgqhiDcgAEzt8OMuEaOTymuTsxMML1U/ug/SdEWHVR+dgo+JnP4P8AmqeQYk+gE06tOjXQslWtnFv4VSktrEgXzBraanWdN0Z5FbRLiKeIpujFUyMbp4qNVTbnudrjSQ1a7vWCoosbM5UWBuLBUUcyRf3yAUO8VadAmxfIzAXZ+oX1NhPQOznABQAepY1bWA3FMW2H9XU/s4ynKWjWGOMdvsi7NdnVw4DuB3m4XcJff1bznRBYQSGqxJUU3YAWEFkgWPaMRHaK0ktBtEMsCGJHmjF4iibNBZ5A1SRNVgInepLXCcD9oY3bKq2vbc36fCY71Z1HZtAtPMBYvub3vbbTlznN5WX6eO12a4YcpbNrCYRKS5UAUc+pPUnnLAkKvJA08Vzt2zv40HePeBmjgx2goOMYMcGACjExFoBMGwGYytjMQtJS9QgKPmegHMyHivFUw418TkeFBv6noJxePxj12zVDfoo0VR0Am2Hx3k2+jPJlUdLsl4txZq5sPDTGy8z5tKCxipjqtp6cIKKpHJKV7ZAtS4J8yB5gG15xHb0+CdzUAAsNB5Tl+0mFTL3tcZkQXWl+Nv6v6f35FvUaYlt6OI4IuiX51Lj0vvN7F4hVHjv6DeZOCrmpUDNa7VL2XYC+gE1OG8SxCMRpkt4hVQMAv4RfflOzA+GOK/A5M8XKboVPA0gFqU6jFxclGWwFweeo+cqYa1YNRpKcjeDMoN3c6HL++cOg9SrVyIpyhitravUPIDoJ6D2c7PjCqGYA1SLabIPwr59TFKXLo0hDjuQHZrs8uGUMwHe2sANkHQefU/s9AFjgSRVi6G9gBYYWGFhAQAACK0O0YiIYBgSQwYACYJk2WPkiGVGEhYTQ7qCaMAMxlnUdn3tRT1b/AJGYzUJq8J8KW6MZxefH7r8zo8Z/bN1KklV5QR5MrzwGeiXA8IPKoeEHi5MKLQeItK4eIvNIzJcScGYvG+OilenSsanMnZf8maTVN5wuN1qVCd+8b/kZ2+LjjOW/Rhmk4rRFUqliWYlmJuSTckxhGtHnqo4mCY0Q1v8ACQcRxyYZDUqEAD368gBzPlE5UNRsHiGKSghqVCAFF9dp5T2i44+Lq6aUwwyrrcnlmt9Jo8UxFXiNXxArSU+CnyH9TdW+nLzsU+xDsA1OwYWIsSDcbSeE5bLU4x0Y3DRkZQ/hYHNZhY2N7aS0XepiVoorZc9xlB8dS2bf97TYo9jcQ9QPUvmuMx8AuPdPQOG8MWigUDW2vrOtSbil1Rg0lJvsodneAjDjO9mrMNTyUH7q/qZuhYSpJFWMQCpDCwwIVorAALHtDtGMQAGCYZgGAAGDDMGMAxCECPEUSCPABhAwAREs4TQH1le8lw7bzl8xXiZrgf20X1aTK8qK0lVp8/JHpJloPHzSuGhZpnRRPnj55Bmj5o0BI76TiuJqS1YKcrEuFPRjexnYudJyOO/mP+Y/Wen4Pb/wcnkdIr4akEVUBYhAFBc3JA5nzh7mwj0aZY6StxriqYRNfE7aKo3Y9B0Hnync5qCUV2c6i5O2DxXiKYSnmc67ADUluijrODxD1cdVz1NFB8CDUKP1PnJxSqYyr3lXXkoGyr0E6vhPCAgGkvHjb2yZy9IqcG4MFAJE6bD4e0loYa0tLTnV0YgKkMCGEj5IrGABCtCyx7RWANoo9ooAMYJMcwTABiYBMIwDGAxgwo0ACjxWj2gMUe8aC0BDs8GliLH1IEieVqjWkzipRcWOMqdo3laTK0wcNxQ5rVMoFvaPh18+U1KVYEXBBHUG88DPhlB0z0seRSWi6GhBpXDwg05WjZMnzRwZEGjhoJASs2hnNV6JerUA/EbnpN7vdWHS1/fOV7TcfXDgpTs1Ztl5D+p/Ly5zs8ecoP7K2zDLFSWyPjnGEwaZV8VVh4VB1PmTyH7E4/DYOpiahqVSWZvgByAHISXBYJq7mpUJZmNyTOw4bgAoGk9PBhrcuzkyZPSIeGcLCAaTapUAJJSp2k6rOu6MAFSGFhAQrSWxg2itDtGisAY1oRgxgCYJhmCYwAMEwzAMoQJgmGYJgAMGGY0ACjyj9qi+1QAvxWlH7TH+0wAttTvK1fDdI32mL7TADJxlA2M5+vTem16bPTPVGK/SdfWYGZWLogyJwsqLoz8L2lxVLcpWH/cXX4raa+D7bptWpOh6oRUA+h+swq2HttKzp1E4p+LB+jeOaSPQcFx6hW9iqhJ+6xyN/wC1rGXsRjEpLmqMtNSbBnIUXPK5nlFTDAwXwzMApZiq+ypJIHoOU5X4W9M2XkHa9oe0a0QUoZWr1ACzCxCi1gWPM22H7PJYTDmoxZyWZjdmbUk+cjoYW02MFTtOzBgUDDJkcjX4ZhgoE2qVhMehVtLK4idqOc11cQw4mQMTDGJhQWa3eCLvBMr7TF9phxCzV7wRjVEy/tME4iHFBZqGqIJqiZZxEE4iOkFmoawgmsJlmvBNeFBZqGsIJrCZZrxjXjEaZrCCa0zO+jGtADS76N30zTWg99EBH3sXexRRFD97H72KKAh+9i72KKFgI1ZFUa8UUBlOsJSqpHikMpFZlgXjRTNlImpS/RaPFKiSy2lWSCrFFLEEKsLvooo7EP30XfRRRhQu9i72NFAQjVg97FFAYxqxu8iiisKG7yMakUULAHvI3eRRQAY1IPeR4ogP/9k="/>
          <p:cNvSpPr>
            <a:spLocks noChangeAspect="1" noChangeArrowheads="1"/>
          </p:cNvSpPr>
          <p:nvPr/>
        </p:nvSpPr>
        <p:spPr bwMode="auto">
          <a:xfrm>
            <a:off x="155576" y="-144463"/>
            <a:ext cx="304800" cy="304801"/>
          </a:xfrm>
          <a:prstGeom prst="rect">
            <a:avLst/>
          </a:prstGeom>
          <a:noFill/>
        </p:spPr>
        <p:txBody>
          <a:bodyPr vert="horz" wrap="square" lIns="91409" tIns="45705" rIns="91409" bIns="45705" numCol="1" anchor="t" anchorCtr="0" compatLnSpc="1">
            <a:prstTxWarp prst="textNoShape">
              <a:avLst/>
            </a:prstTxWarp>
          </a:bodyPr>
          <a:lstStyle/>
          <a:p>
            <a:endParaRPr lang="en-US"/>
          </a:p>
        </p:txBody>
      </p:sp>
      <p:sp>
        <p:nvSpPr>
          <p:cNvPr id="39942" name="AutoShape 6" descr="data:image/jpeg;base64,/9j/4AAQSkZJRgABAQAAAQABAAD/2wCEAAkGBxQPEBAQDxQPEA8PDxQPEBAOEA8PFBQOFBQWFxQUFBUYHCggGBolGxQUITEiJiorLi4uFx8zODMsNygtLisBCgoKDg0OGhAQGy0kHyUsLCwsLC8sLCwsLCwsLywsLCwsLCwsLCwsLCwsLCwsLCwsLCwsLCwsLCwsLCwsLCwsLP/AABEIAMgA/AMBIgACEQEDEQH/xAAbAAABBQEBAAAAAAAAAAAAAAACAAEDBAUGB//EAD8QAAIBAgQDBQUGBQMDBQAAAAECAAMRBBIhMQVBUQYTImFxMoGRobEUQlJywfAjM2Jz0QeCskNj4RWSorPC/8QAGgEAAwEBAQEAAAAAAAAAAAAAAAECAwQFBv/EAC0RAAICAgICAQEGBwEAAAAAAAABAhEDIRIxBEFREyIjYYGhwQUUMkJx0fAV/9oADAMBAAIRAxEAPwC1aPaFaPafQnlgWj2h2iyxiBtHtDtHywAC0cCGFhBYwIwI4WSBYQWAEWWPlkuWPlgIiyxZZLlj5YAQ5YssmyxZYDIcsbLJssiNdL2zpe9rZlvf4xANljFZKNdtfTWMVjAhIjESbLGyxAQERrSYrBIgBERBIkpEAiAEZEYyQiCRACONDIgkQAEwYRjRAXo9o4j2jGNaOBHAhBYCBAhBYQWGFjAALCCyQLCCwAjyxwskCxwsBEeWPlkmWPaAyPLFlkhEyOJcdWgzLlLBAC75lVRfYXMANPLM2vxuihZS9yhKtlViAw3W9rXnEcX7Xs9RjRaqb+yiOVRRa24tmudf1mHV77EfzGIUm+UXAueZ6n1iv4HXydBxPtmWVqRyHP4SKGbQX2z3+kxMZixUNr1aQFhlpLTANutrGS4bhiry185YOEU8hGl8ibS6KCVADdK9RT5h/wBDL1PiVdbd3ifc1Tc+8QDghGHD77W94E00Ry+DQo8exo++jDrZG+msvYTtNiSbPTogDUliV+AvqZzVepRpEBR39Y7KqnRuhEMLUP8AGxNQUUG1NGsdfmfdf3TJzjdI0UXVs6an20BcoKRcjc0zp8SJZrdrKSNlqqyN+G4Y+8aTianFWdgKKkKDqz+IkR3fxZitIt+Jqdj8RCOwlo7ql2pwzffK/mFpaTi9Btqqe+4+s86Dj8CX28L5d/WLukP3Kg/KQ004EckelpiEb2XQ+jqZJaeX2QD2qi+oYW+B/dpYoU3FmFVwp6XB915LVDTs9GIgkTh6XFawqhFatYnwlmzXXrluRynb0LlELe0VBPrbWZqSbotxaVjERrSQiNaUSXgIrSS0cLAAAsILDCwwsAACwwsILCAjAYLHAhgQrQAC0Vomqqt8zKLb3YC3rOX4j2vNFmulNKdyFao9y4BPiAXkd7bwsDpalVV9plW+2ZgPrMLi3aQUGIUUmpra9RqqgEnkoGptOC4p2gavUepTUZnIu7A2FgB4VJ0Gn/iUUwL1jmqFmPmdB6CLb6C0uzT452p7+oWprnawUXzZAB0Unf4cpTo4qsU8Ta32yJa3TaXcNw1VloUwJUU09kSkq0Y64hhulE+qZT8dJZTHf9sf7H/SXGoA8oBwIPKaaIcmRjHJzWovqAZNQrJU0Uk238LD57SGrSpUQWqsV/CoBseove/wlUYmtiNMOO5pbd4wAv6D9+szlOK0uy4wb2zWOUA7lx93wgEepO8zGw9fENldhh6RNtCGa3mV5fvWRsaWEJUHv699SGD+L8w0HzMio1a1Rw7llUbJTJUSP69F6hsJ3XD3p4emS2xqOrAfE7/SQ08C1Q56pLHz/QcpezuNnqe+zfWOMS/VD+ZSPpNFhRDzB0cOF2EPuQYAxTc0Q/le3y1hfawPaSovpYyuDI5p+xmwokZwI6fCXqDhxmFwBzYW/YkGPxRQL3YVgfbLOOulgLfWS5UUotkaUkS9zmcDwoXt4uVxrIKdBsTdXVQUOjZjYNfX10BiNAE964Cn2mCjUte95WwfFHeuF07sZrKBpcKfF9fjOPLlbT4/9R1Y8SXZLiuICkyUKQB1CO7A5il7FR05/KelqtgB0AE8jQZ8Wn9VdB/8hPYisrBCthmldEJEHLJisHLNzEvAQwscCGBAYIWEBCEckAXNgOp0EBEdWoEVnYgKqlmJ5KBcmcRV7b1L3RaOU+LLZyVXMQA+3i0B06yft3x1DTGHourlzeqUYEBBstxzJ+Q85wdGqMxtrY2b9Ynv2awj7Z7hhH71Q6WKkXvfr5cpVxiYhkqKtOkrEMoIrMTYjdfCLH3ziuy3HTQsjscoOTc6o2q/A7S7xTtwiC1LxMWtdr2v7p4ebzPKx5XBb/I7Y4MUo2cri6ldWypRZLGzO4FRrje9r6+t4nr1fvGm1+T07D6CFj62JqVDUp00Oc3c0nJOu90zAA+68X2vEBTUZVVBdcrrY5x7N8xvY9dp7ePKlFOa7PPnibf2WRriLb0aZ/tkD6Xk68SQe0lRfdcRYbiVNwRU7nvLbAGxPQMLyQKpc0ypV1bKwStTJVhyKkg3902+pAyeOfwEnEKR+9b8wI+ssU6it7LK35SDKb4RL2OcnKzkZFuET2mPlNDh3C2rK32FKVxbM1Ziuh2JygkiRky44K2xwxSl6GsLHUXH3db267TIxGPqu2TD036Z6iFR7gR++k3cP2SxikmsWe+oFGpZNOXL4WmNjcfUWqaQpMmVrMa6suvkNJnHLDJqEr/wW8bx9orVMClA58WxqVvwtfQ9Av8AnSRVsZVr+FP4VPaw9ojzP798t1KhY3enQqW2Itf4kkw0xYXeky/l1+tpqsTRm8qfRDguFhRrvNFKQHKRLxCn1K/mU/pLFOuh2dD/ALgPlKpolg93GNGWcsdEuQNLk21IA+J0EVk7Kn2YdBC+zIoLG9wtwqjcjluIL8SpKxQtqvtZbtr0uL6zNWm2Zj3lQqSCSxt7rDlJlOvZpHHfoOpiu/BR6bAE6jMRt6W/xFhaaoSoys4sWF/Z0NpHjand0yVFs299zeU+zwJaoTqbLe/U3nJkk5p/B1wiomlilsjnckEm9pi8FX+LforH9Ju8Q0pt6TH4GPEx6Uz9RJxQfBlOWwuCJmxtAdcQvyN57BlnlPZBM2PoeVRm+Cmet2nWlRhNkJWDlkxEG0ZmWgIOJqFEdlU1GVSyoCAWYDRQTteSCEBEUed9peO4p+7yUsVhSmbP4XAYm2WxtY2sfjMGpxZ6tlrM9TQh85zeLW1l0sNgb35nynsgEgxGBp1f5lOnU/Oit9RAtSXweMPlsuQFTrmFlC3zG2W3l84LG+/kPcJ6tiOyOEf/AKWQ9abMnyvb5TLxH+n9M/y6tRf7io/0yxrRXNHD1EyhVfNdkDK1PK9gR4DuB5WmVTw9cXbROVyFdv8Abfb1Fp1/GuzFXBJ3udGRm7u6ZlbxA7i2xAI3mDRxykqquoKXAAIU7km/M6k7znyePCUuUmaRyapAYbF4hBZGxBJFg1T/APItp8TIsTRdjfFVbc8rsSfcg1HwljuqpDXrKgJuRdlLEnqBrvzI8o6cLWmFd8tS52WqhN/MDb3zRY0TZTWtTTSnTaoTzcZR8NT8xLOG764c/wAOmpDMKYyaDcEjX4kzTp4pBTPtDxEKuY1CDb2wpstraSniMH4qjGrnNK2lSorXJa38MDQ+6W1XYk7K+KqZ2LHMRfTM2cheQJ5zW7N8XbDujKbAEI35T7J9xmMyA7gnUEWYrYg8+o8pNhzZvIizekzyQ5xcX0XF07PXl42GQOzAcj6jecH2l7Rd7VV0RygBV3toSpFhfKep+U5ri+PqIQhZshuRlOY766X5abx8LxZqWWyoiZQG73+YTzKqnsjyPxni+D430s3Nv5OnPPnDjRZHGL5y1JGC5SMp1swvqQOU0MPkcaKVbLmyK1jYbnXcC+8ycVxurWJFJFpK9lZlFiV00vA/9NABapoG3eo2W/oNSZ7mOc330cE8UPg1xTVtAagvtnosR8bW+cA8PB27tiN7EqR69Jlviszlkz1qhsC73RbKLLotibAc7S9jcXUCoFZTmQGocoUodipJ02sbjrNFmaWzN+MvRYo8KCkE5hqNFYgH1IkeOx1WnUKhFCi4BLA3YeanSc+K3eZVvZaWn3mBPUTaorlFtyADflfXb4SVkc6kDgoabAqlbh6uVSbAjqT15mW0Te+vlbYTmcXWZ6ljyYAWFtzz+U7FHATKouzCzH15fvrM0uT2XJ8VaM/tFQFOiASM5IJHQa6fT4yl2eX+Z/tH1lrtFSKoM3tEZiNbgeci4APDUP8AUPp/5migkqJ5vi2WeKm1JvSZfB10qbewBqQN5qcUpM6EKCx6DWZtDDVKYYEmi5K2z5lJADGy2G8040jOM7TVmt2MwFSnjKTupCZahDaEE2POekd5OF7KAmuMxVmWmwOVVUX8OhsNT69Z2irIbXovfsmzxZpHlj5YgNECGBGAhgRFCAhWjgR4ANaK0KNADne3aXwTeVSmfnb9Z4bjFtUqD+tvrPeu2SXwVbyKH4VFnhPFBatV/P8AUAzn81fcp/j+xp47+8a/D9ysjkbFh5AkSdOIVF2c++zfWV5Jh8O1V1p01Z6jmyogLMx6ADeeYpyj06O1pMtUuLuDqEb3EH5TX4ZWbENZaTW5uCCo9SbfCdR2X/0nqvarjfAu4oqdf97D6D48p31LsmtNQlNAqgWAUASv5zLFd2L6UWeWVeGMOQPof8yJKL082W4zIUa6q3hbcc7eu89PrdnD0lCt2fPST/6eValFMr+Xj6Z57TVFyeADKfEQFJsSPZGljYddYFWoniY01PMWVQTcnfQzuK3Auo+IvKVTs4p5Efl0m8P4rjf9UWv1/wBES8WXpnId+T/JphCNC7+Ij0vosLD4Us16n8Zj+IMRbpoQZ1Z4EfCrVKjIpJFM23O/pNHC8MC7AD9/OXP+IY/7Vb/QmOCXvRzOH4HmNyoReSKWb6y9V4UoUhVubaaX18p01PCcgJT4/wAQp4CkXa7OR4UW1yf0HnOSWXJl7f5ejTjGJ5jXwBoOVa4J113983mGnunPtxF8VUarUtcvYKuyrpoJ0VXY+k9nw1cEeZ5TqRy7L/FH9wfUTt8GtrFPbv7VtE1IvtONpreqv90fUTtVcZCNqauDk+85039ADNlHsU5aRldo8TZGRTmzsM1Q6lgLaDoLyrwU2psdBeodyByHMxcffMQbWBYaDYSHAKjIEqd94ixHc5DzA8QPLTqJpSiRblAuYk1hldadN6RNrt3NUMelwTbY9IOIxjNUCW1y3YpnKoCCAFzEm5MqUaQKslE/xLqrOPFYndU8+XvnddnOzwoqr1ReoAMqnXIANz1b6TBzctI0jjUdsDslwL7Mud7hmWwUm5AJBJY/iNh6TpgIwSGFjSpUNu9jWiyw7RWgIuCGIIhiIscR4gI8BDQSYmMidoAZ3ac3wmIH9F/gQf0nhXFl/j1PUf8AET3jiGEfEUqtGkpeo9NlUDqRpc7AeZh9lP8AS2lQf7RjSK9Y2tSF+5Sw5j/qH108uc5/LyQWLi3u7/RmmCMvqcl8fueVdkf9N8XxBgxX7Ph7+KvVF7/21v4/XQefKe59lOxOG4alqCXqEWevUs1R/U8h5CwnTpSAFhoBoAOkMLPGbs7yAURH7oSe0UQyu1AHlIKmBU8hL0EiFAY9bhKnlMrGcMA0UXPWdWwlasotIlBDTZxNTh+XeAuFv5Cb+Kw27NoN9dJh4vGX8NPbr/iXgwubpE5MiitkOJqikCF1P73nnPbxyVJOpJ1M7mrrOD7ejwe+eosKhF0cbyOTOR4QP/sH6TqmqBlbKQbb2nNcGXRf7n6idHUoKuZgqhiDcgAEzt8OMuEaOTymuTsxMML1U/ug/SdEWHVR+dgo+JnP4P8AmqeQYk+gE06tOjXQslWtnFv4VSktrEgXzBraanWdN0Z5FbRLiKeIpujFUyMbp4qNVTbnudrjSQ1a7vWCoosbM5UWBuLBUUcyRf3yAUO8VadAmxfIzAXZ+oX1NhPQOznABQAepY1bWA3FMW2H9XU/s4ynKWjWGOMdvsi7NdnVw4DuB3m4XcJff1bznRBYQSGqxJUU3YAWEFkgWPaMRHaK0ktBtEMsCGJHmjF4iibNBZ5A1SRNVgInepLXCcD9oY3bKq2vbc36fCY71Z1HZtAtPMBYvub3vbbTlznN5WX6eO12a4YcpbNrCYRKS5UAUc+pPUnnLAkKvJA08Vzt2zv40HePeBmjgx2goOMYMcGACjExFoBMGwGYytjMQtJS9QgKPmegHMyHivFUw418TkeFBv6noJxePxj12zVDfoo0VR0Am2Hx3k2+jPJlUdLsl4txZq5sPDTGy8z5tKCxipjqtp6cIKKpHJKV7ZAtS4J8yB5gG15xHb0+CdzUAAsNB5Tl+0mFTL3tcZkQXWl+Nv6v6f35FvUaYlt6OI4IuiX51Lj0vvN7F4hVHjv6DeZOCrmpUDNa7VL2XYC+gE1OG8SxCMRpkt4hVQMAv4RfflOzA+GOK/A5M8XKboVPA0gFqU6jFxclGWwFweeo+cqYa1YNRpKcjeDMoN3c6HL++cOg9SrVyIpyhitravUPIDoJ6D2c7PjCqGYA1SLabIPwr59TFKXLo0hDjuQHZrs8uGUMwHe2sANkHQefU/s9AFjgSRVi6G9gBYYWGFhAQAACK0O0YiIYBgSQwYACYJk2WPkiGVGEhYTQ7qCaMAMxlnUdn3tRT1b/AJGYzUJq8J8KW6MZxefH7r8zo8Z/bN1KklV5QR5MrzwGeiXA8IPKoeEHi5MKLQeItK4eIvNIzJcScGYvG+OilenSsanMnZf8maTVN5wuN1qVCd+8b/kZ2+LjjOW/Rhmk4rRFUqliWYlmJuSTckxhGtHnqo4mCY0Q1v8ACQcRxyYZDUqEAD368gBzPlE5UNRsHiGKSghqVCAFF9dp5T2i44+Lq6aUwwyrrcnlmt9Jo8UxFXiNXxArSU+CnyH9TdW+nLzsU+xDsA1OwYWIsSDcbSeE5bLU4x0Y3DRkZQ/hYHNZhY2N7aS0XepiVoorZc9xlB8dS2bf97TYo9jcQ9QPUvmuMx8AuPdPQOG8MWigUDW2vrOtSbil1Rg0lJvsodneAjDjO9mrMNTyUH7q/qZuhYSpJFWMQCpDCwwIVorAALHtDtGMQAGCYZgGAAGDDMGMAxCECPEUSCPABhAwAREs4TQH1le8lw7bzl8xXiZrgf20X1aTK8qK0lVp8/JHpJloPHzSuGhZpnRRPnj55Bmj5o0BI76TiuJqS1YKcrEuFPRjexnYudJyOO/mP+Y/Wen4Pb/wcnkdIr4akEVUBYhAFBc3JA5nzh7mwj0aZY6StxriqYRNfE7aKo3Y9B0Hnync5qCUV2c6i5O2DxXiKYSnmc67ADUluijrODxD1cdVz1NFB8CDUKP1PnJxSqYyr3lXXkoGyr0E6vhPCAgGkvHjb2yZy9IqcG4MFAJE6bD4e0loYa0tLTnV0YgKkMCGEj5IrGABCtCyx7RWANoo9ooAMYJMcwTABiYBMIwDGAxgwo0ACjxWj2gMUe8aC0BDs8GliLH1IEieVqjWkzipRcWOMqdo3laTK0wcNxQ5rVMoFvaPh18+U1KVYEXBBHUG88DPhlB0z0seRSWi6GhBpXDwg05WjZMnzRwZEGjhoJASs2hnNV6JerUA/EbnpN7vdWHS1/fOV7TcfXDgpTs1Ztl5D+p/Ly5zs8ecoP7K2zDLFSWyPjnGEwaZV8VVh4VB1PmTyH7E4/DYOpiahqVSWZvgByAHISXBYJq7mpUJZmNyTOw4bgAoGk9PBhrcuzkyZPSIeGcLCAaTapUAJJSp2k6rOu6MAFSGFhAQrSWxg2itDtGisAY1oRgxgCYJhmCYwAMEwzAMoQJgmGYJgAMGGY0ACjyj9qi+1QAvxWlH7TH+0wAttTvK1fDdI32mL7TADJxlA2M5+vTem16bPTPVGK/SdfWYGZWLogyJwsqLoz8L2lxVLcpWH/cXX4raa+D7bptWpOh6oRUA+h+swq2HttKzp1E4p+LB+jeOaSPQcFx6hW9iqhJ+6xyN/wC1rGXsRjEpLmqMtNSbBnIUXPK5nlFTDAwXwzMApZiq+ypJIHoOU5X4W9M2XkHa9oe0a0QUoZWr1ACzCxCi1gWPM22H7PJYTDmoxZyWZjdmbUk+cjoYW02MFTtOzBgUDDJkcjX4ZhgoE2qVhMehVtLK4idqOc11cQw4mQMTDGJhQWa3eCLvBMr7TF9phxCzV7wRjVEy/tME4iHFBZqGqIJqiZZxEE4iOkFmoawgmsJlmvBNeFBZqGsIJrCZZrxjXjEaZrCCa0zO+jGtADS76N30zTWg99EBH3sXexRRFD97H72KKAh+9i72KKFgI1ZFUa8UUBlOsJSqpHikMpFZlgXjRTNlImpS/RaPFKiSy2lWSCrFFLEEKsLvooo7EP30XfRRRhQu9i72NFAQjVg97FFAYxqxu8iiisKG7yMakUULAHvI3eRRQAY1IPeR4ogP/9k="/>
          <p:cNvSpPr>
            <a:spLocks noChangeAspect="1" noChangeArrowheads="1"/>
          </p:cNvSpPr>
          <p:nvPr/>
        </p:nvSpPr>
        <p:spPr bwMode="auto">
          <a:xfrm>
            <a:off x="155576" y="-144463"/>
            <a:ext cx="304800" cy="304801"/>
          </a:xfrm>
          <a:prstGeom prst="rect">
            <a:avLst/>
          </a:prstGeom>
          <a:noFill/>
        </p:spPr>
        <p:txBody>
          <a:bodyPr vert="horz" wrap="square" lIns="91409" tIns="45705" rIns="91409" bIns="45705" numCol="1" anchor="t" anchorCtr="0" compatLnSpc="1">
            <a:prstTxWarp prst="textNoShape">
              <a:avLst/>
            </a:prstTxWarp>
          </a:bodyPr>
          <a:lstStyle/>
          <a:p>
            <a:endParaRPr lang="en-US"/>
          </a:p>
        </p:txBody>
      </p:sp>
      <p:pic>
        <p:nvPicPr>
          <p:cNvPr id="39944" name="Picture 8" descr="The NLAS sequencer can be side-mounted to accommodate additional NLAS systems or a larger"/>
          <p:cNvPicPr>
            <a:picLocks noChangeAspect="1" noChangeArrowheads="1"/>
          </p:cNvPicPr>
          <p:nvPr/>
        </p:nvPicPr>
        <p:blipFill>
          <a:blip r:embed="rId3" cstate="print"/>
          <a:srcRect/>
          <a:stretch>
            <a:fillRect/>
          </a:stretch>
        </p:blipFill>
        <p:spPr bwMode="auto">
          <a:xfrm>
            <a:off x="237334" y="4238625"/>
            <a:ext cx="3545539" cy="2667000"/>
          </a:xfrm>
          <a:prstGeom prst="rect">
            <a:avLst/>
          </a:prstGeom>
          <a:noFill/>
          <a:ln>
            <a:solidFill>
              <a:schemeClr val="tx1"/>
            </a:solid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34981</TotalTime>
  <Words>2048</Words>
  <Application>Microsoft Office PowerPoint</Application>
  <PresentationFormat>Custom</PresentationFormat>
  <Paragraphs>423</Paragraphs>
  <Slides>34</Slides>
  <Notes>8</Notes>
  <HiddenSlides>0</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Office Theme</vt:lpstr>
      <vt:lpstr>1_Office Theme</vt:lpstr>
      <vt:lpstr>PowerPoint Presentation</vt:lpstr>
      <vt:lpstr>PowerPoint Presentation</vt:lpstr>
      <vt:lpstr>Group Organization</vt:lpstr>
      <vt:lpstr>PowerPoint Presentation</vt:lpstr>
      <vt:lpstr>Rascal Mission Definitions</vt:lpstr>
      <vt:lpstr>Rascal Mission Success Criteria</vt:lpstr>
      <vt:lpstr>PowerPoint Presentation</vt:lpstr>
      <vt:lpstr>Quick Note:</vt:lpstr>
      <vt:lpstr>Common Spacecraft Design Constraints</vt:lpstr>
      <vt:lpstr>Key Design Parameters: Cost</vt:lpstr>
      <vt:lpstr>Key Design Parameters: Volume</vt:lpstr>
      <vt:lpstr>Key Design Parameters: Mission Lifetime</vt:lpstr>
      <vt:lpstr>Key Design Parameters: Mission Success Verification</vt:lpstr>
      <vt:lpstr>PowerPoint Presentation</vt:lpstr>
      <vt:lpstr>Relating Design Constraints to Mission Design</vt:lpstr>
      <vt:lpstr>Configuration Options</vt:lpstr>
      <vt:lpstr>Configuration Option: 6U</vt:lpstr>
      <vt:lpstr>Configuration Option: Active - Passive</vt:lpstr>
      <vt:lpstr>Configuration Option: Active - Active</vt:lpstr>
      <vt:lpstr>Tom Slide</vt:lpstr>
      <vt:lpstr>PowerPoint Presentation</vt:lpstr>
      <vt:lpstr>Subsystem: Attitude Determination &amp; Control</vt:lpstr>
      <vt:lpstr>Propulsion System</vt:lpstr>
      <vt:lpstr>Subsystem: Structures</vt:lpstr>
      <vt:lpstr>Subsystem: Communication</vt:lpstr>
      <vt:lpstr>PowerPoint Presentation</vt:lpstr>
      <vt:lpstr>Preliminary Concept of Operations</vt:lpstr>
      <vt:lpstr>PowerPoint Presentation</vt:lpstr>
      <vt:lpstr>PowerPoint Presentation</vt:lpstr>
      <vt:lpstr>Risks</vt:lpstr>
      <vt:lpstr>PowerPoint Presentation</vt:lpstr>
      <vt:lpstr>PowerPoint Presentation</vt:lpstr>
      <vt:lpstr>Here be Schedule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Nathaniel Richard</dc:creator>
  <cp:lastModifiedBy>Jennifer</cp:lastModifiedBy>
  <cp:revision>26</cp:revision>
  <cp:lastPrinted>1601-01-01T00:00:00Z</cp:lastPrinted>
  <dcterms:created xsi:type="dcterms:W3CDTF">2013-11-10T16:48:37Z</dcterms:created>
  <dcterms:modified xsi:type="dcterms:W3CDTF">2013-12-03T07:31:29Z</dcterms:modified>
</cp:coreProperties>
</file>