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9.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Default Extension="tiff" ContentType="image/tiff"/>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 id="2147483649" r:id="rId2"/>
  </p:sldMasterIdLst>
  <p:notesMasterIdLst>
    <p:notesMasterId r:id="rId57"/>
  </p:notesMasterIdLst>
  <p:sldIdLst>
    <p:sldId id="256" r:id="rId3"/>
    <p:sldId id="257" r:id="rId4"/>
    <p:sldId id="258" r:id="rId5"/>
    <p:sldId id="259" r:id="rId6"/>
    <p:sldId id="260" r:id="rId7"/>
    <p:sldId id="261" r:id="rId8"/>
    <p:sldId id="262" r:id="rId9"/>
    <p:sldId id="343" r:id="rId10"/>
    <p:sldId id="344" r:id="rId11"/>
    <p:sldId id="345" r:id="rId12"/>
    <p:sldId id="333" r:id="rId13"/>
    <p:sldId id="334" r:id="rId14"/>
    <p:sldId id="335" r:id="rId15"/>
    <p:sldId id="336" r:id="rId16"/>
    <p:sldId id="337" r:id="rId17"/>
    <p:sldId id="338" r:id="rId18"/>
    <p:sldId id="339" r:id="rId19"/>
    <p:sldId id="340" r:id="rId20"/>
    <p:sldId id="346" r:id="rId21"/>
    <p:sldId id="347" r:id="rId22"/>
    <p:sldId id="348" r:id="rId23"/>
    <p:sldId id="349" r:id="rId24"/>
    <p:sldId id="350" r:id="rId25"/>
    <p:sldId id="351" r:id="rId26"/>
    <p:sldId id="352" r:id="rId27"/>
    <p:sldId id="353" r:id="rId28"/>
    <p:sldId id="329" r:id="rId29"/>
    <p:sldId id="330" r:id="rId30"/>
    <p:sldId id="331" r:id="rId31"/>
    <p:sldId id="325" r:id="rId32"/>
    <p:sldId id="326" r:id="rId33"/>
    <p:sldId id="327" r:id="rId34"/>
    <p:sldId id="328" r:id="rId35"/>
    <p:sldId id="317" r:id="rId36"/>
    <p:sldId id="318" r:id="rId37"/>
    <p:sldId id="319" r:id="rId38"/>
    <p:sldId id="332" r:id="rId39"/>
    <p:sldId id="320" r:id="rId40"/>
    <p:sldId id="321" r:id="rId41"/>
    <p:sldId id="322" r:id="rId42"/>
    <p:sldId id="323" r:id="rId43"/>
    <p:sldId id="324" r:id="rId44"/>
    <p:sldId id="341" r:id="rId45"/>
    <p:sldId id="342" r:id="rId46"/>
    <p:sldId id="308" r:id="rId47"/>
    <p:sldId id="309" r:id="rId48"/>
    <p:sldId id="310" r:id="rId49"/>
    <p:sldId id="311" r:id="rId50"/>
    <p:sldId id="312" r:id="rId51"/>
    <p:sldId id="313" r:id="rId52"/>
    <p:sldId id="314" r:id="rId53"/>
    <p:sldId id="315" r:id="rId54"/>
    <p:sldId id="316" r:id="rId55"/>
    <p:sldId id="307" r:id="rId56"/>
  </p:sldIdLst>
  <p:sldSz cx="10075863" cy="7562850"/>
  <p:notesSz cx="7772400" cy="10058400"/>
  <p:defaultTextStyle>
    <a:defPPr>
      <a:defRPr lang="en-GB"/>
    </a:defPPr>
    <a:lvl1pPr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icrosoft YaHei" charset="-122"/>
        <a:cs typeface="+mn-cs"/>
      </a:defRPr>
    </a:lvl1pPr>
    <a:lvl2pPr marL="742950" indent="-28575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icrosoft YaHei" charset="-122"/>
        <a:cs typeface="+mn-cs"/>
      </a:defRPr>
    </a:lvl2pPr>
    <a:lvl3pPr marL="11430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icrosoft YaHei" charset="-122"/>
        <a:cs typeface="+mn-cs"/>
      </a:defRPr>
    </a:lvl3pPr>
    <a:lvl4pPr marL="16002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icrosoft YaHei" charset="-122"/>
        <a:cs typeface="+mn-cs"/>
      </a:defRPr>
    </a:lvl4pPr>
    <a:lvl5pPr marL="20574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icrosoft YaHei" charset="-122"/>
        <a:cs typeface="+mn-cs"/>
      </a:defRPr>
    </a:lvl5pPr>
    <a:lvl6pPr marL="2286000" algn="l" defTabSz="914400" rtl="0" eaLnBrk="1" latinLnBrk="0" hangingPunct="1">
      <a:defRPr kern="1200">
        <a:solidFill>
          <a:schemeClr val="bg1"/>
        </a:solidFill>
        <a:latin typeface="Arial" charset="0"/>
        <a:ea typeface="Microsoft YaHei" charset="-122"/>
        <a:cs typeface="+mn-cs"/>
      </a:defRPr>
    </a:lvl6pPr>
    <a:lvl7pPr marL="2743200" algn="l" defTabSz="914400" rtl="0" eaLnBrk="1" latinLnBrk="0" hangingPunct="1">
      <a:defRPr kern="1200">
        <a:solidFill>
          <a:schemeClr val="bg1"/>
        </a:solidFill>
        <a:latin typeface="Arial" charset="0"/>
        <a:ea typeface="Microsoft YaHei" charset="-122"/>
        <a:cs typeface="+mn-cs"/>
      </a:defRPr>
    </a:lvl7pPr>
    <a:lvl8pPr marL="3200400" algn="l" defTabSz="914400" rtl="0" eaLnBrk="1" latinLnBrk="0" hangingPunct="1">
      <a:defRPr kern="1200">
        <a:solidFill>
          <a:schemeClr val="bg1"/>
        </a:solidFill>
        <a:latin typeface="Arial" charset="0"/>
        <a:ea typeface="Microsoft YaHei" charset="-122"/>
        <a:cs typeface="+mn-cs"/>
      </a:defRPr>
    </a:lvl8pPr>
    <a:lvl9pPr marL="3657600" algn="l" defTabSz="914400" rtl="0" eaLnBrk="1" latinLnBrk="0" hangingPunct="1">
      <a:defRPr kern="1200">
        <a:solidFill>
          <a:schemeClr val="bg1"/>
        </a:solidFill>
        <a:latin typeface="Arial" charset="0"/>
        <a:ea typeface="Microsoft YaHei"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0"/>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1284" y="66"/>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AutoShape 1"/>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xmlns="" w="9360" cap="sq">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ltLang="en-US"/>
          </a:p>
        </p:txBody>
      </p:sp>
      <p:sp>
        <p:nvSpPr>
          <p:cNvPr id="60419" name="AutoShape 2"/>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ltLang="en-US"/>
          </a:p>
        </p:txBody>
      </p:sp>
      <p:sp>
        <p:nvSpPr>
          <p:cNvPr id="60420" name="AutoShape 3"/>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ltLang="en-US"/>
          </a:p>
        </p:txBody>
      </p:sp>
      <p:sp>
        <p:nvSpPr>
          <p:cNvPr id="60421" name="AutoShape 4"/>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ltLang="en-US"/>
          </a:p>
        </p:txBody>
      </p:sp>
      <p:sp>
        <p:nvSpPr>
          <p:cNvPr id="60422" name="AutoShape 5"/>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ltLang="en-US"/>
          </a:p>
        </p:txBody>
      </p:sp>
      <p:sp>
        <p:nvSpPr>
          <p:cNvPr id="60423" name="Rectangle 6"/>
          <p:cNvSpPr>
            <a:spLocks noGrp="1" noRot="1" noChangeAspect="1" noChangeArrowheads="1"/>
          </p:cNvSpPr>
          <p:nvPr>
            <p:ph type="sldImg"/>
          </p:nvPr>
        </p:nvSpPr>
        <p:spPr bwMode="auto">
          <a:xfrm>
            <a:off x="1138238" y="763588"/>
            <a:ext cx="5486400" cy="3762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p>
      <p:sp>
        <p:nvSpPr>
          <p:cNvPr id="3079" name="Rectangle 7"/>
          <p:cNvSpPr>
            <a:spLocks noGrp="1" noChangeArrowheads="1"/>
          </p:cNvSpPr>
          <p:nvPr>
            <p:ph type="body"/>
          </p:nvPr>
        </p:nvSpPr>
        <p:spPr bwMode="auto">
          <a:xfrm>
            <a:off x="777875" y="4776788"/>
            <a:ext cx="6208713" cy="451643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altLang="en-US" noProof="0" smtClean="0"/>
          </a:p>
        </p:txBody>
      </p:sp>
      <p:sp>
        <p:nvSpPr>
          <p:cNvPr id="3080" name="Rectangle 8"/>
          <p:cNvSpPr>
            <a:spLocks noGrp="1" noChangeArrowheads="1"/>
          </p:cNvSpPr>
          <p:nvPr>
            <p:ph type="hdr"/>
          </p:nvPr>
        </p:nvSpPr>
        <p:spPr bwMode="auto">
          <a:xfrm>
            <a:off x="0" y="0"/>
            <a:ext cx="3363913" cy="4937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nSpc>
                <a:spcPct val="95000"/>
              </a:lnSpc>
              <a:buClrTx/>
              <a:buFontTx/>
              <a:buNone/>
              <a:tabLst>
                <a:tab pos="723900" algn="l"/>
                <a:tab pos="1447800" algn="l"/>
                <a:tab pos="2171700" algn="l"/>
                <a:tab pos="2895600" algn="l"/>
              </a:tabLst>
              <a:defRPr sz="1400">
                <a:solidFill>
                  <a:srgbClr val="FFFFFF"/>
                </a:solidFill>
                <a:latin typeface="Times New Roman" pitchFamily="16" charset="0"/>
              </a:defRPr>
            </a:lvl1pPr>
          </a:lstStyle>
          <a:p>
            <a:pPr>
              <a:defRPr/>
            </a:pPr>
            <a:endParaRPr lang="en-US" altLang="en-US"/>
          </a:p>
        </p:txBody>
      </p:sp>
      <p:sp>
        <p:nvSpPr>
          <p:cNvPr id="3081" name="Rectangle 9"/>
          <p:cNvSpPr>
            <a:spLocks noGrp="1" noChangeArrowheads="1"/>
          </p:cNvSpPr>
          <p:nvPr>
            <p:ph type="dt"/>
          </p:nvPr>
        </p:nvSpPr>
        <p:spPr bwMode="auto">
          <a:xfrm>
            <a:off x="4398963" y="0"/>
            <a:ext cx="3363912" cy="4937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lnSpc>
                <a:spcPct val="95000"/>
              </a:lnSpc>
              <a:buClrTx/>
              <a:buFontTx/>
              <a:buNone/>
              <a:tabLst>
                <a:tab pos="723900" algn="l"/>
                <a:tab pos="1447800" algn="l"/>
                <a:tab pos="2171700" algn="l"/>
                <a:tab pos="2895600" algn="l"/>
              </a:tabLst>
              <a:defRPr sz="1400">
                <a:solidFill>
                  <a:srgbClr val="FFFFFF"/>
                </a:solidFill>
                <a:latin typeface="Times New Roman" pitchFamily="16" charset="0"/>
              </a:defRPr>
            </a:lvl1pPr>
          </a:lstStyle>
          <a:p>
            <a:pPr>
              <a:defRPr/>
            </a:pPr>
            <a:endParaRPr lang="en-US" altLang="en-US"/>
          </a:p>
        </p:txBody>
      </p:sp>
      <p:sp>
        <p:nvSpPr>
          <p:cNvPr id="3082" name="Rectangle 10"/>
          <p:cNvSpPr>
            <a:spLocks noGrp="1" noChangeArrowheads="1"/>
          </p:cNvSpPr>
          <p:nvPr>
            <p:ph type="ftr"/>
          </p:nvPr>
        </p:nvSpPr>
        <p:spPr bwMode="auto">
          <a:xfrm>
            <a:off x="0" y="9555163"/>
            <a:ext cx="3363913" cy="4937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nSpc>
                <a:spcPct val="95000"/>
              </a:lnSpc>
              <a:buClrTx/>
              <a:buFontTx/>
              <a:buNone/>
              <a:tabLst>
                <a:tab pos="723900" algn="l"/>
                <a:tab pos="1447800" algn="l"/>
                <a:tab pos="2171700" algn="l"/>
                <a:tab pos="2895600" algn="l"/>
              </a:tabLst>
              <a:defRPr sz="1400">
                <a:solidFill>
                  <a:srgbClr val="FFFFFF"/>
                </a:solidFill>
                <a:latin typeface="Times New Roman" pitchFamily="16" charset="0"/>
              </a:defRPr>
            </a:lvl1pPr>
          </a:lstStyle>
          <a:p>
            <a:pPr>
              <a:defRPr/>
            </a:pPr>
            <a:endParaRPr lang="en-US" altLang="en-US"/>
          </a:p>
        </p:txBody>
      </p:sp>
      <p:sp>
        <p:nvSpPr>
          <p:cNvPr id="3083" name="Rectangle 11"/>
          <p:cNvSpPr>
            <a:spLocks noGrp="1" noChangeArrowheads="1"/>
          </p:cNvSpPr>
          <p:nvPr>
            <p:ph type="sldNum"/>
          </p:nvPr>
        </p:nvSpPr>
        <p:spPr bwMode="auto">
          <a:xfrm>
            <a:off x="4398963" y="9555163"/>
            <a:ext cx="3363912" cy="4937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a:lnSpc>
                <a:spcPct val="95000"/>
              </a:lnSpc>
              <a:buClrTx/>
              <a:buFontTx/>
              <a:buNone/>
              <a:tabLst>
                <a:tab pos="723900" algn="l"/>
                <a:tab pos="1447800" algn="l"/>
                <a:tab pos="2171700" algn="l"/>
                <a:tab pos="2895600" algn="l"/>
              </a:tabLst>
              <a:defRPr sz="1400">
                <a:solidFill>
                  <a:srgbClr val="FFFFFF"/>
                </a:solidFill>
                <a:latin typeface="Times New Roman" pitchFamily="16" charset="0"/>
              </a:defRPr>
            </a:lvl1pPr>
          </a:lstStyle>
          <a:p>
            <a:pPr>
              <a:defRPr/>
            </a:pPr>
            <a:fld id="{9149D412-D6E2-4620-8532-7CE2C11C7647}" type="slidenum">
              <a:rPr lang="en-US" altLang="en-US"/>
              <a:pPr>
                <a:defRPr/>
              </a:pPr>
              <a:t>‹#›</a:t>
            </a:fld>
            <a:endParaRPr lang="en-US" altLang="en-US"/>
          </a:p>
        </p:txBody>
      </p:sp>
    </p:spTree>
    <p:extLst>
      <p:ext uri="{BB962C8B-B14F-4D97-AF65-F5344CB8AC3E}">
        <p14:creationId xmlns:p14="http://schemas.microsoft.com/office/powerpoint/2010/main" xmlns="" val="997753400"/>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11"/>
          <p:cNvSpPr>
            <a:spLocks noGrp="1" noChangeArrowheads="1"/>
          </p:cNvSpPr>
          <p:nvPr>
            <p:ph type="sldNum" sz="quarter"/>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31E3B3A6-0991-4311-8485-A8B91551DA57}" type="slidenum">
              <a:rPr lang="en-US" altLang="en-US" smtClean="0">
                <a:solidFill>
                  <a:srgbClr val="FFFFFF"/>
                </a:solidFill>
                <a:latin typeface="Times New Roman" pitchFamily="16" charset="0"/>
              </a:rPr>
              <a:pPr eaLnBrk="1"/>
              <a:t>1</a:t>
            </a:fld>
            <a:endParaRPr lang="en-US" altLang="en-US" smtClean="0">
              <a:solidFill>
                <a:srgbClr val="FFFFFF"/>
              </a:solidFill>
              <a:latin typeface="Times New Roman" pitchFamily="16" charset="0"/>
            </a:endParaRPr>
          </a:p>
        </p:txBody>
      </p:sp>
      <p:sp>
        <p:nvSpPr>
          <p:cNvPr id="61443" name="Rectangle 1"/>
          <p:cNvSpPr>
            <a:spLocks noGrp="1" noRot="1" noChangeAspect="1" noChangeArrowheads="1" noTextEdit="1"/>
          </p:cNvSpPr>
          <p:nvPr>
            <p:ph type="sldImg"/>
          </p:nvPr>
        </p:nvSpPr>
        <p:spPr>
          <a:xfrm>
            <a:off x="1373188" y="763588"/>
            <a:ext cx="5026025" cy="3771900"/>
          </a:xfr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61444" name="Rectangle 2"/>
          <p:cNvSpPr>
            <a:spLocks noGrp="1" noChangeArrowheads="1"/>
          </p:cNvSpPr>
          <p:nvPr>
            <p:ph type="body" idx="1"/>
          </p:nvPr>
        </p:nvSpPr>
        <p:spPr>
          <a:xfrm>
            <a:off x="777875" y="4776788"/>
            <a:ext cx="6210300" cy="4518025"/>
          </a:xfrm>
          <a:noFill/>
          <a:extLst>
            <a:ext uri="{91240B29-F687-4F45-9708-019B960494DF}">
              <a14:hiddenLine xmlns:a14="http://schemas.microsoft.com/office/drawing/2010/main" xmlns="" w="9525">
                <a:solidFill>
                  <a:srgbClr val="80808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11"/>
          <p:cNvSpPr>
            <a:spLocks noGrp="1" noChangeArrowheads="1"/>
          </p:cNvSpPr>
          <p:nvPr>
            <p:ph type="sldNum" sz="quarter"/>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598528C8-BD87-4F76-9F7B-C693526192DE}" type="slidenum">
              <a:rPr lang="en-US" altLang="en-US" smtClean="0">
                <a:solidFill>
                  <a:srgbClr val="FFFFFF"/>
                </a:solidFill>
                <a:latin typeface="Times New Roman" pitchFamily="16" charset="0"/>
              </a:rPr>
              <a:pPr eaLnBrk="1"/>
              <a:t>2</a:t>
            </a:fld>
            <a:endParaRPr lang="en-US" altLang="en-US" smtClean="0">
              <a:solidFill>
                <a:srgbClr val="FFFFFF"/>
              </a:solidFill>
              <a:latin typeface="Times New Roman" pitchFamily="16" charset="0"/>
            </a:endParaRPr>
          </a:p>
        </p:txBody>
      </p:sp>
      <p:sp>
        <p:nvSpPr>
          <p:cNvPr id="62467" name="Rectangle 1"/>
          <p:cNvSpPr>
            <a:spLocks noGrp="1" noRot="1" noChangeAspect="1" noChangeArrowheads="1" noTextEdit="1"/>
          </p:cNvSpPr>
          <p:nvPr>
            <p:ph type="sldImg"/>
          </p:nvPr>
        </p:nvSpPr>
        <p:spPr>
          <a:xfrm>
            <a:off x="1373188" y="763588"/>
            <a:ext cx="5026025" cy="3771900"/>
          </a:xfr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62468" name="Rectangle 2"/>
          <p:cNvSpPr>
            <a:spLocks noGrp="1" noChangeArrowheads="1"/>
          </p:cNvSpPr>
          <p:nvPr>
            <p:ph type="body" idx="1"/>
          </p:nvPr>
        </p:nvSpPr>
        <p:spPr>
          <a:xfrm>
            <a:off x="777875" y="4776788"/>
            <a:ext cx="6210300" cy="4518025"/>
          </a:xfrm>
          <a:noFill/>
          <a:extLst>
            <a:ext uri="{91240B29-F687-4F45-9708-019B960494DF}">
              <a14:hiddenLine xmlns:a14="http://schemas.microsoft.com/office/drawing/2010/main" xmlns="" w="9525">
                <a:solidFill>
                  <a:srgbClr val="80808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11"/>
          <p:cNvSpPr>
            <a:spLocks noGrp="1" noChangeArrowheads="1"/>
          </p:cNvSpPr>
          <p:nvPr>
            <p:ph type="sldNum" sz="quarter"/>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735AA039-4673-404C-98F7-95B3BE78DF95}" type="slidenum">
              <a:rPr lang="en-US" altLang="en-US" smtClean="0">
                <a:solidFill>
                  <a:srgbClr val="FFFFFF"/>
                </a:solidFill>
                <a:latin typeface="Times New Roman" pitchFamily="16" charset="0"/>
              </a:rPr>
              <a:pPr eaLnBrk="1"/>
              <a:t>3</a:t>
            </a:fld>
            <a:endParaRPr lang="en-US" altLang="en-US" smtClean="0">
              <a:solidFill>
                <a:srgbClr val="FFFFFF"/>
              </a:solidFill>
              <a:latin typeface="Times New Roman" pitchFamily="16" charset="0"/>
            </a:endParaRPr>
          </a:p>
        </p:txBody>
      </p:sp>
      <p:sp>
        <p:nvSpPr>
          <p:cNvPr id="63491" name="Rectangle 1"/>
          <p:cNvSpPr>
            <a:spLocks noGrp="1" noRot="1" noChangeAspect="1" noChangeArrowheads="1" noTextEdit="1"/>
          </p:cNvSpPr>
          <p:nvPr>
            <p:ph type="sldImg"/>
          </p:nvPr>
        </p:nvSpPr>
        <p:spPr>
          <a:xfrm>
            <a:off x="1373188" y="763588"/>
            <a:ext cx="5026025" cy="3771900"/>
          </a:xfr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63492" name="Rectangle 2"/>
          <p:cNvSpPr>
            <a:spLocks noGrp="1" noChangeArrowheads="1"/>
          </p:cNvSpPr>
          <p:nvPr>
            <p:ph type="body" idx="1"/>
          </p:nvPr>
        </p:nvSpPr>
        <p:spPr>
          <a:xfrm>
            <a:off x="777875" y="4776788"/>
            <a:ext cx="6210300" cy="4518025"/>
          </a:xfrm>
          <a:noFill/>
          <a:extLst>
            <a:ext uri="{91240B29-F687-4F45-9708-019B960494DF}">
              <a14:hiddenLine xmlns:a14="http://schemas.microsoft.com/office/drawing/2010/main" xmlns="" w="9525">
                <a:solidFill>
                  <a:srgbClr val="80808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11"/>
          <p:cNvSpPr>
            <a:spLocks noGrp="1" noChangeArrowheads="1"/>
          </p:cNvSpPr>
          <p:nvPr>
            <p:ph type="sldNum" sz="quarter"/>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FC41C5AE-5A2A-4D70-B93A-47A2E2EBC5BD}" type="slidenum">
              <a:rPr lang="en-US" altLang="en-US" smtClean="0">
                <a:solidFill>
                  <a:srgbClr val="FFFFFF"/>
                </a:solidFill>
                <a:latin typeface="Times New Roman" pitchFamily="16" charset="0"/>
              </a:rPr>
              <a:pPr eaLnBrk="1"/>
              <a:t>4</a:t>
            </a:fld>
            <a:endParaRPr lang="en-US" altLang="en-US" smtClean="0">
              <a:solidFill>
                <a:srgbClr val="FFFFFF"/>
              </a:solidFill>
              <a:latin typeface="Times New Roman" pitchFamily="16" charset="0"/>
            </a:endParaRPr>
          </a:p>
        </p:txBody>
      </p:sp>
      <p:sp>
        <p:nvSpPr>
          <p:cNvPr id="64515" name="Rectangle 1"/>
          <p:cNvSpPr>
            <a:spLocks noGrp="1" noRot="1" noChangeAspect="1" noChangeArrowheads="1" noTextEdit="1"/>
          </p:cNvSpPr>
          <p:nvPr>
            <p:ph type="sldImg"/>
          </p:nvPr>
        </p:nvSpPr>
        <p:spPr>
          <a:xfrm>
            <a:off x="1374775" y="763588"/>
            <a:ext cx="5018088" cy="3767137"/>
          </a:xfr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64516" name="Rectangle 2"/>
          <p:cNvSpPr>
            <a:spLocks noGrp="1" noChangeArrowheads="1"/>
          </p:cNvSpPr>
          <p:nvPr>
            <p:ph type="body" idx="1"/>
          </p:nvPr>
        </p:nvSpPr>
        <p:spPr>
          <a:xfrm>
            <a:off x="777875" y="4776788"/>
            <a:ext cx="6210300" cy="4518025"/>
          </a:xfrm>
          <a:noFill/>
          <a:extLst>
            <a:ext uri="{91240B29-F687-4F45-9708-019B960494DF}">
              <a14:hiddenLine xmlns:a14="http://schemas.microsoft.com/office/drawing/2010/main" xmlns="" w="9525">
                <a:solidFill>
                  <a:srgbClr val="80808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11"/>
          <p:cNvSpPr>
            <a:spLocks noGrp="1" noChangeArrowheads="1"/>
          </p:cNvSpPr>
          <p:nvPr>
            <p:ph type="sldNum" sz="quarter"/>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63F429DC-CEB1-4B3B-A1FC-C4A5D8973A74}" type="slidenum">
              <a:rPr lang="en-US" altLang="en-US" smtClean="0">
                <a:solidFill>
                  <a:srgbClr val="FFFFFF"/>
                </a:solidFill>
                <a:latin typeface="Times New Roman" pitchFamily="16" charset="0"/>
              </a:rPr>
              <a:pPr eaLnBrk="1"/>
              <a:t>5</a:t>
            </a:fld>
            <a:endParaRPr lang="en-US" altLang="en-US" smtClean="0">
              <a:solidFill>
                <a:srgbClr val="FFFFFF"/>
              </a:solidFill>
              <a:latin typeface="Times New Roman" pitchFamily="16" charset="0"/>
            </a:endParaRPr>
          </a:p>
        </p:txBody>
      </p:sp>
      <p:sp>
        <p:nvSpPr>
          <p:cNvPr id="65539" name="Rectangle 1"/>
          <p:cNvSpPr>
            <a:spLocks noGrp="1" noRot="1" noChangeAspect="1" noChangeArrowheads="1" noTextEdit="1"/>
          </p:cNvSpPr>
          <p:nvPr>
            <p:ph type="sldImg"/>
          </p:nvPr>
        </p:nvSpPr>
        <p:spPr>
          <a:xfrm>
            <a:off x="1374775" y="763588"/>
            <a:ext cx="5018088" cy="3767137"/>
          </a:xfr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65540" name="Rectangle 2"/>
          <p:cNvSpPr>
            <a:spLocks noGrp="1" noChangeArrowheads="1"/>
          </p:cNvSpPr>
          <p:nvPr>
            <p:ph type="body" idx="1"/>
          </p:nvPr>
        </p:nvSpPr>
        <p:spPr>
          <a:xfrm>
            <a:off x="777875" y="4776788"/>
            <a:ext cx="6210300" cy="4518025"/>
          </a:xfrm>
          <a:noFill/>
          <a:extLst>
            <a:ext uri="{91240B29-F687-4F45-9708-019B960494DF}">
              <a14:hiddenLine xmlns:a14="http://schemas.microsoft.com/office/drawing/2010/main" xmlns="" w="9525">
                <a:solidFill>
                  <a:srgbClr val="80808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11"/>
          <p:cNvSpPr>
            <a:spLocks noGrp="1" noChangeArrowheads="1"/>
          </p:cNvSpPr>
          <p:nvPr>
            <p:ph type="sldNum" sz="quarter"/>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7DD92E2E-7F15-4027-BBF9-7A8D087BD4C6}" type="slidenum">
              <a:rPr lang="en-US" altLang="en-US" smtClean="0">
                <a:solidFill>
                  <a:srgbClr val="FFFFFF"/>
                </a:solidFill>
                <a:latin typeface="Times New Roman" pitchFamily="16" charset="0"/>
              </a:rPr>
              <a:pPr eaLnBrk="1"/>
              <a:t>6</a:t>
            </a:fld>
            <a:endParaRPr lang="en-US" altLang="en-US" smtClean="0">
              <a:solidFill>
                <a:srgbClr val="FFFFFF"/>
              </a:solidFill>
              <a:latin typeface="Times New Roman" pitchFamily="16" charset="0"/>
            </a:endParaRPr>
          </a:p>
        </p:txBody>
      </p:sp>
      <p:sp>
        <p:nvSpPr>
          <p:cNvPr id="66563" name="Rectangle 1"/>
          <p:cNvSpPr>
            <a:spLocks noGrp="1" noRot="1" noChangeAspect="1" noChangeArrowheads="1" noTextEdit="1"/>
          </p:cNvSpPr>
          <p:nvPr>
            <p:ph type="sldImg"/>
          </p:nvPr>
        </p:nvSpPr>
        <p:spPr>
          <a:xfrm>
            <a:off x="1374775" y="763588"/>
            <a:ext cx="5018088" cy="3767137"/>
          </a:xfr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66564" name="Rectangle 2"/>
          <p:cNvSpPr>
            <a:spLocks noGrp="1" noChangeArrowheads="1"/>
          </p:cNvSpPr>
          <p:nvPr>
            <p:ph type="body" idx="1"/>
          </p:nvPr>
        </p:nvSpPr>
        <p:spPr>
          <a:xfrm>
            <a:off x="777875" y="4776788"/>
            <a:ext cx="6210300" cy="4518025"/>
          </a:xfrm>
          <a:noFill/>
          <a:extLst>
            <a:ext uri="{91240B29-F687-4F45-9708-019B960494DF}">
              <a14:hiddenLine xmlns:a14="http://schemas.microsoft.com/office/drawing/2010/main" xmlns="" w="9525">
                <a:solidFill>
                  <a:srgbClr val="80808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11"/>
          <p:cNvSpPr>
            <a:spLocks noGrp="1" noChangeArrowheads="1"/>
          </p:cNvSpPr>
          <p:nvPr>
            <p:ph type="sldNum" sz="quarter"/>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EA5CE679-FCAF-4CAC-97C9-289D7FB0557B}" type="slidenum">
              <a:rPr lang="en-US" altLang="en-US" smtClean="0">
                <a:solidFill>
                  <a:srgbClr val="FFFFFF"/>
                </a:solidFill>
                <a:latin typeface="Times New Roman" pitchFamily="16" charset="0"/>
              </a:rPr>
              <a:pPr eaLnBrk="1"/>
              <a:t>7</a:t>
            </a:fld>
            <a:endParaRPr lang="en-US" altLang="en-US" smtClean="0">
              <a:solidFill>
                <a:srgbClr val="FFFFFF"/>
              </a:solidFill>
              <a:latin typeface="Times New Roman" pitchFamily="16" charset="0"/>
            </a:endParaRPr>
          </a:p>
        </p:txBody>
      </p:sp>
      <p:sp>
        <p:nvSpPr>
          <p:cNvPr id="67587" name="Rectangle 1"/>
          <p:cNvSpPr>
            <a:spLocks noGrp="1" noRot="1" noChangeAspect="1" noChangeArrowheads="1" noTextEdit="1"/>
          </p:cNvSpPr>
          <p:nvPr>
            <p:ph type="sldImg"/>
          </p:nvPr>
        </p:nvSpPr>
        <p:spPr>
          <a:xfrm>
            <a:off x="1373188" y="763588"/>
            <a:ext cx="5026025" cy="3771900"/>
          </a:xfr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67588" name="Rectangle 2"/>
          <p:cNvSpPr>
            <a:spLocks noGrp="1" noChangeArrowheads="1"/>
          </p:cNvSpPr>
          <p:nvPr>
            <p:ph type="body" idx="1"/>
          </p:nvPr>
        </p:nvSpPr>
        <p:spPr>
          <a:xfrm>
            <a:off x="777875" y="4776788"/>
            <a:ext cx="6210300" cy="4518025"/>
          </a:xfrm>
          <a:noFill/>
          <a:extLst>
            <a:ext uri="{91240B29-F687-4F45-9708-019B960494DF}">
              <a14:hiddenLine xmlns:a14="http://schemas.microsoft.com/office/drawing/2010/main" xmlns="" w="9525">
                <a:solidFill>
                  <a:srgbClr val="80808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4775" y="763588"/>
            <a:ext cx="5013325" cy="376237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idx="10"/>
          </p:nvPr>
        </p:nvSpPr>
        <p:spPr/>
        <p:txBody>
          <a:bodyPr/>
          <a:lstStyle/>
          <a:p>
            <a:pPr>
              <a:defRPr/>
            </a:pPr>
            <a:fld id="{9149D412-D6E2-4620-8532-7CE2C11C7647}" type="slidenum">
              <a:rPr lang="en-US" altLang="en-US" smtClean="0"/>
              <a:pPr>
                <a:defRPr/>
              </a:pPr>
              <a:t>11</a:t>
            </a:fld>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3666" name="Rectangle 11"/>
          <p:cNvSpPr>
            <a:spLocks noGrp="1" noChangeArrowheads="1"/>
          </p:cNvSpPr>
          <p:nvPr>
            <p:ph type="sldNum" sz="quarter"/>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D6714983-77B9-4639-8AB5-08CFE605E1F1}" type="slidenum">
              <a:rPr lang="en-US" altLang="en-US" smtClean="0">
                <a:solidFill>
                  <a:srgbClr val="FFFFFF"/>
                </a:solidFill>
                <a:latin typeface="Times New Roman" pitchFamily="16" charset="0"/>
              </a:rPr>
              <a:pPr eaLnBrk="1"/>
              <a:t>54</a:t>
            </a:fld>
            <a:endParaRPr lang="en-US" altLang="en-US" smtClean="0">
              <a:solidFill>
                <a:srgbClr val="FFFFFF"/>
              </a:solidFill>
              <a:latin typeface="Times New Roman" pitchFamily="16" charset="0"/>
            </a:endParaRPr>
          </a:p>
        </p:txBody>
      </p:sp>
      <p:sp>
        <p:nvSpPr>
          <p:cNvPr id="113667" name="Rectangle 1"/>
          <p:cNvSpPr>
            <a:spLocks noGrp="1" noRot="1" noChangeAspect="1" noChangeArrowheads="1" noTextEdit="1"/>
          </p:cNvSpPr>
          <p:nvPr>
            <p:ph type="sldImg"/>
          </p:nvPr>
        </p:nvSpPr>
        <p:spPr>
          <a:xfrm>
            <a:off x="1373188" y="763588"/>
            <a:ext cx="5026025" cy="3771900"/>
          </a:xfr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113668" name="Rectangle 2"/>
          <p:cNvSpPr>
            <a:spLocks noGrp="1" noChangeArrowheads="1"/>
          </p:cNvSpPr>
          <p:nvPr>
            <p:ph type="body" idx="1"/>
          </p:nvPr>
        </p:nvSpPr>
        <p:spPr>
          <a:xfrm>
            <a:off x="777875" y="4776788"/>
            <a:ext cx="6210300" cy="4518025"/>
          </a:xfrm>
          <a:noFill/>
          <a:extLst>
            <a:ext uri="{91240B29-F687-4F45-9708-019B960494DF}">
              <a14:hiddenLine xmlns:a14="http://schemas.microsoft.com/office/drawing/2010/main" xmlns="" w="9525">
                <a:solidFill>
                  <a:srgbClr val="80808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9500"/>
            <a:ext cx="8564563" cy="1620838"/>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1300" y="4286250"/>
            <a:ext cx="7053263"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endParaRPr lang="en-US" altLang="en-US"/>
          </a:p>
        </p:txBody>
      </p:sp>
      <p:sp>
        <p:nvSpPr>
          <p:cNvPr id="6" name="Rectangle 5"/>
          <p:cNvSpPr>
            <a:spLocks noGrp="1" noChangeArrowheads="1"/>
          </p:cNvSpPr>
          <p:nvPr>
            <p:ph type="sldNum" idx="12"/>
          </p:nvPr>
        </p:nvSpPr>
        <p:spPr>
          <a:ln/>
        </p:spPr>
        <p:txBody>
          <a:bodyPr/>
          <a:lstStyle>
            <a:lvl1pPr>
              <a:defRPr/>
            </a:lvl1pPr>
          </a:lstStyle>
          <a:p>
            <a:pPr>
              <a:defRPr/>
            </a:pPr>
            <a:fld id="{42B9B8F0-B471-4896-8ACB-5BF1DAB6623F}" type="slidenum">
              <a:rPr lang="en-US" altLang="en-US"/>
              <a:pPr>
                <a:defRPr/>
              </a:pPr>
              <a:t>‹#›</a:t>
            </a:fld>
            <a:endParaRPr lang="en-US" altLang="en-US"/>
          </a:p>
        </p:txBody>
      </p:sp>
    </p:spTree>
    <p:extLst>
      <p:ext uri="{BB962C8B-B14F-4D97-AF65-F5344CB8AC3E}">
        <p14:creationId xmlns:p14="http://schemas.microsoft.com/office/powerpoint/2010/main" xmlns="" val="1527002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endParaRPr lang="en-US" altLang="en-US"/>
          </a:p>
        </p:txBody>
      </p:sp>
      <p:sp>
        <p:nvSpPr>
          <p:cNvPr id="6" name="Rectangle 5"/>
          <p:cNvSpPr>
            <a:spLocks noGrp="1" noChangeArrowheads="1"/>
          </p:cNvSpPr>
          <p:nvPr>
            <p:ph type="sldNum" idx="12"/>
          </p:nvPr>
        </p:nvSpPr>
        <p:spPr>
          <a:ln/>
        </p:spPr>
        <p:txBody>
          <a:bodyPr/>
          <a:lstStyle>
            <a:lvl1pPr>
              <a:defRPr/>
            </a:lvl1pPr>
          </a:lstStyle>
          <a:p>
            <a:pPr>
              <a:defRPr/>
            </a:pPr>
            <a:fld id="{C4F94E62-C44F-4A9C-945A-376D84D44100}" type="slidenum">
              <a:rPr lang="en-US" altLang="en-US"/>
              <a:pPr>
                <a:defRPr/>
              </a:pPr>
              <a:t>‹#›</a:t>
            </a:fld>
            <a:endParaRPr lang="en-US" altLang="en-US"/>
          </a:p>
        </p:txBody>
      </p:sp>
    </p:spTree>
    <p:extLst>
      <p:ext uri="{BB962C8B-B14F-4D97-AF65-F5344CB8AC3E}">
        <p14:creationId xmlns:p14="http://schemas.microsoft.com/office/powerpoint/2010/main" xmlns="" val="3759033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6150" y="301625"/>
            <a:ext cx="2263775" cy="6446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3238" y="301625"/>
            <a:ext cx="6640512" cy="6446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endParaRPr lang="en-US" altLang="en-US"/>
          </a:p>
        </p:txBody>
      </p:sp>
      <p:sp>
        <p:nvSpPr>
          <p:cNvPr id="6" name="Rectangle 5"/>
          <p:cNvSpPr>
            <a:spLocks noGrp="1" noChangeArrowheads="1"/>
          </p:cNvSpPr>
          <p:nvPr>
            <p:ph type="sldNum" idx="12"/>
          </p:nvPr>
        </p:nvSpPr>
        <p:spPr>
          <a:ln/>
        </p:spPr>
        <p:txBody>
          <a:bodyPr/>
          <a:lstStyle>
            <a:lvl1pPr>
              <a:defRPr/>
            </a:lvl1pPr>
          </a:lstStyle>
          <a:p>
            <a:pPr>
              <a:defRPr/>
            </a:pPr>
            <a:fld id="{EDF40AEA-AEA1-423A-B2C7-7E853A73ECCE}" type="slidenum">
              <a:rPr lang="en-US" altLang="en-US"/>
              <a:pPr>
                <a:defRPr/>
              </a:pPr>
              <a:t>‹#›</a:t>
            </a:fld>
            <a:endParaRPr lang="en-US" altLang="en-US"/>
          </a:p>
        </p:txBody>
      </p:sp>
    </p:spTree>
    <p:extLst>
      <p:ext uri="{BB962C8B-B14F-4D97-AF65-F5344CB8AC3E}">
        <p14:creationId xmlns:p14="http://schemas.microsoft.com/office/powerpoint/2010/main" xmlns="" val="165021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9500"/>
            <a:ext cx="8564563" cy="1620838"/>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1300" y="4286250"/>
            <a:ext cx="7053263"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endParaRPr lang="en-US" altLang="en-US"/>
          </a:p>
        </p:txBody>
      </p:sp>
      <p:sp>
        <p:nvSpPr>
          <p:cNvPr id="6" name="Rectangle 5"/>
          <p:cNvSpPr>
            <a:spLocks noGrp="1" noChangeArrowheads="1"/>
          </p:cNvSpPr>
          <p:nvPr>
            <p:ph type="sldNum" idx="12"/>
          </p:nvPr>
        </p:nvSpPr>
        <p:spPr>
          <a:ln/>
        </p:spPr>
        <p:txBody>
          <a:bodyPr/>
          <a:lstStyle>
            <a:lvl1pPr>
              <a:defRPr/>
            </a:lvl1pPr>
          </a:lstStyle>
          <a:p>
            <a:pPr>
              <a:defRPr/>
            </a:pPr>
            <a:fld id="{FE1759AE-BC9F-4A28-BD34-8F8AEE4C084D}" type="slidenum">
              <a:rPr lang="en-US" altLang="en-US"/>
              <a:pPr>
                <a:defRPr/>
              </a:pPr>
              <a:t>‹#›</a:t>
            </a:fld>
            <a:endParaRPr lang="en-US" altLang="en-US"/>
          </a:p>
        </p:txBody>
      </p:sp>
    </p:spTree>
    <p:extLst>
      <p:ext uri="{BB962C8B-B14F-4D97-AF65-F5344CB8AC3E}">
        <p14:creationId xmlns:p14="http://schemas.microsoft.com/office/powerpoint/2010/main" xmlns="" val="11117133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p:txBody>
          <a:bodyPr/>
          <a:lstStyle>
            <a:lvl1pPr>
              <a:defRPr/>
            </a:lvl1pPr>
          </a:lstStyle>
          <a:p>
            <a:pPr>
              <a:defRPr/>
            </a:pPr>
            <a:endParaRPr lang="en-US" altLang="en-US"/>
          </a:p>
        </p:txBody>
      </p:sp>
      <p:sp>
        <p:nvSpPr>
          <p:cNvPr id="5" name="Rectangle 4"/>
          <p:cNvSpPr>
            <a:spLocks noGrp="1" noChangeArrowheads="1"/>
          </p:cNvSpPr>
          <p:nvPr>
            <p:ph type="ftr" idx="11"/>
          </p:nvPr>
        </p:nvSpPr>
        <p:spPr/>
        <p:txBody>
          <a:bodyPr/>
          <a:lstStyle>
            <a:lvl1pPr>
              <a:defRPr/>
            </a:lvl1pPr>
          </a:lstStyle>
          <a:p>
            <a:pPr>
              <a:defRPr/>
            </a:pPr>
            <a:endParaRPr lang="en-US" altLang="en-US"/>
          </a:p>
        </p:txBody>
      </p:sp>
      <p:sp>
        <p:nvSpPr>
          <p:cNvPr id="6" name="Rectangle 5"/>
          <p:cNvSpPr>
            <a:spLocks noGrp="1" noChangeArrowheads="1"/>
          </p:cNvSpPr>
          <p:nvPr>
            <p:ph type="sldNum" idx="12"/>
          </p:nvPr>
        </p:nvSpPr>
        <p:spPr>
          <a:xfrm>
            <a:off x="9532938" y="7286625"/>
            <a:ext cx="357187" cy="352425"/>
          </a:xfrm>
        </p:spPr>
        <p:txBody>
          <a:bodyPr/>
          <a:lstStyle>
            <a:lvl1pPr algn="ctr">
              <a:defRPr smtClean="0"/>
            </a:lvl1pPr>
          </a:lstStyle>
          <a:p>
            <a:pPr>
              <a:defRPr/>
            </a:pPr>
            <a:fld id="{8C6E2802-7AC4-44BB-B0A5-E12803E0614A}" type="slidenum">
              <a:rPr lang="en-US" altLang="en-US"/>
              <a:pPr>
                <a:defRPr/>
              </a:pPr>
              <a:t>‹#›</a:t>
            </a:fld>
            <a:endParaRPr lang="en-US" altLang="en-US" dirty="0"/>
          </a:p>
        </p:txBody>
      </p:sp>
    </p:spTree>
    <p:extLst>
      <p:ext uri="{BB962C8B-B14F-4D97-AF65-F5344CB8AC3E}">
        <p14:creationId xmlns:p14="http://schemas.microsoft.com/office/powerpoint/2010/main" xmlns="" val="40468799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5338" y="4859338"/>
            <a:ext cx="8564562"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5338" y="3205163"/>
            <a:ext cx="8564562"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dt" idx="10"/>
          </p:nvPr>
        </p:nvSpPr>
        <p:spPr>
          <a:ln/>
        </p:spPr>
        <p:txBody>
          <a:bodyPr/>
          <a:lstStyle>
            <a:lvl1pPr>
              <a:defRPr/>
            </a:lvl1pPr>
          </a:lstStyle>
          <a:p>
            <a:pPr>
              <a:defRPr/>
            </a:pPr>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endParaRPr lang="en-US" altLang="en-US"/>
          </a:p>
        </p:txBody>
      </p:sp>
      <p:sp>
        <p:nvSpPr>
          <p:cNvPr id="6" name="Rectangle 5"/>
          <p:cNvSpPr>
            <a:spLocks noGrp="1" noChangeArrowheads="1"/>
          </p:cNvSpPr>
          <p:nvPr>
            <p:ph type="sldNum" idx="12"/>
          </p:nvPr>
        </p:nvSpPr>
        <p:spPr>
          <a:xfrm>
            <a:off x="7552531" y="7307262"/>
            <a:ext cx="2338387" cy="511175"/>
          </a:xfrm>
          <a:ln/>
        </p:spPr>
        <p:txBody>
          <a:bodyPr/>
          <a:lstStyle>
            <a:lvl1pPr>
              <a:defRPr/>
            </a:lvl1pPr>
          </a:lstStyle>
          <a:p>
            <a:pPr>
              <a:defRPr/>
            </a:pPr>
            <a:fld id="{CE6A97CA-B9C0-4E86-BEA5-DE6ADAB60372}" type="slidenum">
              <a:rPr lang="en-US" altLang="en-US"/>
              <a:pPr>
                <a:defRPr/>
              </a:pPr>
              <a:t>‹#›</a:t>
            </a:fld>
            <a:endParaRPr lang="en-US" altLang="en-US"/>
          </a:p>
        </p:txBody>
      </p:sp>
    </p:spTree>
    <p:extLst>
      <p:ext uri="{BB962C8B-B14F-4D97-AF65-F5344CB8AC3E}">
        <p14:creationId xmlns:p14="http://schemas.microsoft.com/office/powerpoint/2010/main" xmlns="" val="23276719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768475"/>
            <a:ext cx="4452937" cy="4981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08575" y="1768475"/>
            <a:ext cx="4452938" cy="4981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dt" idx="10"/>
          </p:nvPr>
        </p:nvSpPr>
        <p:spPr>
          <a:ln/>
        </p:spPr>
        <p:txBody>
          <a:bodyPr/>
          <a:lstStyle>
            <a:lvl1pPr>
              <a:defRPr/>
            </a:lvl1pPr>
          </a:lstStyle>
          <a:p>
            <a:pPr>
              <a:defRPr/>
            </a:pPr>
            <a:endParaRPr lang="en-US" altLang="en-US"/>
          </a:p>
        </p:txBody>
      </p:sp>
      <p:sp>
        <p:nvSpPr>
          <p:cNvPr id="6" name="Rectangle 4"/>
          <p:cNvSpPr>
            <a:spLocks noGrp="1" noChangeArrowheads="1"/>
          </p:cNvSpPr>
          <p:nvPr>
            <p:ph type="ftr" idx="11"/>
          </p:nvPr>
        </p:nvSpPr>
        <p:spPr>
          <a:ln/>
        </p:spPr>
        <p:txBody>
          <a:bodyPr/>
          <a:lstStyle>
            <a:lvl1pPr>
              <a:defRPr/>
            </a:lvl1pPr>
          </a:lstStyle>
          <a:p>
            <a:pPr>
              <a:defRPr/>
            </a:pPr>
            <a:endParaRPr lang="en-US" altLang="en-US"/>
          </a:p>
        </p:txBody>
      </p:sp>
      <p:sp>
        <p:nvSpPr>
          <p:cNvPr id="7" name="Rectangle 5"/>
          <p:cNvSpPr>
            <a:spLocks noGrp="1" noChangeArrowheads="1"/>
          </p:cNvSpPr>
          <p:nvPr>
            <p:ph type="sldNum" idx="12"/>
          </p:nvPr>
        </p:nvSpPr>
        <p:spPr>
          <a:xfrm>
            <a:off x="7552531" y="7307262"/>
            <a:ext cx="2338387" cy="511175"/>
          </a:xfrm>
          <a:ln/>
        </p:spPr>
        <p:txBody>
          <a:bodyPr/>
          <a:lstStyle>
            <a:lvl1pPr>
              <a:defRPr/>
            </a:lvl1pPr>
          </a:lstStyle>
          <a:p>
            <a:pPr>
              <a:defRPr/>
            </a:pPr>
            <a:fld id="{A7980B1F-3CAC-455E-BA05-A77B1B77DDAE}" type="slidenum">
              <a:rPr lang="en-US" altLang="en-US"/>
              <a:pPr>
                <a:defRPr/>
              </a:pPr>
              <a:t>‹#›</a:t>
            </a:fld>
            <a:endParaRPr lang="en-US" altLang="en-US"/>
          </a:p>
        </p:txBody>
      </p:sp>
    </p:spTree>
    <p:extLst>
      <p:ext uri="{BB962C8B-B14F-4D97-AF65-F5344CB8AC3E}">
        <p14:creationId xmlns:p14="http://schemas.microsoft.com/office/powerpoint/2010/main" xmlns="" val="640480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3238" y="303213"/>
            <a:ext cx="9069387" cy="1260475"/>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3238" y="1692275"/>
            <a:ext cx="4452937" cy="7064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3238" y="2398713"/>
            <a:ext cx="4452937" cy="435768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18100" y="1692275"/>
            <a:ext cx="4454525" cy="7064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18100" y="2398713"/>
            <a:ext cx="4454525" cy="435768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dt" idx="10"/>
          </p:nvPr>
        </p:nvSpPr>
        <p:spPr>
          <a:ln/>
        </p:spPr>
        <p:txBody>
          <a:bodyPr/>
          <a:lstStyle>
            <a:lvl1pPr>
              <a:defRPr/>
            </a:lvl1pPr>
          </a:lstStyle>
          <a:p>
            <a:pPr>
              <a:defRPr/>
            </a:pPr>
            <a:endParaRPr lang="en-US" altLang="en-US"/>
          </a:p>
        </p:txBody>
      </p:sp>
      <p:sp>
        <p:nvSpPr>
          <p:cNvPr id="8" name="Rectangle 4"/>
          <p:cNvSpPr>
            <a:spLocks noGrp="1" noChangeArrowheads="1"/>
          </p:cNvSpPr>
          <p:nvPr>
            <p:ph type="ftr" idx="11"/>
          </p:nvPr>
        </p:nvSpPr>
        <p:spPr>
          <a:ln/>
        </p:spPr>
        <p:txBody>
          <a:bodyPr/>
          <a:lstStyle>
            <a:lvl1pPr>
              <a:defRPr/>
            </a:lvl1pPr>
          </a:lstStyle>
          <a:p>
            <a:pPr>
              <a:defRPr/>
            </a:pPr>
            <a:endParaRPr lang="en-US" altLang="en-US"/>
          </a:p>
        </p:txBody>
      </p:sp>
      <p:sp>
        <p:nvSpPr>
          <p:cNvPr id="9" name="Rectangle 5"/>
          <p:cNvSpPr>
            <a:spLocks noGrp="1" noChangeArrowheads="1"/>
          </p:cNvSpPr>
          <p:nvPr>
            <p:ph type="sldNum" idx="12"/>
          </p:nvPr>
        </p:nvSpPr>
        <p:spPr>
          <a:xfrm>
            <a:off x="7552531" y="7307262"/>
            <a:ext cx="2338387" cy="511175"/>
          </a:xfrm>
          <a:ln/>
        </p:spPr>
        <p:txBody>
          <a:bodyPr/>
          <a:lstStyle>
            <a:lvl1pPr>
              <a:defRPr/>
            </a:lvl1pPr>
          </a:lstStyle>
          <a:p>
            <a:pPr>
              <a:defRPr/>
            </a:pPr>
            <a:fld id="{5BA19511-723D-457A-8EDA-E033C03C6A22}" type="slidenum">
              <a:rPr lang="en-US" altLang="en-US"/>
              <a:pPr>
                <a:defRPr/>
              </a:pPr>
              <a:t>‹#›</a:t>
            </a:fld>
            <a:endParaRPr lang="en-US" altLang="en-US"/>
          </a:p>
        </p:txBody>
      </p:sp>
    </p:spTree>
    <p:extLst>
      <p:ext uri="{BB962C8B-B14F-4D97-AF65-F5344CB8AC3E}">
        <p14:creationId xmlns:p14="http://schemas.microsoft.com/office/powerpoint/2010/main" xmlns="" val="38636813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dt" idx="10"/>
          </p:nvPr>
        </p:nvSpPr>
        <p:spPr>
          <a:ln/>
        </p:spPr>
        <p:txBody>
          <a:bodyPr/>
          <a:lstStyle>
            <a:lvl1pPr>
              <a:defRPr/>
            </a:lvl1pPr>
          </a:lstStyle>
          <a:p>
            <a:pPr>
              <a:defRPr/>
            </a:pPr>
            <a:endParaRPr lang="en-US" altLang="en-US"/>
          </a:p>
        </p:txBody>
      </p:sp>
      <p:sp>
        <p:nvSpPr>
          <p:cNvPr id="4" name="Rectangle 4"/>
          <p:cNvSpPr>
            <a:spLocks noGrp="1" noChangeArrowheads="1"/>
          </p:cNvSpPr>
          <p:nvPr>
            <p:ph type="ftr" idx="11"/>
          </p:nvPr>
        </p:nvSpPr>
        <p:spPr>
          <a:ln/>
        </p:spPr>
        <p:txBody>
          <a:bodyPr/>
          <a:lstStyle>
            <a:lvl1pPr>
              <a:defRPr/>
            </a:lvl1pPr>
          </a:lstStyle>
          <a:p>
            <a:pPr>
              <a:defRPr/>
            </a:pPr>
            <a:endParaRPr lang="en-US" altLang="en-US"/>
          </a:p>
        </p:txBody>
      </p:sp>
      <p:sp>
        <p:nvSpPr>
          <p:cNvPr id="5" name="Rectangle 5"/>
          <p:cNvSpPr>
            <a:spLocks noGrp="1" noChangeArrowheads="1"/>
          </p:cNvSpPr>
          <p:nvPr>
            <p:ph type="sldNum" idx="12"/>
          </p:nvPr>
        </p:nvSpPr>
        <p:spPr>
          <a:xfrm>
            <a:off x="7552531" y="7307262"/>
            <a:ext cx="2338387" cy="511175"/>
          </a:xfrm>
          <a:ln/>
        </p:spPr>
        <p:txBody>
          <a:bodyPr/>
          <a:lstStyle>
            <a:lvl1pPr>
              <a:defRPr/>
            </a:lvl1pPr>
          </a:lstStyle>
          <a:p>
            <a:pPr>
              <a:defRPr/>
            </a:pPr>
            <a:fld id="{E15CE427-BF22-47D0-8EB4-09AA12CD558F}" type="slidenum">
              <a:rPr lang="en-US" altLang="en-US"/>
              <a:pPr>
                <a:defRPr/>
              </a:pPr>
              <a:t>‹#›</a:t>
            </a:fld>
            <a:endParaRPr lang="en-US" altLang="en-US"/>
          </a:p>
        </p:txBody>
      </p:sp>
    </p:spTree>
    <p:extLst>
      <p:ext uri="{BB962C8B-B14F-4D97-AF65-F5344CB8AC3E}">
        <p14:creationId xmlns:p14="http://schemas.microsoft.com/office/powerpoint/2010/main" xmlns="" val="27961336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pPr>
              <a:defRPr/>
            </a:pPr>
            <a:endParaRPr lang="en-US" altLang="en-US"/>
          </a:p>
        </p:txBody>
      </p:sp>
      <p:sp>
        <p:nvSpPr>
          <p:cNvPr id="3" name="Footer Placeholder 2"/>
          <p:cNvSpPr>
            <a:spLocks noGrp="1"/>
          </p:cNvSpPr>
          <p:nvPr>
            <p:ph type="ftr" idx="11"/>
          </p:nvPr>
        </p:nvSpPr>
        <p:spPr/>
        <p:txBody>
          <a:bodyPr/>
          <a:lstStyle>
            <a:lvl1pPr>
              <a:defRPr/>
            </a:lvl1pPr>
          </a:lstStyle>
          <a:p>
            <a:pPr>
              <a:defRPr/>
            </a:pPr>
            <a:endParaRPr lang="en-US" altLang="en-US"/>
          </a:p>
        </p:txBody>
      </p:sp>
      <p:sp>
        <p:nvSpPr>
          <p:cNvPr id="4" name="Slide Number Placeholder 3"/>
          <p:cNvSpPr>
            <a:spLocks noGrp="1"/>
          </p:cNvSpPr>
          <p:nvPr>
            <p:ph type="sldNum" idx="12"/>
          </p:nvPr>
        </p:nvSpPr>
        <p:spPr>
          <a:xfrm>
            <a:off x="9380538" y="7210425"/>
            <a:ext cx="542925" cy="228600"/>
          </a:xfrm>
        </p:spPr>
        <p:txBody>
          <a:bodyPr/>
          <a:lstStyle>
            <a:lvl1pPr algn="ctr">
              <a:defRPr/>
            </a:lvl1pPr>
          </a:lstStyle>
          <a:p>
            <a:pPr>
              <a:defRPr/>
            </a:pPr>
            <a:fld id="{E55F156C-F0B7-45BC-A5A9-F8C99B9FDB7D}" type="slidenum">
              <a:rPr lang="en-US" altLang="en-US"/>
              <a:pPr>
                <a:defRPr/>
              </a:pPr>
              <a:t>‹#›</a:t>
            </a:fld>
            <a:endParaRPr lang="en-US" altLang="en-US" dirty="0"/>
          </a:p>
        </p:txBody>
      </p:sp>
    </p:spTree>
    <p:extLst>
      <p:ext uri="{BB962C8B-B14F-4D97-AF65-F5344CB8AC3E}">
        <p14:creationId xmlns:p14="http://schemas.microsoft.com/office/powerpoint/2010/main" xmlns="" val="22550536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238" y="301625"/>
            <a:ext cx="3314700" cy="1281113"/>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0175" y="301625"/>
            <a:ext cx="5632450" cy="64547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3238" y="1582738"/>
            <a:ext cx="3314700" cy="51736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pPr>
              <a:defRPr/>
            </a:pPr>
            <a:endParaRPr lang="en-US" altLang="en-US"/>
          </a:p>
        </p:txBody>
      </p:sp>
      <p:sp>
        <p:nvSpPr>
          <p:cNvPr id="6" name="Footer Placeholder 5"/>
          <p:cNvSpPr>
            <a:spLocks noGrp="1"/>
          </p:cNvSpPr>
          <p:nvPr>
            <p:ph type="ftr" idx="11"/>
          </p:nvPr>
        </p:nvSpPr>
        <p:spPr/>
        <p:txBody>
          <a:bodyPr/>
          <a:lstStyle>
            <a:lvl1pPr>
              <a:defRPr/>
            </a:lvl1pPr>
          </a:lstStyle>
          <a:p>
            <a:pPr>
              <a:defRPr/>
            </a:pPr>
            <a:endParaRPr lang="en-US" altLang="en-US"/>
          </a:p>
        </p:txBody>
      </p:sp>
      <p:sp>
        <p:nvSpPr>
          <p:cNvPr id="7" name="Slide Number Placeholder 6"/>
          <p:cNvSpPr>
            <a:spLocks noGrp="1"/>
          </p:cNvSpPr>
          <p:nvPr>
            <p:ph type="sldNum" idx="12"/>
          </p:nvPr>
        </p:nvSpPr>
        <p:spPr>
          <a:xfrm>
            <a:off x="9761538" y="7258050"/>
            <a:ext cx="238125" cy="304800"/>
          </a:xfrm>
        </p:spPr>
        <p:txBody>
          <a:bodyPr/>
          <a:lstStyle>
            <a:lvl1pPr>
              <a:defRPr/>
            </a:lvl1pPr>
          </a:lstStyle>
          <a:p>
            <a:pPr>
              <a:defRPr/>
            </a:pPr>
            <a:fld id="{7C8BA634-A8ED-4274-B27F-278DDCD5F088}" type="slidenum">
              <a:rPr lang="en-US" altLang="en-US"/>
              <a:pPr>
                <a:defRPr/>
              </a:pPr>
              <a:t>‹#›</a:t>
            </a:fld>
            <a:endParaRPr lang="en-US" altLang="en-US"/>
          </a:p>
        </p:txBody>
      </p:sp>
    </p:spTree>
    <p:extLst>
      <p:ext uri="{BB962C8B-B14F-4D97-AF65-F5344CB8AC3E}">
        <p14:creationId xmlns:p14="http://schemas.microsoft.com/office/powerpoint/2010/main" xmlns="" val="3532056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endParaRPr lang="en-US" altLang="en-US"/>
          </a:p>
        </p:txBody>
      </p:sp>
      <p:sp>
        <p:nvSpPr>
          <p:cNvPr id="6" name="Rectangle 5"/>
          <p:cNvSpPr>
            <a:spLocks noGrp="1" noChangeArrowheads="1"/>
          </p:cNvSpPr>
          <p:nvPr>
            <p:ph type="sldNum" idx="12"/>
          </p:nvPr>
        </p:nvSpPr>
        <p:spPr>
          <a:ln/>
        </p:spPr>
        <p:txBody>
          <a:bodyPr/>
          <a:lstStyle>
            <a:lvl1pPr>
              <a:defRPr/>
            </a:lvl1pPr>
          </a:lstStyle>
          <a:p>
            <a:pPr>
              <a:defRPr/>
            </a:pPr>
            <a:fld id="{3C3F2AB4-802A-49B2-8ACD-6A2E48A32E03}" type="slidenum">
              <a:rPr lang="en-US" altLang="en-US"/>
              <a:pPr>
                <a:defRPr/>
              </a:pPr>
              <a:t>‹#›</a:t>
            </a:fld>
            <a:endParaRPr lang="en-US" altLang="en-US"/>
          </a:p>
        </p:txBody>
      </p:sp>
    </p:spTree>
    <p:extLst>
      <p:ext uri="{BB962C8B-B14F-4D97-AF65-F5344CB8AC3E}">
        <p14:creationId xmlns:p14="http://schemas.microsoft.com/office/powerpoint/2010/main" xmlns="" val="189916228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4850" y="5294313"/>
            <a:ext cx="6045200" cy="623887"/>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4850" y="676275"/>
            <a:ext cx="6045200"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74850" y="5918200"/>
            <a:ext cx="6045200" cy="889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endParaRPr lang="en-US" altLang="en-US"/>
          </a:p>
        </p:txBody>
      </p:sp>
      <p:sp>
        <p:nvSpPr>
          <p:cNvPr id="6" name="Rectangle 4"/>
          <p:cNvSpPr>
            <a:spLocks noGrp="1" noChangeArrowheads="1"/>
          </p:cNvSpPr>
          <p:nvPr>
            <p:ph type="ftr" idx="11"/>
          </p:nvPr>
        </p:nvSpPr>
        <p:spPr>
          <a:ln/>
        </p:spPr>
        <p:txBody>
          <a:bodyPr/>
          <a:lstStyle>
            <a:lvl1pPr>
              <a:defRPr/>
            </a:lvl1pPr>
          </a:lstStyle>
          <a:p>
            <a:pPr>
              <a:defRPr/>
            </a:pPr>
            <a:endParaRPr lang="en-US" altLang="en-US"/>
          </a:p>
        </p:txBody>
      </p:sp>
      <p:sp>
        <p:nvSpPr>
          <p:cNvPr id="7" name="Rectangle 5"/>
          <p:cNvSpPr>
            <a:spLocks noGrp="1" noChangeArrowheads="1"/>
          </p:cNvSpPr>
          <p:nvPr>
            <p:ph type="sldNum" idx="12"/>
          </p:nvPr>
        </p:nvSpPr>
        <p:spPr>
          <a:xfrm>
            <a:off x="7552531" y="7307262"/>
            <a:ext cx="2338387" cy="511175"/>
          </a:xfrm>
          <a:ln/>
        </p:spPr>
        <p:txBody>
          <a:bodyPr/>
          <a:lstStyle>
            <a:lvl1pPr>
              <a:defRPr/>
            </a:lvl1pPr>
          </a:lstStyle>
          <a:p>
            <a:pPr>
              <a:defRPr/>
            </a:pPr>
            <a:fld id="{4EF48CB0-900D-4157-A4D0-0BA7EA8F131C}" type="slidenum">
              <a:rPr lang="en-US" altLang="en-US"/>
              <a:pPr>
                <a:defRPr/>
              </a:pPr>
              <a:t>‹#›</a:t>
            </a:fld>
            <a:endParaRPr lang="en-US" altLang="en-US"/>
          </a:p>
        </p:txBody>
      </p:sp>
    </p:spTree>
    <p:extLst>
      <p:ext uri="{BB962C8B-B14F-4D97-AF65-F5344CB8AC3E}">
        <p14:creationId xmlns:p14="http://schemas.microsoft.com/office/powerpoint/2010/main" xmlns="" val="14775180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pPr>
              <a:defRPr/>
            </a:pPr>
            <a:endParaRPr lang="en-US" altLang="en-US"/>
          </a:p>
        </p:txBody>
      </p:sp>
      <p:sp>
        <p:nvSpPr>
          <p:cNvPr id="5" name="Footer Placeholder 4"/>
          <p:cNvSpPr>
            <a:spLocks noGrp="1"/>
          </p:cNvSpPr>
          <p:nvPr>
            <p:ph type="ftr" idx="11"/>
          </p:nvPr>
        </p:nvSpPr>
        <p:spPr/>
        <p:txBody>
          <a:bodyPr/>
          <a:lstStyle>
            <a:lvl1pPr>
              <a:defRPr/>
            </a:lvl1pPr>
          </a:lstStyle>
          <a:p>
            <a:pPr>
              <a:defRPr/>
            </a:pPr>
            <a:endParaRPr lang="en-US" altLang="en-US"/>
          </a:p>
        </p:txBody>
      </p:sp>
      <p:sp>
        <p:nvSpPr>
          <p:cNvPr id="6" name="Slide Number Placeholder 5"/>
          <p:cNvSpPr>
            <a:spLocks noGrp="1"/>
          </p:cNvSpPr>
          <p:nvPr>
            <p:ph type="sldNum" idx="12"/>
          </p:nvPr>
        </p:nvSpPr>
        <p:spPr>
          <a:xfrm>
            <a:off x="9685338" y="7286625"/>
            <a:ext cx="300037" cy="228600"/>
          </a:xfrm>
        </p:spPr>
        <p:txBody>
          <a:bodyPr/>
          <a:lstStyle>
            <a:lvl1pPr algn="ctr">
              <a:defRPr/>
            </a:lvl1pPr>
          </a:lstStyle>
          <a:p>
            <a:pPr>
              <a:defRPr/>
            </a:pPr>
            <a:fld id="{177E781A-3E61-4423-89A6-54634C8F3FAF}" type="slidenum">
              <a:rPr lang="en-US" altLang="en-US"/>
              <a:pPr>
                <a:defRPr/>
              </a:pPr>
              <a:t>‹#›</a:t>
            </a:fld>
            <a:endParaRPr lang="en-US" altLang="en-US" dirty="0"/>
          </a:p>
        </p:txBody>
      </p:sp>
    </p:spTree>
    <p:extLst>
      <p:ext uri="{BB962C8B-B14F-4D97-AF65-F5344CB8AC3E}">
        <p14:creationId xmlns:p14="http://schemas.microsoft.com/office/powerpoint/2010/main" xmlns="" val="22812520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7738" y="301625"/>
            <a:ext cx="2263775" cy="64484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3238" y="301625"/>
            <a:ext cx="6642100" cy="6448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endParaRPr lang="en-US" altLang="en-US"/>
          </a:p>
        </p:txBody>
      </p:sp>
      <p:sp>
        <p:nvSpPr>
          <p:cNvPr id="6" name="Rectangle 5"/>
          <p:cNvSpPr>
            <a:spLocks noGrp="1" noChangeArrowheads="1"/>
          </p:cNvSpPr>
          <p:nvPr>
            <p:ph type="sldNum" idx="12"/>
          </p:nvPr>
        </p:nvSpPr>
        <p:spPr>
          <a:xfrm>
            <a:off x="7552531" y="7307262"/>
            <a:ext cx="2338387" cy="511175"/>
          </a:xfrm>
          <a:ln/>
        </p:spPr>
        <p:txBody>
          <a:bodyPr/>
          <a:lstStyle>
            <a:lvl1pPr>
              <a:defRPr/>
            </a:lvl1pPr>
          </a:lstStyle>
          <a:p>
            <a:pPr>
              <a:defRPr/>
            </a:pPr>
            <a:fld id="{5043B299-777C-4719-8457-F60F9797DC0C}" type="slidenum">
              <a:rPr lang="en-US" altLang="en-US"/>
              <a:pPr>
                <a:defRPr/>
              </a:pPr>
              <a:t>‹#›</a:t>
            </a:fld>
            <a:endParaRPr lang="en-US" altLang="en-US"/>
          </a:p>
        </p:txBody>
      </p:sp>
    </p:spTree>
    <p:extLst>
      <p:ext uri="{BB962C8B-B14F-4D97-AF65-F5344CB8AC3E}">
        <p14:creationId xmlns:p14="http://schemas.microsoft.com/office/powerpoint/2010/main" xmlns="" val="9464560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03793" y="302865"/>
            <a:ext cx="9068277" cy="126047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03793" y="1764666"/>
            <a:ext cx="9068277" cy="4991131"/>
          </a:xfrm>
        </p:spPr>
        <p:txBody>
          <a:bodyPr/>
          <a:lstStyle/>
          <a:p>
            <a:endParaRPr lang="en-US"/>
          </a:p>
        </p:txBody>
      </p:sp>
      <p:sp>
        <p:nvSpPr>
          <p:cNvPr id="4" name="Date Placeholder 3"/>
          <p:cNvSpPr>
            <a:spLocks noGrp="1"/>
          </p:cNvSpPr>
          <p:nvPr>
            <p:ph type="dt" sz="half" idx="10"/>
          </p:nvPr>
        </p:nvSpPr>
        <p:spPr>
          <a:xfrm>
            <a:off x="503793" y="6887095"/>
            <a:ext cx="2351035" cy="525198"/>
          </a:xfrm>
        </p:spPr>
        <p:txBody>
          <a:bodyPr/>
          <a:lstStyle>
            <a:lvl1pPr>
              <a:defRPr/>
            </a:lvl1pPr>
          </a:lstStyle>
          <a:p>
            <a:endParaRPr lang="en-US"/>
          </a:p>
        </p:txBody>
      </p:sp>
      <p:sp>
        <p:nvSpPr>
          <p:cNvPr id="5" name="Footer Placeholder 4"/>
          <p:cNvSpPr>
            <a:spLocks noGrp="1"/>
          </p:cNvSpPr>
          <p:nvPr>
            <p:ph type="ftr" sz="quarter" idx="11"/>
          </p:nvPr>
        </p:nvSpPr>
        <p:spPr>
          <a:xfrm>
            <a:off x="3442587" y="6887095"/>
            <a:ext cx="3190690" cy="525198"/>
          </a:xfrm>
        </p:spPr>
        <p:txBody>
          <a:bodyPr/>
          <a:lstStyle>
            <a:lvl1pPr>
              <a:defRPr/>
            </a:lvl1pPr>
          </a:lstStyle>
          <a:p>
            <a:endParaRPr lang="en-US"/>
          </a:p>
        </p:txBody>
      </p:sp>
      <p:sp>
        <p:nvSpPr>
          <p:cNvPr id="6" name="Slide Number Placeholder 5"/>
          <p:cNvSpPr>
            <a:spLocks noGrp="1"/>
          </p:cNvSpPr>
          <p:nvPr>
            <p:ph type="sldNum" sz="quarter" idx="12"/>
          </p:nvPr>
        </p:nvSpPr>
        <p:spPr>
          <a:xfrm>
            <a:off x="7221035" y="6887095"/>
            <a:ext cx="2351035" cy="525198"/>
          </a:xfrm>
        </p:spPr>
        <p:txBody>
          <a:bodyPr/>
          <a:lstStyle>
            <a:lvl1pPr>
              <a:defRPr/>
            </a:lvl1pPr>
          </a:lstStyle>
          <a:p>
            <a:fld id="{DD5060F4-F80D-4CAD-9805-58913C83D82C}"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5338" y="4859338"/>
            <a:ext cx="8564562"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5338" y="3205163"/>
            <a:ext cx="8564562"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dt" idx="10"/>
          </p:nvPr>
        </p:nvSpPr>
        <p:spPr>
          <a:ln/>
        </p:spPr>
        <p:txBody>
          <a:bodyPr/>
          <a:lstStyle>
            <a:lvl1pPr>
              <a:defRPr/>
            </a:lvl1pPr>
          </a:lstStyle>
          <a:p>
            <a:pPr>
              <a:defRPr/>
            </a:pPr>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endParaRPr lang="en-US" altLang="en-US"/>
          </a:p>
        </p:txBody>
      </p:sp>
      <p:sp>
        <p:nvSpPr>
          <p:cNvPr id="6" name="Rectangle 5"/>
          <p:cNvSpPr>
            <a:spLocks noGrp="1" noChangeArrowheads="1"/>
          </p:cNvSpPr>
          <p:nvPr>
            <p:ph type="sldNum" idx="12"/>
          </p:nvPr>
        </p:nvSpPr>
        <p:spPr>
          <a:ln/>
        </p:spPr>
        <p:txBody>
          <a:bodyPr/>
          <a:lstStyle>
            <a:lvl1pPr>
              <a:defRPr/>
            </a:lvl1pPr>
          </a:lstStyle>
          <a:p>
            <a:pPr>
              <a:defRPr/>
            </a:pPr>
            <a:fld id="{3315D216-FA5D-46A6-8590-CF2169138236}" type="slidenum">
              <a:rPr lang="en-US" altLang="en-US"/>
              <a:pPr>
                <a:defRPr/>
              </a:pPr>
              <a:t>‹#›</a:t>
            </a:fld>
            <a:endParaRPr lang="en-US" altLang="en-US"/>
          </a:p>
        </p:txBody>
      </p:sp>
    </p:spTree>
    <p:extLst>
      <p:ext uri="{BB962C8B-B14F-4D97-AF65-F5344CB8AC3E}">
        <p14:creationId xmlns:p14="http://schemas.microsoft.com/office/powerpoint/2010/main" xmlns="" val="643765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768475"/>
            <a:ext cx="4451350" cy="4979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06988" y="1768475"/>
            <a:ext cx="4452937" cy="4979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dt" idx="10"/>
          </p:nvPr>
        </p:nvSpPr>
        <p:spPr>
          <a:ln/>
        </p:spPr>
        <p:txBody>
          <a:bodyPr/>
          <a:lstStyle>
            <a:lvl1pPr>
              <a:defRPr/>
            </a:lvl1pPr>
          </a:lstStyle>
          <a:p>
            <a:pPr>
              <a:defRPr/>
            </a:pPr>
            <a:endParaRPr lang="en-US" altLang="en-US"/>
          </a:p>
        </p:txBody>
      </p:sp>
      <p:sp>
        <p:nvSpPr>
          <p:cNvPr id="6" name="Rectangle 4"/>
          <p:cNvSpPr>
            <a:spLocks noGrp="1" noChangeArrowheads="1"/>
          </p:cNvSpPr>
          <p:nvPr>
            <p:ph type="ftr" idx="11"/>
          </p:nvPr>
        </p:nvSpPr>
        <p:spPr>
          <a:ln/>
        </p:spPr>
        <p:txBody>
          <a:bodyPr/>
          <a:lstStyle>
            <a:lvl1pPr>
              <a:defRPr/>
            </a:lvl1pPr>
          </a:lstStyle>
          <a:p>
            <a:pPr>
              <a:defRPr/>
            </a:pPr>
            <a:endParaRPr lang="en-US" altLang="en-US"/>
          </a:p>
        </p:txBody>
      </p:sp>
      <p:sp>
        <p:nvSpPr>
          <p:cNvPr id="7" name="Rectangle 5"/>
          <p:cNvSpPr>
            <a:spLocks noGrp="1" noChangeArrowheads="1"/>
          </p:cNvSpPr>
          <p:nvPr>
            <p:ph type="sldNum" idx="12"/>
          </p:nvPr>
        </p:nvSpPr>
        <p:spPr>
          <a:ln/>
        </p:spPr>
        <p:txBody>
          <a:bodyPr/>
          <a:lstStyle>
            <a:lvl1pPr>
              <a:defRPr/>
            </a:lvl1pPr>
          </a:lstStyle>
          <a:p>
            <a:pPr>
              <a:defRPr/>
            </a:pPr>
            <a:fld id="{E4FEEABC-D80D-4291-AABF-FC7FDBA3A617}" type="slidenum">
              <a:rPr lang="en-US" altLang="en-US"/>
              <a:pPr>
                <a:defRPr/>
              </a:pPr>
              <a:t>‹#›</a:t>
            </a:fld>
            <a:endParaRPr lang="en-US" altLang="en-US"/>
          </a:p>
        </p:txBody>
      </p:sp>
    </p:spTree>
    <p:extLst>
      <p:ext uri="{BB962C8B-B14F-4D97-AF65-F5344CB8AC3E}">
        <p14:creationId xmlns:p14="http://schemas.microsoft.com/office/powerpoint/2010/main" xmlns="" val="28477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3238" y="303213"/>
            <a:ext cx="9069387" cy="1260475"/>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3238" y="1692275"/>
            <a:ext cx="4452937" cy="7064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3238" y="2398713"/>
            <a:ext cx="4452937" cy="435768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18100" y="1692275"/>
            <a:ext cx="4454525" cy="7064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18100" y="2398713"/>
            <a:ext cx="4454525" cy="435768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dt" idx="10"/>
          </p:nvPr>
        </p:nvSpPr>
        <p:spPr>
          <a:ln/>
        </p:spPr>
        <p:txBody>
          <a:bodyPr/>
          <a:lstStyle>
            <a:lvl1pPr>
              <a:defRPr/>
            </a:lvl1pPr>
          </a:lstStyle>
          <a:p>
            <a:pPr>
              <a:defRPr/>
            </a:pPr>
            <a:endParaRPr lang="en-US" altLang="en-US"/>
          </a:p>
        </p:txBody>
      </p:sp>
      <p:sp>
        <p:nvSpPr>
          <p:cNvPr id="8" name="Rectangle 4"/>
          <p:cNvSpPr>
            <a:spLocks noGrp="1" noChangeArrowheads="1"/>
          </p:cNvSpPr>
          <p:nvPr>
            <p:ph type="ftr" idx="11"/>
          </p:nvPr>
        </p:nvSpPr>
        <p:spPr>
          <a:ln/>
        </p:spPr>
        <p:txBody>
          <a:bodyPr/>
          <a:lstStyle>
            <a:lvl1pPr>
              <a:defRPr/>
            </a:lvl1pPr>
          </a:lstStyle>
          <a:p>
            <a:pPr>
              <a:defRPr/>
            </a:pPr>
            <a:endParaRPr lang="en-US" altLang="en-US"/>
          </a:p>
        </p:txBody>
      </p:sp>
      <p:sp>
        <p:nvSpPr>
          <p:cNvPr id="9" name="Rectangle 5"/>
          <p:cNvSpPr>
            <a:spLocks noGrp="1" noChangeArrowheads="1"/>
          </p:cNvSpPr>
          <p:nvPr>
            <p:ph type="sldNum" idx="12"/>
          </p:nvPr>
        </p:nvSpPr>
        <p:spPr>
          <a:ln/>
        </p:spPr>
        <p:txBody>
          <a:bodyPr/>
          <a:lstStyle>
            <a:lvl1pPr>
              <a:defRPr/>
            </a:lvl1pPr>
          </a:lstStyle>
          <a:p>
            <a:pPr>
              <a:defRPr/>
            </a:pPr>
            <a:fld id="{EBA2F7AC-BAD1-475E-B24E-C8FE4615E471}" type="slidenum">
              <a:rPr lang="en-US" altLang="en-US"/>
              <a:pPr>
                <a:defRPr/>
              </a:pPr>
              <a:t>‹#›</a:t>
            </a:fld>
            <a:endParaRPr lang="en-US" altLang="en-US"/>
          </a:p>
        </p:txBody>
      </p:sp>
    </p:spTree>
    <p:extLst>
      <p:ext uri="{BB962C8B-B14F-4D97-AF65-F5344CB8AC3E}">
        <p14:creationId xmlns:p14="http://schemas.microsoft.com/office/powerpoint/2010/main" xmlns="" val="3505578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dt" idx="10"/>
          </p:nvPr>
        </p:nvSpPr>
        <p:spPr>
          <a:ln/>
        </p:spPr>
        <p:txBody>
          <a:bodyPr/>
          <a:lstStyle>
            <a:lvl1pPr>
              <a:defRPr/>
            </a:lvl1pPr>
          </a:lstStyle>
          <a:p>
            <a:pPr>
              <a:defRPr/>
            </a:pPr>
            <a:endParaRPr lang="en-US" altLang="en-US"/>
          </a:p>
        </p:txBody>
      </p:sp>
      <p:sp>
        <p:nvSpPr>
          <p:cNvPr id="4" name="Rectangle 4"/>
          <p:cNvSpPr>
            <a:spLocks noGrp="1" noChangeArrowheads="1"/>
          </p:cNvSpPr>
          <p:nvPr>
            <p:ph type="ftr" idx="11"/>
          </p:nvPr>
        </p:nvSpPr>
        <p:spPr>
          <a:ln/>
        </p:spPr>
        <p:txBody>
          <a:bodyPr/>
          <a:lstStyle>
            <a:lvl1pPr>
              <a:defRPr/>
            </a:lvl1pPr>
          </a:lstStyle>
          <a:p>
            <a:pPr>
              <a:defRPr/>
            </a:pPr>
            <a:endParaRPr lang="en-US" altLang="en-US"/>
          </a:p>
        </p:txBody>
      </p:sp>
      <p:sp>
        <p:nvSpPr>
          <p:cNvPr id="5" name="Rectangle 5"/>
          <p:cNvSpPr>
            <a:spLocks noGrp="1" noChangeArrowheads="1"/>
          </p:cNvSpPr>
          <p:nvPr>
            <p:ph type="sldNum" idx="12"/>
          </p:nvPr>
        </p:nvSpPr>
        <p:spPr>
          <a:ln/>
        </p:spPr>
        <p:txBody>
          <a:bodyPr/>
          <a:lstStyle>
            <a:lvl1pPr>
              <a:defRPr/>
            </a:lvl1pPr>
          </a:lstStyle>
          <a:p>
            <a:pPr>
              <a:defRPr/>
            </a:pPr>
            <a:fld id="{FD0C8F55-B68F-4BFC-BE94-DFC429F9FBF9}" type="slidenum">
              <a:rPr lang="en-US" altLang="en-US"/>
              <a:pPr>
                <a:defRPr/>
              </a:pPr>
              <a:t>‹#›</a:t>
            </a:fld>
            <a:endParaRPr lang="en-US" altLang="en-US"/>
          </a:p>
        </p:txBody>
      </p:sp>
    </p:spTree>
    <p:extLst>
      <p:ext uri="{BB962C8B-B14F-4D97-AF65-F5344CB8AC3E}">
        <p14:creationId xmlns:p14="http://schemas.microsoft.com/office/powerpoint/2010/main" xmlns="" val="3358246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endParaRPr lang="en-US" altLang="en-US"/>
          </a:p>
        </p:txBody>
      </p:sp>
      <p:sp>
        <p:nvSpPr>
          <p:cNvPr id="3" name="Rectangle 4"/>
          <p:cNvSpPr>
            <a:spLocks noGrp="1" noChangeArrowheads="1"/>
          </p:cNvSpPr>
          <p:nvPr>
            <p:ph type="ftr" idx="11"/>
          </p:nvPr>
        </p:nvSpPr>
        <p:spPr>
          <a:ln/>
        </p:spPr>
        <p:txBody>
          <a:bodyPr/>
          <a:lstStyle>
            <a:lvl1pPr>
              <a:defRPr/>
            </a:lvl1pPr>
          </a:lstStyle>
          <a:p>
            <a:pPr>
              <a:defRPr/>
            </a:pPr>
            <a:endParaRPr lang="en-US" altLang="en-US"/>
          </a:p>
        </p:txBody>
      </p:sp>
      <p:sp>
        <p:nvSpPr>
          <p:cNvPr id="4" name="Rectangle 5"/>
          <p:cNvSpPr>
            <a:spLocks noGrp="1" noChangeArrowheads="1"/>
          </p:cNvSpPr>
          <p:nvPr>
            <p:ph type="sldNum" idx="12"/>
          </p:nvPr>
        </p:nvSpPr>
        <p:spPr>
          <a:ln/>
        </p:spPr>
        <p:txBody>
          <a:bodyPr/>
          <a:lstStyle>
            <a:lvl1pPr>
              <a:defRPr/>
            </a:lvl1pPr>
          </a:lstStyle>
          <a:p>
            <a:pPr>
              <a:defRPr/>
            </a:pPr>
            <a:fld id="{08E5B530-2D28-424E-87A0-3F8D2D81E990}" type="slidenum">
              <a:rPr lang="en-US" altLang="en-US"/>
              <a:pPr>
                <a:defRPr/>
              </a:pPr>
              <a:t>‹#›</a:t>
            </a:fld>
            <a:endParaRPr lang="en-US" altLang="en-US"/>
          </a:p>
        </p:txBody>
      </p:sp>
    </p:spTree>
    <p:extLst>
      <p:ext uri="{BB962C8B-B14F-4D97-AF65-F5344CB8AC3E}">
        <p14:creationId xmlns:p14="http://schemas.microsoft.com/office/powerpoint/2010/main" xmlns="" val="231955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238" y="301625"/>
            <a:ext cx="3314700" cy="1281113"/>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0175" y="301625"/>
            <a:ext cx="5632450" cy="64547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3238" y="1582738"/>
            <a:ext cx="3314700" cy="51736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endParaRPr lang="en-US" altLang="en-US"/>
          </a:p>
        </p:txBody>
      </p:sp>
      <p:sp>
        <p:nvSpPr>
          <p:cNvPr id="6" name="Rectangle 4"/>
          <p:cNvSpPr>
            <a:spLocks noGrp="1" noChangeArrowheads="1"/>
          </p:cNvSpPr>
          <p:nvPr>
            <p:ph type="ftr" idx="11"/>
          </p:nvPr>
        </p:nvSpPr>
        <p:spPr>
          <a:ln/>
        </p:spPr>
        <p:txBody>
          <a:bodyPr/>
          <a:lstStyle>
            <a:lvl1pPr>
              <a:defRPr/>
            </a:lvl1pPr>
          </a:lstStyle>
          <a:p>
            <a:pPr>
              <a:defRPr/>
            </a:pPr>
            <a:endParaRPr lang="en-US" altLang="en-US"/>
          </a:p>
        </p:txBody>
      </p:sp>
      <p:sp>
        <p:nvSpPr>
          <p:cNvPr id="7" name="Rectangle 5"/>
          <p:cNvSpPr>
            <a:spLocks noGrp="1" noChangeArrowheads="1"/>
          </p:cNvSpPr>
          <p:nvPr>
            <p:ph type="sldNum" idx="12"/>
          </p:nvPr>
        </p:nvSpPr>
        <p:spPr>
          <a:ln/>
        </p:spPr>
        <p:txBody>
          <a:bodyPr/>
          <a:lstStyle>
            <a:lvl1pPr>
              <a:defRPr/>
            </a:lvl1pPr>
          </a:lstStyle>
          <a:p>
            <a:pPr>
              <a:defRPr/>
            </a:pPr>
            <a:fld id="{F2B70CFF-C390-4CBE-986E-F23598124952}" type="slidenum">
              <a:rPr lang="en-US" altLang="en-US"/>
              <a:pPr>
                <a:defRPr/>
              </a:pPr>
              <a:t>‹#›</a:t>
            </a:fld>
            <a:endParaRPr lang="en-US" altLang="en-US"/>
          </a:p>
        </p:txBody>
      </p:sp>
    </p:spTree>
    <p:extLst>
      <p:ext uri="{BB962C8B-B14F-4D97-AF65-F5344CB8AC3E}">
        <p14:creationId xmlns:p14="http://schemas.microsoft.com/office/powerpoint/2010/main" xmlns="" val="1309085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4850" y="5294313"/>
            <a:ext cx="6045200" cy="623887"/>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4850" y="676275"/>
            <a:ext cx="6045200"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74850" y="5918200"/>
            <a:ext cx="6045200" cy="889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endParaRPr lang="en-US" altLang="en-US"/>
          </a:p>
        </p:txBody>
      </p:sp>
      <p:sp>
        <p:nvSpPr>
          <p:cNvPr id="6" name="Rectangle 4"/>
          <p:cNvSpPr>
            <a:spLocks noGrp="1" noChangeArrowheads="1"/>
          </p:cNvSpPr>
          <p:nvPr>
            <p:ph type="ftr" idx="11"/>
          </p:nvPr>
        </p:nvSpPr>
        <p:spPr>
          <a:ln/>
        </p:spPr>
        <p:txBody>
          <a:bodyPr/>
          <a:lstStyle>
            <a:lvl1pPr>
              <a:defRPr/>
            </a:lvl1pPr>
          </a:lstStyle>
          <a:p>
            <a:pPr>
              <a:defRPr/>
            </a:pPr>
            <a:endParaRPr lang="en-US" altLang="en-US"/>
          </a:p>
        </p:txBody>
      </p:sp>
      <p:sp>
        <p:nvSpPr>
          <p:cNvPr id="7" name="Rectangle 5"/>
          <p:cNvSpPr>
            <a:spLocks noGrp="1" noChangeArrowheads="1"/>
          </p:cNvSpPr>
          <p:nvPr>
            <p:ph type="sldNum" idx="12"/>
          </p:nvPr>
        </p:nvSpPr>
        <p:spPr>
          <a:ln/>
        </p:spPr>
        <p:txBody>
          <a:bodyPr/>
          <a:lstStyle>
            <a:lvl1pPr>
              <a:defRPr/>
            </a:lvl1pPr>
          </a:lstStyle>
          <a:p>
            <a:pPr>
              <a:defRPr/>
            </a:pPr>
            <a:fld id="{F4F230F0-CED9-466B-B776-E242D1089F80}" type="slidenum">
              <a:rPr lang="en-US" altLang="en-US"/>
              <a:pPr>
                <a:defRPr/>
              </a:pPr>
              <a:t>‹#›</a:t>
            </a:fld>
            <a:endParaRPr lang="en-US" altLang="en-US"/>
          </a:p>
        </p:txBody>
      </p:sp>
    </p:spTree>
    <p:extLst>
      <p:ext uri="{BB962C8B-B14F-4D97-AF65-F5344CB8AC3E}">
        <p14:creationId xmlns:p14="http://schemas.microsoft.com/office/powerpoint/2010/main" xmlns="" val="782263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03238" y="301625"/>
            <a:ext cx="9056687" cy="12509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en-US" smtClean="0"/>
              <a:t>Click to edit the title text format</a:t>
            </a:r>
          </a:p>
        </p:txBody>
      </p:sp>
      <p:sp>
        <p:nvSpPr>
          <p:cNvPr id="1027" name="Rectangle 2"/>
          <p:cNvSpPr>
            <a:spLocks noGrp="1" noChangeArrowheads="1"/>
          </p:cNvSpPr>
          <p:nvPr>
            <p:ph type="body" idx="1"/>
          </p:nvPr>
        </p:nvSpPr>
        <p:spPr bwMode="auto">
          <a:xfrm>
            <a:off x="503238" y="1768475"/>
            <a:ext cx="9056687" cy="49799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28080" rIns="0" bIns="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a:p>
            <a:pPr lvl="4"/>
            <a:r>
              <a:rPr lang="en-GB" altLang="en-US" smtClean="0"/>
              <a:t>Eighth Outline Level</a:t>
            </a:r>
          </a:p>
          <a:p>
            <a:pPr lvl="4"/>
            <a:r>
              <a:rPr lang="en-GB" altLang="en-US" smtClean="0"/>
              <a:t>Ninth Outline Level</a:t>
            </a:r>
          </a:p>
        </p:txBody>
      </p:sp>
      <p:sp>
        <p:nvSpPr>
          <p:cNvPr id="2" name="Rectangle 3"/>
          <p:cNvSpPr>
            <a:spLocks noGrp="1" noChangeArrowheads="1"/>
          </p:cNvSpPr>
          <p:nvPr>
            <p:ph type="dt"/>
          </p:nvPr>
        </p:nvSpPr>
        <p:spPr bwMode="auto">
          <a:xfrm>
            <a:off x="503238" y="6888163"/>
            <a:ext cx="2335212" cy="5095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1pPr>
          </a:lstStyle>
          <a:p>
            <a:pPr>
              <a:defRPr/>
            </a:pPr>
            <a:endParaRPr lang="en-US" altLang="en-US"/>
          </a:p>
        </p:txBody>
      </p:sp>
      <p:sp>
        <p:nvSpPr>
          <p:cNvPr id="1028" name="Rectangle 4"/>
          <p:cNvSpPr>
            <a:spLocks noGrp="1" noChangeArrowheads="1"/>
          </p:cNvSpPr>
          <p:nvPr>
            <p:ph type="ftr"/>
          </p:nvPr>
        </p:nvSpPr>
        <p:spPr bwMode="auto">
          <a:xfrm>
            <a:off x="3446463" y="6888163"/>
            <a:ext cx="3182937" cy="5095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1pPr>
          </a:lstStyle>
          <a:p>
            <a:pPr>
              <a:defRPr/>
            </a:pPr>
            <a:endParaRPr lang="en-US" altLang="en-US"/>
          </a:p>
        </p:txBody>
      </p:sp>
      <p:sp>
        <p:nvSpPr>
          <p:cNvPr id="1029" name="Rectangle 5"/>
          <p:cNvSpPr>
            <a:spLocks noGrp="1" noChangeArrowheads="1"/>
          </p:cNvSpPr>
          <p:nvPr>
            <p:ph type="sldNum"/>
          </p:nvPr>
        </p:nvSpPr>
        <p:spPr bwMode="auto">
          <a:xfrm>
            <a:off x="7224713" y="6888163"/>
            <a:ext cx="2336800" cy="5095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1pPr>
          </a:lstStyle>
          <a:p>
            <a:pPr>
              <a:defRPr/>
            </a:pPr>
            <a:fld id="{82ABD104-78CE-4BAA-A18C-5992E7C78B3B}"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hf hdr="0" ftr="0" dt="0"/>
  <p:txStyles>
    <p:titleStyle>
      <a:lvl1pPr algn="ctr" defTabSz="457200"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algn="ctr" defTabSz="457200"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2pPr>
      <a:lvl3pPr algn="ctr" defTabSz="457200"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3pPr>
      <a:lvl4pPr algn="ctr" defTabSz="457200"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4pPr>
      <a:lvl5pPr algn="ctr" defTabSz="457200"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9pPr>
    </p:titleStyle>
    <p:bodyStyle>
      <a:lvl1pPr marL="342900" indent="-342900" algn="l" defTabSz="457200" rtl="0" eaLnBrk="0" fontAlgn="base" hangingPunct="0">
        <a:lnSpc>
          <a:spcPct val="93000"/>
        </a:lnSpc>
        <a:spcBef>
          <a:spcPct val="0"/>
        </a:spcBef>
        <a:spcAft>
          <a:spcPts val="1413"/>
        </a:spcAft>
        <a:buClr>
          <a:srgbClr val="000000"/>
        </a:buClr>
        <a:buSzPct val="100000"/>
        <a:buFont typeface="Times New Roman" pitchFamily="16" charset="0"/>
        <a:defRPr sz="2400">
          <a:solidFill>
            <a:srgbClr val="000000"/>
          </a:solidFill>
          <a:latin typeface="+mn-lt"/>
          <a:ea typeface="+mn-ea"/>
          <a:cs typeface="+mn-cs"/>
        </a:defRPr>
      </a:lvl1pPr>
      <a:lvl2pPr marL="742950" indent="-285750" algn="l" defTabSz="457200" rtl="0" eaLnBrk="0" fontAlgn="base" hangingPunct="0">
        <a:lnSpc>
          <a:spcPct val="93000"/>
        </a:lnSpc>
        <a:spcBef>
          <a:spcPct val="0"/>
        </a:spcBef>
        <a:spcAft>
          <a:spcPts val="1138"/>
        </a:spcAft>
        <a:buClr>
          <a:srgbClr val="000000"/>
        </a:buClr>
        <a:buSzPct val="100000"/>
        <a:buFont typeface="Times New Roman" pitchFamily="16" charset="0"/>
        <a:defRPr sz="2800">
          <a:solidFill>
            <a:srgbClr val="000000"/>
          </a:solidFill>
          <a:latin typeface="+mn-lt"/>
          <a:ea typeface="+mn-ea"/>
        </a:defRPr>
      </a:lvl2pPr>
      <a:lvl3pPr marL="1143000" indent="-228600" algn="l" defTabSz="457200" rtl="0" eaLnBrk="0" fontAlgn="base" hangingPunct="0">
        <a:lnSpc>
          <a:spcPct val="93000"/>
        </a:lnSpc>
        <a:spcBef>
          <a:spcPct val="0"/>
        </a:spcBef>
        <a:spcAft>
          <a:spcPts val="850"/>
        </a:spcAft>
        <a:buClr>
          <a:srgbClr val="000000"/>
        </a:buClr>
        <a:buSzPct val="100000"/>
        <a:buFont typeface="Times New Roman" pitchFamily="16" charset="0"/>
        <a:defRPr sz="2400">
          <a:solidFill>
            <a:srgbClr val="000000"/>
          </a:solidFill>
          <a:latin typeface="+mn-lt"/>
          <a:ea typeface="+mn-ea"/>
        </a:defRPr>
      </a:lvl3pPr>
      <a:lvl4pPr marL="1600200" indent="-228600" algn="l" defTabSz="457200" rtl="0" eaLnBrk="0" fontAlgn="base" hangingPunct="0">
        <a:lnSpc>
          <a:spcPct val="93000"/>
        </a:lnSpc>
        <a:spcBef>
          <a:spcPct val="0"/>
        </a:spcBef>
        <a:spcAft>
          <a:spcPts val="575"/>
        </a:spcAft>
        <a:buClr>
          <a:srgbClr val="000000"/>
        </a:buClr>
        <a:buSzPct val="100000"/>
        <a:buFont typeface="Times New Roman" pitchFamily="16" charset="0"/>
        <a:defRPr sz="2000">
          <a:solidFill>
            <a:srgbClr val="000000"/>
          </a:solidFill>
          <a:latin typeface="+mn-lt"/>
          <a:ea typeface="+mn-ea"/>
        </a:defRPr>
      </a:lvl4pPr>
      <a:lvl5pPr marL="2057400" indent="-228600" algn="l" defTabSz="457200" rtl="0" eaLnBrk="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5pPr>
      <a:lvl6pPr marL="25146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6pPr>
      <a:lvl7pPr marL="29718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7pPr>
      <a:lvl8pPr marL="34290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8pPr>
      <a:lvl9pPr marL="38862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2050" name="Rectangle 1"/>
          <p:cNvSpPr>
            <a:spLocks noGrp="1" noChangeArrowheads="1"/>
          </p:cNvSpPr>
          <p:nvPr>
            <p:ph type="title"/>
          </p:nvPr>
        </p:nvSpPr>
        <p:spPr bwMode="auto">
          <a:xfrm>
            <a:off x="503238" y="301625"/>
            <a:ext cx="9058275" cy="12525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en-US" smtClean="0"/>
              <a:t>Click to edit the title text format</a:t>
            </a:r>
          </a:p>
        </p:txBody>
      </p:sp>
      <p:sp>
        <p:nvSpPr>
          <p:cNvPr id="2051" name="Rectangle 2"/>
          <p:cNvSpPr>
            <a:spLocks noGrp="1" noChangeArrowheads="1"/>
          </p:cNvSpPr>
          <p:nvPr>
            <p:ph type="body" idx="1"/>
          </p:nvPr>
        </p:nvSpPr>
        <p:spPr bwMode="auto">
          <a:xfrm>
            <a:off x="503238" y="1768475"/>
            <a:ext cx="9058275" cy="49815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21240" rIns="0" bIns="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a:p>
            <a:pPr lvl="4"/>
            <a:r>
              <a:rPr lang="en-GB" altLang="en-US" smtClean="0"/>
              <a:t>Eighth Outline Level</a:t>
            </a:r>
          </a:p>
          <a:p>
            <a:pPr lvl="4"/>
            <a:r>
              <a:rPr lang="en-GB" altLang="en-US" smtClean="0"/>
              <a:t>Ninth Outline Level</a:t>
            </a:r>
          </a:p>
        </p:txBody>
      </p:sp>
      <p:sp>
        <p:nvSpPr>
          <p:cNvPr id="2" name="Rectangle 3"/>
          <p:cNvSpPr>
            <a:spLocks noGrp="1" noChangeArrowheads="1"/>
          </p:cNvSpPr>
          <p:nvPr>
            <p:ph type="dt"/>
          </p:nvPr>
        </p:nvSpPr>
        <p:spPr bwMode="auto">
          <a:xfrm>
            <a:off x="503238" y="6888163"/>
            <a:ext cx="2338387" cy="5111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nSpc>
                <a:spcPct val="95000"/>
              </a:lnSpc>
              <a:buClrTx/>
              <a:buFontTx/>
              <a:buNone/>
              <a:tabLst>
                <a:tab pos="723900" algn="l"/>
                <a:tab pos="1447800" algn="l"/>
                <a:tab pos="2171700" algn="l"/>
              </a:tabLst>
              <a:defRPr sz="1400">
                <a:solidFill>
                  <a:srgbClr val="FFFFFF"/>
                </a:solidFill>
                <a:latin typeface="Times New Roman" pitchFamily="16" charset="0"/>
              </a:defRPr>
            </a:lvl1pPr>
          </a:lstStyle>
          <a:p>
            <a:pPr>
              <a:defRPr/>
            </a:pPr>
            <a:endParaRPr lang="en-US" altLang="en-US"/>
          </a:p>
        </p:txBody>
      </p:sp>
      <p:sp>
        <p:nvSpPr>
          <p:cNvPr id="2052" name="Rectangle 4"/>
          <p:cNvSpPr>
            <a:spLocks noGrp="1" noChangeArrowheads="1"/>
          </p:cNvSpPr>
          <p:nvPr>
            <p:ph type="ftr"/>
          </p:nvPr>
        </p:nvSpPr>
        <p:spPr bwMode="auto">
          <a:xfrm>
            <a:off x="3446463" y="6888163"/>
            <a:ext cx="3184525" cy="5111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ctr">
              <a:lnSpc>
                <a:spcPct val="95000"/>
              </a:lnSpc>
              <a:buClrTx/>
              <a:buFontTx/>
              <a:buNone/>
              <a:tabLst>
                <a:tab pos="723900" algn="l"/>
                <a:tab pos="1447800" algn="l"/>
                <a:tab pos="2171700" algn="l"/>
                <a:tab pos="2895600" algn="l"/>
              </a:tabLst>
              <a:defRPr sz="1400">
                <a:solidFill>
                  <a:srgbClr val="FFFFFF"/>
                </a:solidFill>
                <a:latin typeface="Times New Roman" pitchFamily="16" charset="0"/>
              </a:defRPr>
            </a:lvl1pPr>
          </a:lstStyle>
          <a:p>
            <a:pPr>
              <a:defRPr/>
            </a:pPr>
            <a:endParaRPr lang="en-US" altLang="en-US"/>
          </a:p>
        </p:txBody>
      </p:sp>
      <p:sp>
        <p:nvSpPr>
          <p:cNvPr id="2053" name="Rectangle 5"/>
          <p:cNvSpPr>
            <a:spLocks noGrp="1" noChangeArrowheads="1"/>
          </p:cNvSpPr>
          <p:nvPr>
            <p:ph type="sldNum"/>
          </p:nvPr>
        </p:nvSpPr>
        <p:spPr bwMode="auto">
          <a:xfrm>
            <a:off x="7224713" y="6888163"/>
            <a:ext cx="2338387" cy="5111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lnSpc>
                <a:spcPct val="95000"/>
              </a:lnSpc>
              <a:buClrTx/>
              <a:buFontTx/>
              <a:buNone/>
              <a:tabLst>
                <a:tab pos="723900" algn="l"/>
                <a:tab pos="1447800" algn="l"/>
                <a:tab pos="2171700" algn="l"/>
              </a:tabLst>
              <a:defRPr sz="1400">
                <a:solidFill>
                  <a:srgbClr val="FFFFFF"/>
                </a:solidFill>
                <a:latin typeface="Times New Roman" pitchFamily="16" charset="0"/>
              </a:defRPr>
            </a:lvl1pPr>
          </a:lstStyle>
          <a:p>
            <a:pPr>
              <a:defRPr/>
            </a:pPr>
            <a:fld id="{588F306B-F796-478E-9A90-2D29306F63A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12" r:id="rId1"/>
    <p:sldLayoutId id="2147483719" r:id="rId2"/>
    <p:sldLayoutId id="2147483713" r:id="rId3"/>
    <p:sldLayoutId id="2147483714" r:id="rId4"/>
    <p:sldLayoutId id="2147483715" r:id="rId5"/>
    <p:sldLayoutId id="2147483716" r:id="rId6"/>
    <p:sldLayoutId id="2147483720" r:id="rId7"/>
    <p:sldLayoutId id="2147483721" r:id="rId8"/>
    <p:sldLayoutId id="2147483717" r:id="rId9"/>
    <p:sldLayoutId id="2147483722" r:id="rId10"/>
    <p:sldLayoutId id="2147483718" r:id="rId11"/>
    <p:sldLayoutId id="2147483723" r:id="rId12"/>
  </p:sldLayoutIdLst>
  <p:hf hdr="0" ftr="0" dt="0"/>
  <p:txStyles>
    <p:titleStyle>
      <a:lvl1pPr algn="ctr" defTabSz="457200" rtl="0" eaLnBrk="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mj-lt"/>
          <a:ea typeface="+mj-ea"/>
          <a:cs typeface="+mj-cs"/>
        </a:defRPr>
      </a:lvl1pPr>
      <a:lvl2pPr algn="ctr" defTabSz="457200" rtl="0" eaLnBrk="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2pPr>
      <a:lvl3pPr algn="ctr" defTabSz="457200" rtl="0" eaLnBrk="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3pPr>
      <a:lvl4pPr algn="ctr" defTabSz="457200" rtl="0" eaLnBrk="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4pPr>
      <a:lvl5pPr algn="ctr" defTabSz="457200" rtl="0" eaLnBrk="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9pPr>
    </p:titleStyle>
    <p:bodyStyle>
      <a:lvl1pPr marL="342900" indent="-342900" algn="l" defTabSz="457200" rtl="0" eaLnBrk="0" fontAlgn="base" hangingPunct="0">
        <a:lnSpc>
          <a:spcPct val="93000"/>
        </a:lnSpc>
        <a:spcBef>
          <a:spcPct val="0"/>
        </a:spcBef>
        <a:spcAft>
          <a:spcPts val="1425"/>
        </a:spcAft>
        <a:buClr>
          <a:srgbClr val="000000"/>
        </a:buClr>
        <a:buSzPct val="100000"/>
        <a:buFont typeface="Times New Roman" pitchFamily="16" charset="0"/>
        <a:defRPr sz="2400">
          <a:solidFill>
            <a:srgbClr val="FFFFFF"/>
          </a:solidFill>
          <a:latin typeface="+mn-lt"/>
          <a:ea typeface="+mn-ea"/>
          <a:cs typeface="+mn-cs"/>
        </a:defRPr>
      </a:lvl1pPr>
      <a:lvl2pPr marL="742950" indent="-285750" algn="l" defTabSz="457200" rtl="0" eaLnBrk="0" fontAlgn="base" hangingPunct="0">
        <a:lnSpc>
          <a:spcPct val="93000"/>
        </a:lnSpc>
        <a:spcBef>
          <a:spcPct val="0"/>
        </a:spcBef>
        <a:spcAft>
          <a:spcPts val="1138"/>
        </a:spcAft>
        <a:buClr>
          <a:srgbClr val="000000"/>
        </a:buClr>
        <a:buSzPct val="100000"/>
        <a:buFont typeface="Times New Roman" pitchFamily="16" charset="0"/>
        <a:defRPr sz="2800">
          <a:solidFill>
            <a:srgbClr val="FFFFFF"/>
          </a:solidFill>
          <a:latin typeface="+mn-lt"/>
          <a:cs typeface="+mn-cs"/>
        </a:defRPr>
      </a:lvl2pPr>
      <a:lvl3pPr marL="1143000" indent="-228600" algn="l" defTabSz="457200" rtl="0" eaLnBrk="0" fontAlgn="base" hangingPunct="0">
        <a:lnSpc>
          <a:spcPct val="93000"/>
        </a:lnSpc>
        <a:spcBef>
          <a:spcPct val="0"/>
        </a:spcBef>
        <a:spcAft>
          <a:spcPts val="850"/>
        </a:spcAft>
        <a:buClr>
          <a:srgbClr val="000000"/>
        </a:buClr>
        <a:buSzPct val="100000"/>
        <a:buFont typeface="Times New Roman" pitchFamily="16" charset="0"/>
        <a:defRPr sz="2400">
          <a:solidFill>
            <a:srgbClr val="FFFFFF"/>
          </a:solidFill>
          <a:latin typeface="+mn-lt"/>
          <a:cs typeface="+mn-cs"/>
        </a:defRPr>
      </a:lvl3pPr>
      <a:lvl4pPr marL="1600200" indent="-228600" algn="l" defTabSz="457200" rtl="0" eaLnBrk="0" fontAlgn="base" hangingPunct="0">
        <a:lnSpc>
          <a:spcPct val="93000"/>
        </a:lnSpc>
        <a:spcBef>
          <a:spcPct val="0"/>
        </a:spcBef>
        <a:spcAft>
          <a:spcPts val="575"/>
        </a:spcAft>
        <a:buClr>
          <a:srgbClr val="000000"/>
        </a:buClr>
        <a:buSzPct val="100000"/>
        <a:buFont typeface="Times New Roman" pitchFamily="16" charset="0"/>
        <a:defRPr sz="2000">
          <a:solidFill>
            <a:srgbClr val="FFFFFF"/>
          </a:solidFill>
          <a:latin typeface="+mn-lt"/>
          <a:cs typeface="+mn-cs"/>
        </a:defRPr>
      </a:lvl4pPr>
      <a:lvl5pPr marL="2057400" indent="-228600" algn="l" defTabSz="457200" rtl="0" eaLnBrk="0" fontAlgn="base" hangingPunct="0">
        <a:lnSpc>
          <a:spcPct val="93000"/>
        </a:lnSpc>
        <a:spcBef>
          <a:spcPct val="0"/>
        </a:spcBef>
        <a:spcAft>
          <a:spcPts val="288"/>
        </a:spcAft>
        <a:buClr>
          <a:srgbClr val="000000"/>
        </a:buClr>
        <a:buSzPct val="100000"/>
        <a:buFont typeface="Times New Roman" pitchFamily="16" charset="0"/>
        <a:defRPr sz="2000">
          <a:solidFill>
            <a:srgbClr val="FFFFFF"/>
          </a:solidFill>
          <a:latin typeface="+mn-lt"/>
          <a:cs typeface="+mn-cs"/>
        </a:defRPr>
      </a:lvl5pPr>
      <a:lvl6pPr marL="25146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FFFFFF"/>
          </a:solidFill>
          <a:latin typeface="+mn-lt"/>
          <a:cs typeface="+mn-cs"/>
        </a:defRPr>
      </a:lvl6pPr>
      <a:lvl7pPr marL="29718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FFFFFF"/>
          </a:solidFill>
          <a:latin typeface="+mn-lt"/>
          <a:cs typeface="+mn-cs"/>
        </a:defRPr>
      </a:lvl7pPr>
      <a:lvl8pPr marL="34290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FFFFFF"/>
          </a:solidFill>
          <a:latin typeface="+mn-lt"/>
          <a:cs typeface="+mn-cs"/>
        </a:defRPr>
      </a:lvl8pPr>
      <a:lvl9pPr marL="38862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FFFFFF"/>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8.pn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15.tiff"/><Relationship Id="rId2" Type="http://schemas.openxmlformats.org/officeDocument/2006/relationships/image" Target="../media/image14.tiff"/><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1"/>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552531" y="352425"/>
            <a:ext cx="2523332" cy="2333313"/>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sp>
        <p:nvSpPr>
          <p:cNvPr id="7171" name="Text Box 2"/>
          <p:cNvSpPr txBox="1">
            <a:spLocks noChangeArrowheads="1"/>
          </p:cNvSpPr>
          <p:nvPr/>
        </p:nvSpPr>
        <p:spPr bwMode="auto">
          <a:xfrm>
            <a:off x="1913731" y="1647825"/>
            <a:ext cx="6281737" cy="49307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28080" rIns="0" bIns="0" anchor="ct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9pPr>
          </a:lstStyle>
          <a:p>
            <a:pPr algn="ctr" eaLnBrk="1">
              <a:buClrTx/>
              <a:buFontTx/>
              <a:buNone/>
            </a:pPr>
            <a:r>
              <a:rPr lang="en-US" altLang="en-US" sz="2400" b="1" dirty="0">
                <a:solidFill>
                  <a:srgbClr val="000000"/>
                </a:solidFill>
              </a:rPr>
              <a:t>Rascal: Rendezvous and Proximity Operations</a:t>
            </a:r>
          </a:p>
          <a:p>
            <a:pPr algn="ctr" eaLnBrk="1">
              <a:buClrTx/>
              <a:buFontTx/>
              <a:buNone/>
            </a:pPr>
            <a:endParaRPr lang="en-US" altLang="en-US" sz="2400" b="1" dirty="0">
              <a:solidFill>
                <a:srgbClr val="000000"/>
              </a:solidFill>
            </a:endParaRPr>
          </a:p>
          <a:p>
            <a:pPr algn="ctr" eaLnBrk="1">
              <a:buClrTx/>
              <a:buFontTx/>
              <a:buNone/>
            </a:pPr>
            <a:r>
              <a:rPr lang="en-US" altLang="en-US" sz="2400" dirty="0">
                <a:solidFill>
                  <a:srgbClr val="000000"/>
                </a:solidFill>
              </a:rPr>
              <a:t>Team </a:t>
            </a:r>
            <a:r>
              <a:rPr lang="en-US" altLang="en-US" sz="2400" dirty="0" smtClean="0">
                <a:solidFill>
                  <a:srgbClr val="000000"/>
                </a:solidFill>
              </a:rPr>
              <a:t>Bravo</a:t>
            </a:r>
          </a:p>
          <a:p>
            <a:pPr algn="ctr" eaLnBrk="1">
              <a:buClrTx/>
              <a:buFontTx/>
              <a:buNone/>
            </a:pPr>
            <a:endParaRPr lang="en-US" altLang="en-US" sz="2400" dirty="0" smtClean="0">
              <a:solidFill>
                <a:srgbClr val="000000"/>
              </a:solidFill>
            </a:endParaRPr>
          </a:p>
          <a:p>
            <a:pPr algn="ctr" eaLnBrk="1">
              <a:buClrTx/>
              <a:buFontTx/>
              <a:buNone/>
            </a:pPr>
            <a:r>
              <a:rPr lang="en-US" altLang="en-US" dirty="0" smtClean="0">
                <a:solidFill>
                  <a:srgbClr val="000000"/>
                </a:solidFill>
              </a:rPr>
              <a:t>Jennifer Babb</a:t>
            </a:r>
          </a:p>
          <a:p>
            <a:pPr algn="ctr" eaLnBrk="1">
              <a:buClrTx/>
              <a:buFontTx/>
              <a:buNone/>
            </a:pPr>
            <a:r>
              <a:rPr lang="en-US" altLang="en-US" dirty="0" smtClean="0">
                <a:solidFill>
                  <a:srgbClr val="000000"/>
                </a:solidFill>
              </a:rPr>
              <a:t>Bryant </a:t>
            </a:r>
            <a:r>
              <a:rPr lang="en-US" altLang="en-US" dirty="0" err="1" smtClean="0">
                <a:solidFill>
                  <a:srgbClr val="000000"/>
                </a:solidFill>
              </a:rPr>
              <a:t>Gaume</a:t>
            </a:r>
            <a:endParaRPr lang="en-US" altLang="en-US" dirty="0" smtClean="0">
              <a:solidFill>
                <a:srgbClr val="000000"/>
              </a:solidFill>
            </a:endParaRPr>
          </a:p>
          <a:p>
            <a:pPr algn="ctr" eaLnBrk="1">
              <a:buClrTx/>
              <a:buFontTx/>
              <a:buNone/>
            </a:pPr>
            <a:r>
              <a:rPr lang="en-US" altLang="en-US" dirty="0" smtClean="0">
                <a:solidFill>
                  <a:srgbClr val="000000"/>
                </a:solidFill>
              </a:rPr>
              <a:t>Tom Moline</a:t>
            </a:r>
          </a:p>
          <a:p>
            <a:pPr algn="ctr" eaLnBrk="1">
              <a:buClrTx/>
              <a:buFontTx/>
              <a:buNone/>
            </a:pPr>
            <a:r>
              <a:rPr lang="en-US" altLang="en-US" dirty="0" smtClean="0">
                <a:solidFill>
                  <a:srgbClr val="000000"/>
                </a:solidFill>
              </a:rPr>
              <a:t>Tyler Olson</a:t>
            </a:r>
          </a:p>
          <a:p>
            <a:pPr algn="ctr" eaLnBrk="1">
              <a:buClrTx/>
              <a:buFontTx/>
              <a:buNone/>
            </a:pPr>
            <a:r>
              <a:rPr lang="en-US" altLang="en-US" dirty="0" smtClean="0">
                <a:solidFill>
                  <a:srgbClr val="000000"/>
                </a:solidFill>
              </a:rPr>
              <a:t>Nate Richard</a:t>
            </a:r>
            <a:endParaRPr lang="en-US" altLang="en-US" dirty="0">
              <a:solidFill>
                <a:srgbClr val="000000"/>
              </a:solidFill>
            </a:endParaRPr>
          </a:p>
          <a:p>
            <a:pPr algn="ctr" eaLnBrk="1">
              <a:buClrTx/>
              <a:buFontTx/>
              <a:buNone/>
            </a:pPr>
            <a:endParaRPr lang="en-US" altLang="en-US" sz="2800" dirty="0">
              <a:solidFill>
                <a:srgbClr val="000000"/>
              </a:solidFill>
            </a:endParaRPr>
          </a:p>
          <a:p>
            <a:pPr algn="ctr" eaLnBrk="1">
              <a:buClrTx/>
              <a:buFontTx/>
              <a:buNone/>
            </a:pPr>
            <a:r>
              <a:rPr lang="en-US" altLang="en-US" dirty="0">
                <a:solidFill>
                  <a:srgbClr val="000000"/>
                </a:solidFill>
              </a:rPr>
              <a:t>SRR Presentation</a:t>
            </a:r>
          </a:p>
          <a:p>
            <a:pPr algn="ctr" eaLnBrk="1">
              <a:buClrTx/>
              <a:buFontTx/>
              <a:buNone/>
            </a:pPr>
            <a:r>
              <a:rPr lang="en-US" altLang="en-US" dirty="0">
                <a:solidFill>
                  <a:srgbClr val="000000"/>
                </a:solidFill>
              </a:rPr>
              <a:t>November 12, 2013</a:t>
            </a:r>
          </a:p>
          <a:p>
            <a:pPr algn="ctr" eaLnBrk="1">
              <a:buClrTx/>
              <a:buFontTx/>
              <a:buNone/>
            </a:pPr>
            <a:endParaRPr lang="en-US" altLang="en-US" dirty="0">
              <a:solidFill>
                <a:srgbClr val="FFFFFF"/>
              </a:solidFill>
            </a:endParaRPr>
          </a:p>
        </p:txBody>
      </p:sp>
      <p:pic>
        <p:nvPicPr>
          <p:cNvPr id="7172"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18331" y="4619625"/>
            <a:ext cx="2593464" cy="208597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pic>
        <p:nvPicPr>
          <p:cNvPr id="7173" name="Picture 4"/>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436563" y="549275"/>
            <a:ext cx="2081310" cy="216535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pic>
        <p:nvPicPr>
          <p:cNvPr id="7174" name="Picture 5"/>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7323931" y="4615648"/>
            <a:ext cx="2373312" cy="240427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sp>
        <p:nvSpPr>
          <p:cNvPr id="8" name="Slide Number Placeholder 7"/>
          <p:cNvSpPr>
            <a:spLocks noGrp="1"/>
          </p:cNvSpPr>
          <p:nvPr>
            <p:ph type="sldNum" idx="12"/>
          </p:nvPr>
        </p:nvSpPr>
        <p:spPr/>
        <p:txBody>
          <a:bodyPr/>
          <a:lstStyle/>
          <a:p>
            <a:pPr>
              <a:defRPr/>
            </a:pPr>
            <a:fld id="{E55F156C-F0B7-45BC-A5A9-F8C99B9FDB7D}" type="slidenum">
              <a:rPr lang="en-US" altLang="en-US" smtClean="0"/>
              <a:pPr>
                <a:defRPr/>
              </a:pPr>
              <a:t>1</a:t>
            </a:fld>
            <a:endParaRPr lang="en-US" alt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Final RVM Note</a:t>
            </a:r>
            <a:endParaRPr lang="en-US" b="1" dirty="0">
              <a:solidFill>
                <a:schemeClr val="tx1"/>
              </a:solidFill>
            </a:endParaRPr>
          </a:p>
        </p:txBody>
      </p:sp>
      <p:sp>
        <p:nvSpPr>
          <p:cNvPr id="3" name="Content Placeholder 2"/>
          <p:cNvSpPr>
            <a:spLocks noGrp="1"/>
          </p:cNvSpPr>
          <p:nvPr>
            <p:ph idx="1"/>
          </p:nvPr>
        </p:nvSpPr>
        <p:spPr>
          <a:xfrm>
            <a:off x="542131" y="1114425"/>
            <a:ext cx="9058275" cy="2057400"/>
          </a:xfrm>
        </p:spPr>
        <p:txBody>
          <a:bodyPr/>
          <a:lstStyle/>
          <a:p>
            <a:pPr>
              <a:buSzPct val="150000"/>
              <a:buFont typeface="Arial" pitchFamily="34" charset="0"/>
              <a:buChar char="•"/>
            </a:pPr>
            <a:r>
              <a:rPr lang="en-US" dirty="0" smtClean="0">
                <a:solidFill>
                  <a:schemeClr val="tx1"/>
                </a:solidFill>
              </a:rPr>
              <a:t>In the course of creating the RVM, it became increasingly difficult to refer to each separate sub-satellite of the Rascal mission in a meaningful manner.</a:t>
            </a:r>
            <a:endParaRPr lang="en-US" dirty="0" smtClean="0">
              <a:solidFill>
                <a:schemeClr val="tx1"/>
              </a:solidFill>
            </a:endParaRPr>
          </a:p>
          <a:p>
            <a:pPr lvl="1">
              <a:buFont typeface="Wingdings" pitchFamily="2" charset="2"/>
              <a:buChar char="§"/>
            </a:pPr>
            <a:r>
              <a:rPr lang="en-US" sz="2400" dirty="0" smtClean="0">
                <a:solidFill>
                  <a:schemeClr val="tx1"/>
                </a:solidFill>
              </a:rPr>
              <a:t>Hence, a list of potential sub-satellite names were developed, as shown:</a:t>
            </a:r>
            <a:endParaRPr lang="en-US" sz="2400" dirty="0" smtClean="0">
              <a:solidFill>
                <a:schemeClr val="tx1"/>
              </a:solidFill>
            </a:endParaRPr>
          </a:p>
          <a:p>
            <a:endParaRPr lang="en-US" dirty="0"/>
          </a:p>
        </p:txBody>
      </p:sp>
      <p:graphicFrame>
        <p:nvGraphicFramePr>
          <p:cNvPr id="5" name="Table 4"/>
          <p:cNvGraphicFramePr>
            <a:graphicFrameLocks noGrp="1"/>
          </p:cNvGraphicFramePr>
          <p:nvPr/>
        </p:nvGraphicFramePr>
        <p:xfrm>
          <a:off x="846931" y="3019425"/>
          <a:ext cx="8001000" cy="4038600"/>
        </p:xfrm>
        <a:graphic>
          <a:graphicData uri="http://schemas.openxmlformats.org/drawingml/2006/table">
            <a:tbl>
              <a:tblPr/>
              <a:tblGrid>
                <a:gridCol w="1676400"/>
                <a:gridCol w="6324600"/>
              </a:tblGrid>
              <a:tr h="381000">
                <a:tc>
                  <a:txBody>
                    <a:bodyPr/>
                    <a:lstStyle/>
                    <a:p>
                      <a:pPr marL="0" marR="0" algn="ctr">
                        <a:spcBef>
                          <a:spcPts val="0"/>
                        </a:spcBef>
                        <a:spcAft>
                          <a:spcPts val="600"/>
                        </a:spcAft>
                      </a:pPr>
                      <a:r>
                        <a:rPr lang="en-US" sz="1800" b="1" kern="50" dirty="0" smtClean="0">
                          <a:solidFill>
                            <a:srgbClr val="FFFFFF"/>
                          </a:solidFill>
                          <a:latin typeface="Times New Roman"/>
                          <a:ea typeface="SimSun"/>
                          <a:cs typeface="Mangal"/>
                        </a:rPr>
                        <a:t>Duo</a:t>
                      </a:r>
                      <a:r>
                        <a:rPr lang="en-US" sz="1800" b="1" kern="50" baseline="0" dirty="0" smtClean="0">
                          <a:solidFill>
                            <a:srgbClr val="FFFFFF"/>
                          </a:solidFill>
                          <a:latin typeface="Times New Roman"/>
                          <a:ea typeface="SimSun"/>
                          <a:cs typeface="Mangal"/>
                        </a:rPr>
                        <a:t> Name</a:t>
                      </a:r>
                      <a:endParaRPr lang="en-US" sz="1800" kern="50" dirty="0">
                        <a:latin typeface="Times New Roman"/>
                        <a:ea typeface="SimSun"/>
                        <a:cs typeface="Mangal"/>
                      </a:endParaRP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spcBef>
                          <a:spcPts val="0"/>
                        </a:spcBef>
                        <a:spcAft>
                          <a:spcPts val="600"/>
                        </a:spcAft>
                      </a:pPr>
                      <a:r>
                        <a:rPr lang="en-US" sz="1800" b="1" kern="50" dirty="0" smtClean="0">
                          <a:solidFill>
                            <a:srgbClr val="FFFFFF"/>
                          </a:solidFill>
                          <a:latin typeface="Times New Roman"/>
                          <a:ea typeface="SimSun"/>
                          <a:cs typeface="Mangal"/>
                        </a:rPr>
                        <a:t>Significance</a:t>
                      </a:r>
                      <a:endParaRPr lang="en-US" sz="1800" kern="50" dirty="0">
                        <a:latin typeface="Times New Roman"/>
                        <a:ea typeface="SimSun"/>
                        <a:cs typeface="Mangal"/>
                      </a:endParaRP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r>
              <a:tr h="423334">
                <a:tc>
                  <a:txBody>
                    <a:bodyPr/>
                    <a:lstStyle/>
                    <a:p>
                      <a:pPr marL="0" marR="0" algn="ctr">
                        <a:spcBef>
                          <a:spcPts val="0"/>
                        </a:spcBef>
                        <a:spcAft>
                          <a:spcPts val="600"/>
                        </a:spcAft>
                      </a:pPr>
                      <a:r>
                        <a:rPr lang="en-US" sz="1600" kern="50" dirty="0" smtClean="0">
                          <a:latin typeface="Times New Roman"/>
                          <a:ea typeface="SimSun"/>
                          <a:cs typeface="Mangal"/>
                        </a:rPr>
                        <a:t>Ginger</a:t>
                      </a:r>
                      <a:r>
                        <a:rPr lang="en-US" sz="1600" kern="50" baseline="0" dirty="0" smtClean="0">
                          <a:latin typeface="Times New Roman"/>
                          <a:ea typeface="SimSun"/>
                          <a:cs typeface="Mangal"/>
                        </a:rPr>
                        <a:t> and Rocky</a:t>
                      </a:r>
                      <a:endParaRPr lang="en-US" sz="1600" kern="50" dirty="0">
                        <a:latin typeface="Times New Roman"/>
                        <a:ea typeface="SimSun"/>
                        <a:cs typeface="Mangal"/>
                      </a:endParaRP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600"/>
                        </a:spcAft>
                      </a:pPr>
                      <a:r>
                        <a:rPr lang="en-US" sz="1600" kern="50" dirty="0" smtClean="0">
                          <a:latin typeface="Times New Roman"/>
                          <a:ea typeface="SimSun"/>
                          <a:cs typeface="Mangal"/>
                        </a:rPr>
                        <a:t>Two characters from the movie</a:t>
                      </a:r>
                      <a:r>
                        <a:rPr lang="en-US" sz="1600" kern="50" baseline="0" dirty="0" smtClean="0">
                          <a:latin typeface="Times New Roman"/>
                          <a:ea typeface="SimSun"/>
                          <a:cs typeface="Mangal"/>
                        </a:rPr>
                        <a:t> </a:t>
                      </a:r>
                      <a:r>
                        <a:rPr lang="en-US" sz="1600" i="1" kern="50" baseline="0" dirty="0" smtClean="0">
                          <a:latin typeface="Times New Roman"/>
                          <a:ea typeface="SimSun"/>
                          <a:cs typeface="Mangal"/>
                        </a:rPr>
                        <a:t>Chicken Run</a:t>
                      </a:r>
                      <a:r>
                        <a:rPr lang="en-US" sz="1600" i="0" kern="50" baseline="0" dirty="0" smtClean="0">
                          <a:latin typeface="Times New Roman"/>
                          <a:ea typeface="SimSun"/>
                          <a:cs typeface="Mangal"/>
                        </a:rPr>
                        <a:t> that are attempting to escape from what is essentially a prison (Thus making them fairly Rascal-y characters)</a:t>
                      </a:r>
                      <a:endParaRPr lang="en-US" sz="1600" kern="50" dirty="0">
                        <a:latin typeface="Times New Roman"/>
                        <a:ea typeface="SimSun"/>
                        <a:cs typeface="Mangal"/>
                      </a:endParaRP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3334">
                <a:tc>
                  <a:txBody>
                    <a:bodyPr/>
                    <a:lstStyle/>
                    <a:p>
                      <a:pPr marL="0" marR="0" algn="ctr">
                        <a:spcBef>
                          <a:spcPts val="0"/>
                        </a:spcBef>
                        <a:spcAft>
                          <a:spcPts val="600"/>
                        </a:spcAft>
                      </a:pPr>
                      <a:r>
                        <a:rPr lang="en-US" sz="1600" kern="50" dirty="0" smtClean="0">
                          <a:latin typeface="Times New Roman"/>
                          <a:ea typeface="SimSun"/>
                          <a:cs typeface="Mangal"/>
                        </a:rPr>
                        <a:t>Castor and </a:t>
                      </a:r>
                      <a:r>
                        <a:rPr lang="en-US" sz="1600" kern="50" dirty="0" err="1" smtClean="0">
                          <a:latin typeface="Times New Roman"/>
                          <a:ea typeface="SimSun"/>
                          <a:cs typeface="Mangal"/>
                        </a:rPr>
                        <a:t>Pollux</a:t>
                      </a:r>
                      <a:endParaRPr lang="en-US" sz="1600" kern="50" dirty="0">
                        <a:latin typeface="Times New Roman"/>
                        <a:ea typeface="SimSun"/>
                        <a:cs typeface="Mangal"/>
                      </a:endParaRP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600"/>
                        </a:spcAft>
                      </a:pPr>
                      <a:r>
                        <a:rPr lang="en-US" sz="1600" kern="50" dirty="0" smtClean="0">
                          <a:latin typeface="Times New Roman"/>
                          <a:ea typeface="SimSun"/>
                          <a:cs typeface="Mangal"/>
                        </a:rPr>
                        <a:t>Twin</a:t>
                      </a:r>
                      <a:r>
                        <a:rPr lang="en-US" sz="1600" kern="50" baseline="0" dirty="0" smtClean="0">
                          <a:latin typeface="Times New Roman"/>
                          <a:ea typeface="SimSun"/>
                          <a:cs typeface="Mangal"/>
                        </a:rPr>
                        <a:t> sons of the god Zeus in Greek mythology (Would be especially applicable if each sub-satellite of Rascal ended up being identical)</a:t>
                      </a:r>
                      <a:endParaRPr lang="en-US" sz="1600" kern="50" dirty="0">
                        <a:latin typeface="Times New Roman"/>
                        <a:ea typeface="SimSun"/>
                        <a:cs typeface="Mangal"/>
                      </a:endParaRP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3334">
                <a:tc>
                  <a:txBody>
                    <a:bodyPr/>
                    <a:lstStyle/>
                    <a:p>
                      <a:pPr marL="0" marR="0" algn="ctr">
                        <a:spcBef>
                          <a:spcPts val="0"/>
                        </a:spcBef>
                        <a:spcAft>
                          <a:spcPts val="600"/>
                        </a:spcAft>
                      </a:pPr>
                      <a:r>
                        <a:rPr lang="en-US" sz="1600" kern="50" dirty="0" smtClean="0">
                          <a:latin typeface="Times New Roman"/>
                          <a:ea typeface="SimSun"/>
                          <a:cs typeface="Mangal"/>
                        </a:rPr>
                        <a:t>Beta and Gamma</a:t>
                      </a:r>
                      <a:endParaRPr lang="en-US" sz="1600" kern="50" dirty="0">
                        <a:latin typeface="Times New Roman"/>
                        <a:ea typeface="SimSun"/>
                        <a:cs typeface="Mangal"/>
                      </a:endParaRP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600"/>
                        </a:spcAft>
                      </a:pPr>
                      <a:r>
                        <a:rPr lang="en-US" sz="1600" kern="50" dirty="0" smtClean="0">
                          <a:latin typeface="Times New Roman"/>
                          <a:ea typeface="SimSun"/>
                          <a:cs typeface="Mangal"/>
                        </a:rPr>
                        <a:t>Two characters from the movie</a:t>
                      </a:r>
                      <a:r>
                        <a:rPr lang="en-US" sz="1600" kern="50" baseline="0" dirty="0" smtClean="0">
                          <a:latin typeface="Times New Roman"/>
                          <a:ea typeface="SimSun"/>
                          <a:cs typeface="Mangal"/>
                        </a:rPr>
                        <a:t> </a:t>
                      </a:r>
                      <a:r>
                        <a:rPr lang="en-US" sz="1600" i="1" kern="50" baseline="0" dirty="0" smtClean="0">
                          <a:latin typeface="Times New Roman"/>
                          <a:ea typeface="SimSun"/>
                          <a:cs typeface="Mangal"/>
                        </a:rPr>
                        <a:t>Up</a:t>
                      </a:r>
                      <a:r>
                        <a:rPr lang="en-US" sz="1600" i="0" kern="50" baseline="0" dirty="0" smtClean="0">
                          <a:latin typeface="Times New Roman"/>
                          <a:ea typeface="SimSun"/>
                          <a:cs typeface="Mangal"/>
                        </a:rPr>
                        <a:t> that are in constant pursuit of a difficult to achieve goal</a:t>
                      </a:r>
                      <a:endParaRPr lang="en-US" sz="1600" kern="50" dirty="0">
                        <a:latin typeface="Times New Roman"/>
                        <a:ea typeface="SimSun"/>
                        <a:cs typeface="Mangal"/>
                      </a:endParaRP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3334">
                <a:tc>
                  <a:txBody>
                    <a:bodyPr/>
                    <a:lstStyle/>
                    <a:p>
                      <a:pPr marL="0" marR="0" algn="ctr">
                        <a:spcBef>
                          <a:spcPts val="0"/>
                        </a:spcBef>
                        <a:spcAft>
                          <a:spcPts val="600"/>
                        </a:spcAft>
                      </a:pPr>
                      <a:r>
                        <a:rPr lang="en-US" sz="1600" kern="50" dirty="0" smtClean="0">
                          <a:latin typeface="Times New Roman"/>
                          <a:ea typeface="SimSun"/>
                          <a:cs typeface="Mangal"/>
                        </a:rPr>
                        <a:t>Jade and Nephrite</a:t>
                      </a:r>
                      <a:endParaRPr lang="en-US" sz="1600" kern="50" dirty="0">
                        <a:latin typeface="Times New Roman"/>
                        <a:ea typeface="SimSun"/>
                        <a:cs typeface="Mangal"/>
                      </a:endParaRP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600"/>
                        </a:spcAft>
                      </a:pPr>
                      <a:r>
                        <a:rPr lang="en-US" sz="1600" kern="50" dirty="0" smtClean="0">
                          <a:latin typeface="Times New Roman"/>
                          <a:ea typeface="SimSun"/>
                          <a:cs typeface="Mangal"/>
                        </a:rPr>
                        <a:t>Jade is a character from the show </a:t>
                      </a:r>
                      <a:r>
                        <a:rPr lang="en-US" sz="1600" i="1" kern="50" dirty="0" smtClean="0">
                          <a:latin typeface="Times New Roman"/>
                          <a:ea typeface="SimSun"/>
                          <a:cs typeface="Mangal"/>
                        </a:rPr>
                        <a:t>Johnny</a:t>
                      </a:r>
                      <a:r>
                        <a:rPr lang="en-US" sz="1600" i="1" kern="50" baseline="0" dirty="0" smtClean="0">
                          <a:latin typeface="Times New Roman"/>
                          <a:ea typeface="SimSun"/>
                          <a:cs typeface="Mangal"/>
                        </a:rPr>
                        <a:t> Quest, </a:t>
                      </a:r>
                      <a:r>
                        <a:rPr lang="en-US" sz="1600" i="0" kern="50" baseline="0" dirty="0" smtClean="0">
                          <a:latin typeface="Times New Roman"/>
                          <a:ea typeface="SimSun"/>
                          <a:cs typeface="Mangal"/>
                        </a:rPr>
                        <a:t>the progenitor of the mission from which Rascal sprung forth (Bandit), as well as a precious gemstone, which ties the mission back to naming roots put in place at Stanford University. Nephrite is a common gemstone that develops alongside Jade</a:t>
                      </a:r>
                      <a:endParaRPr lang="en-US" sz="1600" kern="50" dirty="0">
                        <a:latin typeface="Times New Roman"/>
                        <a:ea typeface="SimSun"/>
                        <a:cs typeface="Mangal"/>
                      </a:endParaRP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3334">
                <a:tc>
                  <a:txBody>
                    <a:bodyPr/>
                    <a:lstStyle/>
                    <a:p>
                      <a:pPr marL="0" marR="0" algn="ctr">
                        <a:spcBef>
                          <a:spcPts val="0"/>
                        </a:spcBef>
                        <a:spcAft>
                          <a:spcPts val="600"/>
                        </a:spcAft>
                      </a:pPr>
                      <a:r>
                        <a:rPr lang="en-US" sz="1600" kern="50" dirty="0" smtClean="0">
                          <a:latin typeface="Times New Roman"/>
                          <a:ea typeface="SimSun"/>
                          <a:cs typeface="Mangal"/>
                        </a:rPr>
                        <a:t>Jade and Turquoise</a:t>
                      </a:r>
                      <a:endParaRPr lang="en-US" sz="1600" kern="50" dirty="0">
                        <a:latin typeface="Times New Roman"/>
                        <a:ea typeface="SimSun"/>
                        <a:cs typeface="Mangal"/>
                      </a:endParaRP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600"/>
                        </a:spcAft>
                      </a:pPr>
                      <a:r>
                        <a:rPr lang="en-US" sz="1600" kern="50" dirty="0" smtClean="0">
                          <a:latin typeface="Times New Roman"/>
                          <a:ea typeface="SimSun"/>
                          <a:cs typeface="Mangal"/>
                        </a:rPr>
                        <a:t>Same</a:t>
                      </a:r>
                      <a:r>
                        <a:rPr lang="en-US" sz="1600" kern="50" baseline="0" dirty="0" smtClean="0">
                          <a:latin typeface="Times New Roman"/>
                          <a:ea typeface="SimSun"/>
                          <a:cs typeface="Mangal"/>
                        </a:rPr>
                        <a:t> as previous entry, except that Turquoise was a gemstone commonly used by Native American tribes in arrow making, in the hopes that the arrows embedded with Turquoise had a better chance of finding their mark</a:t>
                      </a:r>
                      <a:endParaRPr lang="en-US" sz="1600" kern="50" dirty="0">
                        <a:latin typeface="Times New Roman"/>
                        <a:ea typeface="SimSun"/>
                        <a:cs typeface="Mangal"/>
                      </a:endParaRP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Slide Number Placeholder 5"/>
          <p:cNvSpPr>
            <a:spLocks noGrp="1"/>
          </p:cNvSpPr>
          <p:nvPr>
            <p:ph type="sldNum" idx="12"/>
          </p:nvPr>
        </p:nvSpPr>
        <p:spPr/>
        <p:txBody>
          <a:bodyPr/>
          <a:lstStyle/>
          <a:p>
            <a:pPr>
              <a:defRPr/>
            </a:pPr>
            <a:fld id="{8C6E2802-7AC4-44BB-B0A5-E12803E0614A}" type="slidenum">
              <a:rPr lang="en-US" altLang="en-US" smtClean="0"/>
              <a:pPr>
                <a:defRPr/>
              </a:pPr>
              <a:t>10</a:t>
            </a:fld>
            <a:endParaRPr lang="en-US"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smtClean="0"/>
              <a:t>RCL.PL.STR1</a:t>
            </a:r>
            <a:endParaRPr lang="en-US" i="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3439178081"/>
              </p:ext>
            </p:extLst>
          </p:nvPr>
        </p:nvGraphicFramePr>
        <p:xfrm>
          <a:off x="542131" y="733425"/>
          <a:ext cx="9068277" cy="15283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RCL.PL.STR1</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05866">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1" dirty="0" smtClean="0">
                          <a:solidFill>
                            <a:schemeClr val="tx1"/>
                          </a:solidFill>
                        </a:rPr>
                        <a:t>“The </a:t>
                      </a:r>
                      <a:r>
                        <a:rPr lang="en-US" sz="2000" b="1" i="1" dirty="0" smtClean="0">
                          <a:solidFill>
                            <a:schemeClr val="tx1"/>
                          </a:solidFill>
                        </a:rPr>
                        <a:t>total </a:t>
                      </a:r>
                      <a:r>
                        <a:rPr lang="en-US" sz="2000" b="1" i="1" dirty="0" smtClean="0">
                          <a:solidFill>
                            <a:schemeClr val="tx1"/>
                          </a:solidFill>
                        </a:rPr>
                        <a:t>CubeSat system </a:t>
                      </a:r>
                      <a:r>
                        <a:rPr lang="en-US" sz="2000" b="1" i="1" dirty="0" smtClean="0">
                          <a:solidFill>
                            <a:schemeClr val="tx1"/>
                          </a:solidFill>
                        </a:rPr>
                        <a:t>volume shall not exceed </a:t>
                      </a:r>
                      <a:r>
                        <a:rPr lang="en-US" sz="2000" b="1" i="1" dirty="0" smtClean="0">
                          <a:solidFill>
                            <a:schemeClr val="tx1"/>
                          </a:solidFill>
                        </a:rPr>
                        <a:t>6U”</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Examine</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542131" y="2486025"/>
            <a:ext cx="9152242" cy="1590126"/>
          </a:xfrm>
          <a:prstGeom prst="rect">
            <a:avLst/>
          </a:prstGeom>
          <a:noFill/>
        </p:spPr>
        <p:txBody>
          <a:bodyPr wrap="square" lIns="100785" tIns="50393" rIns="100785" bIns="50393" rtlCol="0">
            <a:spAutoFit/>
          </a:bodyPr>
          <a:lstStyle/>
          <a:p>
            <a:r>
              <a:rPr lang="en-US" sz="2600" b="1" dirty="0">
                <a:solidFill>
                  <a:schemeClr val="tx1"/>
                </a:solidFill>
              </a:rPr>
              <a:t>M</a:t>
            </a:r>
            <a:r>
              <a:rPr lang="en-US" sz="2600" b="1" dirty="0" smtClean="0">
                <a:solidFill>
                  <a:schemeClr val="tx1"/>
                </a:solidFill>
              </a:rPr>
              <a:t>et </a:t>
            </a:r>
            <a:r>
              <a:rPr lang="en-US" sz="2600" b="1" dirty="0">
                <a:solidFill>
                  <a:schemeClr val="tx1"/>
                </a:solidFill>
              </a:rPr>
              <a:t>by verifying the maximum outer dimensions of the CubeSat system fall within those dictated by a 6U architecture (20 cm x 10 cm x 300 cm</a:t>
            </a:r>
            <a:r>
              <a:rPr lang="en-US" sz="2600" b="1" dirty="0" smtClean="0">
                <a:solidFill>
                  <a:schemeClr val="tx1"/>
                </a:solidFill>
              </a:rPr>
              <a:t>) and performing a fit check with the 6U deployer.</a:t>
            </a:r>
            <a:endParaRPr lang="en-US" sz="2600" b="1" dirty="0">
              <a:solidFill>
                <a:schemeClr val="tx1"/>
              </a:solidFill>
            </a:endParaRPr>
          </a:p>
        </p:txBody>
      </p:sp>
      <p:sp>
        <p:nvSpPr>
          <p:cNvPr id="9" name="Slide Number Placeholder 8"/>
          <p:cNvSpPr>
            <a:spLocks noGrp="1"/>
          </p:cNvSpPr>
          <p:nvPr>
            <p:ph type="sldNum" idx="12"/>
          </p:nvPr>
        </p:nvSpPr>
        <p:spPr/>
        <p:txBody>
          <a:bodyPr/>
          <a:lstStyle/>
          <a:p>
            <a:pPr>
              <a:defRPr/>
            </a:pPr>
            <a:fld id="{8C6E2802-7AC4-44BB-B0A5-E12803E0614A}" type="slidenum">
              <a:rPr lang="en-US" altLang="en-US" smtClean="0"/>
              <a:pPr>
                <a:defRPr/>
              </a:pPr>
              <a:t>11</a:t>
            </a:fld>
            <a:endParaRPr lang="en-US" altLang="en-US" dirty="0"/>
          </a:p>
        </p:txBody>
      </p:sp>
    </p:spTree>
    <p:extLst>
      <p:ext uri="{BB962C8B-B14F-4D97-AF65-F5344CB8AC3E}">
        <p14:creationId xmlns:p14="http://schemas.microsoft.com/office/powerpoint/2010/main" xmlns="" val="27119015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03793" y="302865"/>
            <a:ext cx="9068277" cy="1260475"/>
          </a:xfrm>
        </p:spPr>
        <p:txBody>
          <a:bodyPr>
            <a:normAutofit/>
          </a:bodyPr>
          <a:lstStyle/>
          <a:p>
            <a:r>
              <a:rPr lang="en-US" i="1" dirty="0" smtClean="0"/>
              <a:t>RCL.PL.STR2</a:t>
            </a:r>
            <a:endParaRPr lang="en-US" i="1" dirty="0"/>
          </a:p>
        </p:txBody>
      </p:sp>
      <p:graphicFrame>
        <p:nvGraphicFramePr>
          <p:cNvPr id="6" name="Content Placeholder 3"/>
          <p:cNvGraphicFramePr>
            <a:graphicFrameLocks noGrp="1"/>
          </p:cNvGraphicFramePr>
          <p:nvPr>
            <p:ph idx="1"/>
            <p:extLst>
              <p:ext uri="{D42A27DB-BD31-4B8C-83A1-F6EECF244321}">
                <p14:modId xmlns:p14="http://schemas.microsoft.com/office/powerpoint/2010/main" xmlns="" val="3603819765"/>
              </p:ext>
            </p:extLst>
          </p:nvPr>
        </p:nvGraphicFramePr>
        <p:xfrm>
          <a:off x="542131" y="657225"/>
          <a:ext cx="9068277" cy="15283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RCL.PL.STR2</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05866">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1" dirty="0" smtClean="0">
                          <a:solidFill>
                            <a:schemeClr val="tx1"/>
                          </a:solidFill>
                        </a:rPr>
                        <a:t>“The </a:t>
                      </a:r>
                      <a:r>
                        <a:rPr lang="en-US" sz="2000" b="1" i="1" dirty="0" smtClean="0">
                          <a:solidFill>
                            <a:schemeClr val="tx1"/>
                          </a:solidFill>
                        </a:rPr>
                        <a:t>total CubeSat</a:t>
                      </a:r>
                      <a:r>
                        <a:rPr lang="en-US" sz="2000" b="1" i="1" baseline="0" dirty="0" smtClean="0">
                          <a:solidFill>
                            <a:schemeClr val="tx1"/>
                          </a:solidFill>
                        </a:rPr>
                        <a:t> </a:t>
                      </a:r>
                      <a:r>
                        <a:rPr lang="en-US" sz="2000" b="1" i="1" baseline="0" dirty="0" smtClean="0">
                          <a:solidFill>
                            <a:schemeClr val="tx1"/>
                          </a:solidFill>
                        </a:rPr>
                        <a:t> system mass </a:t>
                      </a:r>
                      <a:r>
                        <a:rPr lang="en-US" sz="2000" b="1" i="1" baseline="0" dirty="0" smtClean="0">
                          <a:solidFill>
                            <a:schemeClr val="tx1"/>
                          </a:solidFill>
                        </a:rPr>
                        <a:t>shall not exceed 8.0 </a:t>
                      </a:r>
                      <a:r>
                        <a:rPr lang="en-US" sz="2000" b="1" i="1" baseline="0" dirty="0" smtClean="0">
                          <a:solidFill>
                            <a:schemeClr val="tx1"/>
                          </a:solidFill>
                        </a:rPr>
                        <a:t>kg”</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Examine</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7" name="TextBox 6"/>
          <p:cNvSpPr txBox="1"/>
          <p:nvPr/>
        </p:nvSpPr>
        <p:spPr>
          <a:xfrm>
            <a:off x="542131" y="2409825"/>
            <a:ext cx="9152242" cy="845948"/>
          </a:xfrm>
          <a:prstGeom prst="rect">
            <a:avLst/>
          </a:prstGeom>
          <a:noFill/>
        </p:spPr>
        <p:txBody>
          <a:bodyPr wrap="square" lIns="100785" tIns="50393" rIns="100785" bIns="50393" rtlCol="0">
            <a:spAutoFit/>
          </a:bodyPr>
          <a:lstStyle/>
          <a:p>
            <a:r>
              <a:rPr lang="en-US" sz="2600" b="1" dirty="0" smtClean="0">
                <a:solidFill>
                  <a:schemeClr val="tx1"/>
                </a:solidFill>
              </a:rPr>
              <a:t>Met by weighing the integrated spacecraft prior to launch vehicle integration.</a:t>
            </a:r>
            <a:endParaRPr lang="en-US" sz="2600" b="1" dirty="0">
              <a:solidFill>
                <a:schemeClr val="tx1"/>
              </a:solidFill>
            </a:endParaRPr>
          </a:p>
        </p:txBody>
      </p:sp>
      <p:sp>
        <p:nvSpPr>
          <p:cNvPr id="9" name="Slide Number Placeholder 8"/>
          <p:cNvSpPr>
            <a:spLocks noGrp="1"/>
          </p:cNvSpPr>
          <p:nvPr>
            <p:ph type="sldNum" idx="12"/>
          </p:nvPr>
        </p:nvSpPr>
        <p:spPr/>
        <p:txBody>
          <a:bodyPr/>
          <a:lstStyle/>
          <a:p>
            <a:pPr>
              <a:defRPr/>
            </a:pPr>
            <a:fld id="{8C6E2802-7AC4-44BB-B0A5-E12803E0614A}" type="slidenum">
              <a:rPr lang="en-US" altLang="en-US" smtClean="0"/>
              <a:pPr>
                <a:defRPr/>
              </a:pPr>
              <a:t>12</a:t>
            </a:fld>
            <a:endParaRPr lang="en-US" altLang="en-US" dirty="0"/>
          </a:p>
        </p:txBody>
      </p:sp>
    </p:spTree>
    <p:extLst>
      <p:ext uri="{BB962C8B-B14F-4D97-AF65-F5344CB8AC3E}">
        <p14:creationId xmlns:p14="http://schemas.microsoft.com/office/powerpoint/2010/main" xmlns="" val="37234886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03793" y="302865"/>
            <a:ext cx="9068277" cy="1260475"/>
          </a:xfrm>
        </p:spPr>
        <p:txBody>
          <a:bodyPr>
            <a:normAutofit/>
          </a:bodyPr>
          <a:lstStyle/>
          <a:p>
            <a:r>
              <a:rPr lang="en-US" i="1" dirty="0" smtClean="0"/>
              <a:t>RCL.PL.STR3</a:t>
            </a:r>
            <a:endParaRPr lang="en-US" i="1" dirty="0"/>
          </a:p>
        </p:txBody>
      </p:sp>
      <p:graphicFrame>
        <p:nvGraphicFramePr>
          <p:cNvPr id="6" name="Content Placeholder 3"/>
          <p:cNvGraphicFramePr>
            <a:graphicFrameLocks noGrp="1"/>
          </p:cNvGraphicFramePr>
          <p:nvPr>
            <p:ph idx="1"/>
            <p:extLst>
              <p:ext uri="{D42A27DB-BD31-4B8C-83A1-F6EECF244321}">
                <p14:modId xmlns:p14="http://schemas.microsoft.com/office/powerpoint/2010/main" xmlns="" val="1053268969"/>
              </p:ext>
            </p:extLst>
          </p:nvPr>
        </p:nvGraphicFramePr>
        <p:xfrm>
          <a:off x="465931" y="657225"/>
          <a:ext cx="9068277" cy="18331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RCL.PL.STR3</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05866">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a:t>
                      </a:r>
                      <a:r>
                        <a:rPr lang="en-US" sz="2000" b="1" i="1" dirty="0" smtClean="0">
                          <a:solidFill>
                            <a:schemeClr val="tx1"/>
                          </a:solidFill>
                        </a:rPr>
                        <a:t>All </a:t>
                      </a:r>
                      <a:r>
                        <a:rPr lang="en-US" sz="2000" b="1" i="1" dirty="0" smtClean="0">
                          <a:solidFill>
                            <a:schemeClr val="tx1"/>
                          </a:solidFill>
                        </a:rPr>
                        <a:t>materials used in the </a:t>
                      </a:r>
                      <a:r>
                        <a:rPr lang="en-US" sz="2000" b="1" i="1" dirty="0" smtClean="0">
                          <a:solidFill>
                            <a:schemeClr val="tx1"/>
                          </a:solidFill>
                        </a:rPr>
                        <a:t>CubeSa</a:t>
                      </a:r>
                      <a:r>
                        <a:rPr lang="en-US" sz="2000" b="1" i="1" baseline="0" dirty="0" smtClean="0">
                          <a:solidFill>
                            <a:schemeClr val="tx1"/>
                          </a:solidFill>
                        </a:rPr>
                        <a:t>t system </a:t>
                      </a:r>
                      <a:r>
                        <a:rPr lang="en-US" sz="2000" b="1" i="1" baseline="0" dirty="0" smtClean="0">
                          <a:solidFill>
                            <a:schemeClr val="tx1"/>
                          </a:solidFill>
                        </a:rPr>
                        <a:t>shall have a Total Mass Loss of less than 1.0 </a:t>
                      </a:r>
                      <a:r>
                        <a:rPr lang="en-US" sz="2000" b="1" i="1" baseline="0" dirty="0" smtClean="0">
                          <a:solidFill>
                            <a:schemeClr val="tx1"/>
                          </a:solidFill>
                        </a:rPr>
                        <a:t>%”</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Analysis</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7" name="TextBox 6"/>
          <p:cNvSpPr txBox="1"/>
          <p:nvPr/>
        </p:nvSpPr>
        <p:spPr>
          <a:xfrm>
            <a:off x="161131" y="2638425"/>
            <a:ext cx="9914732" cy="845948"/>
          </a:xfrm>
          <a:prstGeom prst="rect">
            <a:avLst/>
          </a:prstGeom>
          <a:noFill/>
        </p:spPr>
        <p:txBody>
          <a:bodyPr wrap="square" lIns="100785" tIns="50393" rIns="100785" bIns="50393" rtlCol="0">
            <a:spAutoFit/>
          </a:bodyPr>
          <a:lstStyle/>
          <a:p>
            <a:r>
              <a:rPr lang="en-US" sz="2600" b="1" dirty="0" smtClean="0">
                <a:solidFill>
                  <a:schemeClr val="tx1"/>
                </a:solidFill>
              </a:rPr>
              <a:t>Met by only using materials found on the NASA approved list of low outgassing materials (http://outgassing.nasa.gov).</a:t>
            </a:r>
            <a:endParaRPr lang="en-US" sz="2600" b="1" dirty="0">
              <a:solidFill>
                <a:schemeClr val="tx1"/>
              </a:solidFill>
            </a:endParaRPr>
          </a:p>
        </p:txBody>
      </p:sp>
      <p:sp>
        <p:nvSpPr>
          <p:cNvPr id="9" name="Slide Number Placeholder 8"/>
          <p:cNvSpPr>
            <a:spLocks noGrp="1"/>
          </p:cNvSpPr>
          <p:nvPr>
            <p:ph type="sldNum" idx="12"/>
          </p:nvPr>
        </p:nvSpPr>
        <p:spPr/>
        <p:txBody>
          <a:bodyPr/>
          <a:lstStyle/>
          <a:p>
            <a:pPr>
              <a:defRPr/>
            </a:pPr>
            <a:fld id="{8C6E2802-7AC4-44BB-B0A5-E12803E0614A}" type="slidenum">
              <a:rPr lang="en-US" altLang="en-US" smtClean="0"/>
              <a:pPr>
                <a:defRPr/>
              </a:pPr>
              <a:t>13</a:t>
            </a:fld>
            <a:endParaRPr lang="en-US" altLang="en-US" dirty="0"/>
          </a:p>
        </p:txBody>
      </p:sp>
    </p:spTree>
    <p:extLst>
      <p:ext uri="{BB962C8B-B14F-4D97-AF65-F5344CB8AC3E}">
        <p14:creationId xmlns:p14="http://schemas.microsoft.com/office/powerpoint/2010/main" xmlns="" val="38348144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03793" y="302865"/>
            <a:ext cx="9068277" cy="1260475"/>
          </a:xfrm>
        </p:spPr>
        <p:txBody>
          <a:bodyPr>
            <a:normAutofit/>
          </a:bodyPr>
          <a:lstStyle/>
          <a:p>
            <a:r>
              <a:rPr lang="en-US" i="1" dirty="0" smtClean="0"/>
              <a:t>RCL.PL.STR4</a:t>
            </a:r>
            <a:endParaRPr lang="en-US" i="1" dirty="0"/>
          </a:p>
        </p:txBody>
      </p:sp>
      <p:graphicFrame>
        <p:nvGraphicFramePr>
          <p:cNvPr id="6" name="Content Placeholder 3"/>
          <p:cNvGraphicFramePr>
            <a:graphicFrameLocks noGrp="1"/>
          </p:cNvGraphicFramePr>
          <p:nvPr>
            <p:ph idx="1"/>
            <p:extLst>
              <p:ext uri="{D42A27DB-BD31-4B8C-83A1-F6EECF244321}">
                <p14:modId xmlns:p14="http://schemas.microsoft.com/office/powerpoint/2010/main" xmlns="" val="3435413979"/>
              </p:ext>
            </p:extLst>
          </p:nvPr>
        </p:nvGraphicFramePr>
        <p:xfrm>
          <a:off x="465931" y="885825"/>
          <a:ext cx="9068277" cy="18331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RCL.PL.STR4</a:t>
                      </a:r>
                      <a:endParaRPr lang="en-US" sz="2000" b="1" dirty="0" smtClean="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08380">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a:t>
                      </a:r>
                      <a:r>
                        <a:rPr lang="en-US" sz="2000" b="1" i="1" dirty="0" smtClean="0">
                          <a:solidFill>
                            <a:schemeClr val="tx1"/>
                          </a:solidFill>
                        </a:rPr>
                        <a:t>All </a:t>
                      </a:r>
                      <a:r>
                        <a:rPr lang="en-US" sz="2000" b="1" i="1" dirty="0" smtClean="0">
                          <a:solidFill>
                            <a:schemeClr val="tx1"/>
                          </a:solidFill>
                        </a:rPr>
                        <a:t>materials used in the</a:t>
                      </a:r>
                      <a:r>
                        <a:rPr lang="en-US" sz="2000" b="1" i="1" baseline="0" dirty="0" smtClean="0">
                          <a:solidFill>
                            <a:schemeClr val="tx1"/>
                          </a:solidFill>
                        </a:rPr>
                        <a:t> </a:t>
                      </a:r>
                      <a:r>
                        <a:rPr lang="en-US" sz="2000" b="1" i="1" baseline="0" dirty="0" smtClean="0">
                          <a:solidFill>
                            <a:schemeClr val="tx1"/>
                          </a:solidFill>
                        </a:rPr>
                        <a:t>CubeSat system </a:t>
                      </a:r>
                      <a:r>
                        <a:rPr lang="en-US" sz="2000" b="1" i="1" baseline="0" dirty="0" smtClean="0">
                          <a:solidFill>
                            <a:schemeClr val="tx1"/>
                          </a:solidFill>
                        </a:rPr>
                        <a:t>shall have a Collected Volatile Condensable Material of less than 0.1 </a:t>
                      </a:r>
                      <a:r>
                        <a:rPr lang="en-US" sz="2000" b="1" i="1" baseline="0" dirty="0" smtClean="0">
                          <a:solidFill>
                            <a:schemeClr val="tx1"/>
                          </a:solidFill>
                        </a:rPr>
                        <a:t>%”</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Analysis</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7" name="TextBox 6"/>
          <p:cNvSpPr txBox="1"/>
          <p:nvPr/>
        </p:nvSpPr>
        <p:spPr>
          <a:xfrm>
            <a:off x="542131" y="2790825"/>
            <a:ext cx="9152242" cy="1218038"/>
          </a:xfrm>
          <a:prstGeom prst="rect">
            <a:avLst/>
          </a:prstGeom>
          <a:noFill/>
        </p:spPr>
        <p:txBody>
          <a:bodyPr wrap="square" lIns="100785" tIns="50393" rIns="100785" bIns="50393" rtlCol="0">
            <a:spAutoFit/>
          </a:bodyPr>
          <a:lstStyle/>
          <a:p>
            <a:r>
              <a:rPr lang="en-US" sz="2600" b="1" dirty="0">
                <a:solidFill>
                  <a:schemeClr val="tx1"/>
                </a:solidFill>
              </a:rPr>
              <a:t>Met by only using materials found on the NASA approved list of low outgassing materials (http://outgassing.nasa.gov</a:t>
            </a:r>
            <a:r>
              <a:rPr lang="en-US" sz="2600" b="1" dirty="0" smtClean="0">
                <a:solidFill>
                  <a:schemeClr val="tx1"/>
                </a:solidFill>
              </a:rPr>
              <a:t>).</a:t>
            </a:r>
            <a:endParaRPr lang="en-US" sz="2600" b="1" dirty="0">
              <a:solidFill>
                <a:schemeClr val="tx1"/>
              </a:solidFill>
            </a:endParaRPr>
          </a:p>
        </p:txBody>
      </p:sp>
      <p:sp>
        <p:nvSpPr>
          <p:cNvPr id="9" name="Slide Number Placeholder 8"/>
          <p:cNvSpPr>
            <a:spLocks noGrp="1"/>
          </p:cNvSpPr>
          <p:nvPr>
            <p:ph type="sldNum" idx="12"/>
          </p:nvPr>
        </p:nvSpPr>
        <p:spPr/>
        <p:txBody>
          <a:bodyPr/>
          <a:lstStyle/>
          <a:p>
            <a:pPr>
              <a:defRPr/>
            </a:pPr>
            <a:fld id="{8C6E2802-7AC4-44BB-B0A5-E12803E0614A}" type="slidenum">
              <a:rPr lang="en-US" altLang="en-US" smtClean="0"/>
              <a:pPr>
                <a:defRPr/>
              </a:pPr>
              <a:t>14</a:t>
            </a:fld>
            <a:endParaRPr lang="en-US" altLang="en-US" dirty="0"/>
          </a:p>
        </p:txBody>
      </p:sp>
    </p:spTree>
    <p:extLst>
      <p:ext uri="{BB962C8B-B14F-4D97-AF65-F5344CB8AC3E}">
        <p14:creationId xmlns:p14="http://schemas.microsoft.com/office/powerpoint/2010/main" xmlns="" val="12682006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03793" y="302865"/>
            <a:ext cx="9068277" cy="1260475"/>
          </a:xfrm>
        </p:spPr>
        <p:txBody>
          <a:bodyPr>
            <a:normAutofit/>
          </a:bodyPr>
          <a:lstStyle/>
          <a:p>
            <a:r>
              <a:rPr lang="en-US" i="1" dirty="0" smtClean="0"/>
              <a:t>RCL.PL.MOP1</a:t>
            </a:r>
            <a:endParaRPr lang="en-US" i="1" dirty="0"/>
          </a:p>
        </p:txBody>
      </p:sp>
      <p:graphicFrame>
        <p:nvGraphicFramePr>
          <p:cNvPr id="6" name="Content Placeholder 3"/>
          <p:cNvGraphicFramePr>
            <a:graphicFrameLocks noGrp="1"/>
          </p:cNvGraphicFramePr>
          <p:nvPr>
            <p:ph idx="1"/>
            <p:extLst>
              <p:ext uri="{D42A27DB-BD31-4B8C-83A1-F6EECF244321}">
                <p14:modId xmlns:p14="http://schemas.microsoft.com/office/powerpoint/2010/main" xmlns="" val="2692413085"/>
              </p:ext>
            </p:extLst>
          </p:nvPr>
        </p:nvGraphicFramePr>
        <p:xfrm>
          <a:off x="465931" y="809625"/>
          <a:ext cx="9068277" cy="15283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RCL.PL.MOP1</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05866">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a:t>
                      </a:r>
                      <a:r>
                        <a:rPr lang="en-US" sz="2000" b="1" i="1" dirty="0" smtClean="0">
                          <a:solidFill>
                            <a:schemeClr val="tx1"/>
                          </a:solidFill>
                        </a:rPr>
                        <a:t>The </a:t>
                      </a:r>
                      <a:r>
                        <a:rPr lang="en-US" sz="2000" b="1" i="1" dirty="0" smtClean="0">
                          <a:solidFill>
                            <a:schemeClr val="tx1"/>
                          </a:solidFill>
                        </a:rPr>
                        <a:t>CubeSat </a:t>
                      </a:r>
                      <a:r>
                        <a:rPr lang="en-US" sz="2000" b="1" i="1" dirty="0" smtClean="0">
                          <a:solidFill>
                            <a:schemeClr val="tx1"/>
                          </a:solidFill>
                        </a:rPr>
                        <a:t> system must </a:t>
                      </a:r>
                      <a:r>
                        <a:rPr lang="en-US" sz="2000" b="1" i="1" dirty="0" smtClean="0">
                          <a:solidFill>
                            <a:schemeClr val="tx1"/>
                          </a:solidFill>
                        </a:rPr>
                        <a:t>be</a:t>
                      </a:r>
                      <a:r>
                        <a:rPr lang="en-US" sz="2000" b="1" i="1" baseline="0" dirty="0" smtClean="0">
                          <a:solidFill>
                            <a:schemeClr val="tx1"/>
                          </a:solidFill>
                        </a:rPr>
                        <a:t> in orbit for at least 6 </a:t>
                      </a:r>
                      <a:r>
                        <a:rPr lang="en-US" sz="2000" b="1" i="1" baseline="0" dirty="0" smtClean="0">
                          <a:solidFill>
                            <a:schemeClr val="tx1"/>
                          </a:solidFill>
                        </a:rPr>
                        <a:t>months”</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Analysis</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7" name="TextBox 6"/>
          <p:cNvSpPr txBox="1"/>
          <p:nvPr/>
        </p:nvSpPr>
        <p:spPr>
          <a:xfrm>
            <a:off x="465931" y="2562225"/>
            <a:ext cx="9152242" cy="1590126"/>
          </a:xfrm>
          <a:prstGeom prst="rect">
            <a:avLst/>
          </a:prstGeom>
          <a:noFill/>
        </p:spPr>
        <p:txBody>
          <a:bodyPr wrap="square" lIns="100785" tIns="50393" rIns="100785" bIns="50393" rtlCol="0">
            <a:spAutoFit/>
          </a:bodyPr>
          <a:lstStyle/>
          <a:p>
            <a:r>
              <a:rPr lang="en-US" sz="2600" b="1" dirty="0" smtClean="0">
                <a:solidFill>
                  <a:schemeClr val="tx1"/>
                </a:solidFill>
              </a:rPr>
              <a:t>Met by constructing an accurate power budget, performing a battery charge / discharge test, performing a day-in-the-life test, performing a solar panel charge test, and performing a solar cell degradation analysis</a:t>
            </a:r>
            <a:r>
              <a:rPr lang="en-US" sz="2600" b="1" i="1" dirty="0" smtClean="0"/>
              <a:t>.</a:t>
            </a:r>
            <a:endParaRPr lang="en-US" sz="2600" b="1" i="1" dirty="0"/>
          </a:p>
        </p:txBody>
      </p:sp>
      <p:sp>
        <p:nvSpPr>
          <p:cNvPr id="9" name="Slide Number Placeholder 8"/>
          <p:cNvSpPr>
            <a:spLocks noGrp="1"/>
          </p:cNvSpPr>
          <p:nvPr>
            <p:ph type="sldNum" idx="12"/>
          </p:nvPr>
        </p:nvSpPr>
        <p:spPr/>
        <p:txBody>
          <a:bodyPr/>
          <a:lstStyle/>
          <a:p>
            <a:pPr>
              <a:defRPr/>
            </a:pPr>
            <a:fld id="{8C6E2802-7AC4-44BB-B0A5-E12803E0614A}" type="slidenum">
              <a:rPr lang="en-US" altLang="en-US" smtClean="0"/>
              <a:pPr>
                <a:defRPr/>
              </a:pPr>
              <a:t>15</a:t>
            </a:fld>
            <a:endParaRPr lang="en-US" altLang="en-US" dirty="0"/>
          </a:p>
        </p:txBody>
      </p:sp>
    </p:spTree>
    <p:extLst>
      <p:ext uri="{BB962C8B-B14F-4D97-AF65-F5344CB8AC3E}">
        <p14:creationId xmlns:p14="http://schemas.microsoft.com/office/powerpoint/2010/main" xmlns="" val="8139341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03793" y="302865"/>
            <a:ext cx="9068277" cy="1260475"/>
          </a:xfrm>
        </p:spPr>
        <p:txBody>
          <a:bodyPr>
            <a:normAutofit/>
          </a:bodyPr>
          <a:lstStyle/>
          <a:p>
            <a:r>
              <a:rPr lang="en-US" i="1" dirty="0" smtClean="0"/>
              <a:t>RCL.PL.MOP2</a:t>
            </a:r>
            <a:endParaRPr lang="en-US" i="1" dirty="0"/>
          </a:p>
        </p:txBody>
      </p:sp>
      <p:graphicFrame>
        <p:nvGraphicFramePr>
          <p:cNvPr id="6" name="Content Placeholder 3"/>
          <p:cNvGraphicFramePr>
            <a:graphicFrameLocks noGrp="1"/>
          </p:cNvGraphicFramePr>
          <p:nvPr>
            <p:ph idx="1"/>
            <p:extLst>
              <p:ext uri="{D42A27DB-BD31-4B8C-83A1-F6EECF244321}">
                <p14:modId xmlns:p14="http://schemas.microsoft.com/office/powerpoint/2010/main" xmlns="" val="1897762007"/>
              </p:ext>
            </p:extLst>
          </p:nvPr>
        </p:nvGraphicFramePr>
        <p:xfrm>
          <a:off x="542131" y="809625"/>
          <a:ext cx="9068277" cy="15283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RCL.PL.MOP2</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05866">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a:t>
                      </a:r>
                      <a:r>
                        <a:rPr lang="en-US" sz="2000" b="1" i="1" dirty="0" smtClean="0">
                          <a:solidFill>
                            <a:schemeClr val="tx1"/>
                          </a:solidFill>
                        </a:rPr>
                        <a:t>The </a:t>
                      </a:r>
                      <a:r>
                        <a:rPr lang="en-US" sz="2000" b="1" i="1" dirty="0" smtClean="0">
                          <a:solidFill>
                            <a:schemeClr val="tx1"/>
                          </a:solidFill>
                        </a:rPr>
                        <a:t>CubeSat </a:t>
                      </a:r>
                      <a:r>
                        <a:rPr lang="en-US" sz="2000" b="1" i="1" dirty="0" smtClean="0">
                          <a:solidFill>
                            <a:schemeClr val="tx1"/>
                          </a:solidFill>
                        </a:rPr>
                        <a:t> system</a:t>
                      </a:r>
                      <a:r>
                        <a:rPr lang="en-US" sz="2000" b="1" i="1" baseline="0" dirty="0" smtClean="0">
                          <a:solidFill>
                            <a:schemeClr val="tx1"/>
                          </a:solidFill>
                        </a:rPr>
                        <a:t> </a:t>
                      </a:r>
                      <a:r>
                        <a:rPr lang="en-US" sz="2000" b="1" i="1" dirty="0" smtClean="0">
                          <a:solidFill>
                            <a:schemeClr val="tx1"/>
                          </a:solidFill>
                        </a:rPr>
                        <a:t>must </a:t>
                      </a:r>
                      <a:r>
                        <a:rPr lang="en-US" sz="2000" b="1" i="1" dirty="0" smtClean="0">
                          <a:solidFill>
                            <a:schemeClr val="tx1"/>
                          </a:solidFill>
                        </a:rPr>
                        <a:t>deorbit within 25 years of being </a:t>
                      </a:r>
                      <a:r>
                        <a:rPr lang="en-US" sz="2000" b="1" i="1" dirty="0" smtClean="0">
                          <a:solidFill>
                            <a:schemeClr val="tx1"/>
                          </a:solidFill>
                        </a:rPr>
                        <a:t>launched”</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i="0" dirty="0" smtClean="0">
                          <a:solidFill>
                            <a:schemeClr val="bg1"/>
                          </a:solidFill>
                        </a:rPr>
                        <a:t>Validation Method</a:t>
                      </a:r>
                      <a:endParaRPr lang="en-US" sz="2000" b="0" i="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Analysis</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7" name="TextBox 6"/>
          <p:cNvSpPr txBox="1"/>
          <p:nvPr/>
        </p:nvSpPr>
        <p:spPr>
          <a:xfrm>
            <a:off x="465931" y="2486025"/>
            <a:ext cx="9152242" cy="1590126"/>
          </a:xfrm>
          <a:prstGeom prst="rect">
            <a:avLst/>
          </a:prstGeom>
          <a:noFill/>
        </p:spPr>
        <p:txBody>
          <a:bodyPr wrap="square" lIns="100785" tIns="50393" rIns="100785" bIns="50393" rtlCol="0">
            <a:spAutoFit/>
          </a:bodyPr>
          <a:lstStyle/>
          <a:p>
            <a:r>
              <a:rPr lang="en-US" sz="2600" b="1" dirty="0" smtClean="0">
                <a:solidFill>
                  <a:schemeClr val="tx1"/>
                </a:solidFill>
              </a:rPr>
              <a:t>Met by performing an orbital analysis using orbital parameters for various altitudes to determine orbital lifetime. If the orbital lifetime exceeds 25 years, a deorbit mechanism will be included in the design.</a:t>
            </a:r>
            <a:endParaRPr lang="en-US" sz="2600" b="1" dirty="0">
              <a:solidFill>
                <a:schemeClr val="tx1"/>
              </a:solidFill>
            </a:endParaRPr>
          </a:p>
        </p:txBody>
      </p:sp>
      <p:sp>
        <p:nvSpPr>
          <p:cNvPr id="9" name="Slide Number Placeholder 8"/>
          <p:cNvSpPr>
            <a:spLocks noGrp="1"/>
          </p:cNvSpPr>
          <p:nvPr>
            <p:ph type="sldNum" idx="12"/>
          </p:nvPr>
        </p:nvSpPr>
        <p:spPr/>
        <p:txBody>
          <a:bodyPr/>
          <a:lstStyle/>
          <a:p>
            <a:pPr>
              <a:defRPr/>
            </a:pPr>
            <a:fld id="{8C6E2802-7AC4-44BB-B0A5-E12803E0614A}" type="slidenum">
              <a:rPr lang="en-US" altLang="en-US" smtClean="0"/>
              <a:pPr>
                <a:defRPr/>
              </a:pPr>
              <a:t>16</a:t>
            </a:fld>
            <a:endParaRPr lang="en-US" altLang="en-US" dirty="0"/>
          </a:p>
        </p:txBody>
      </p:sp>
    </p:spTree>
    <p:extLst>
      <p:ext uri="{BB962C8B-B14F-4D97-AF65-F5344CB8AC3E}">
        <p14:creationId xmlns:p14="http://schemas.microsoft.com/office/powerpoint/2010/main" xmlns="" val="39196203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03793" y="302865"/>
            <a:ext cx="9068277" cy="1260475"/>
          </a:xfrm>
        </p:spPr>
        <p:txBody>
          <a:bodyPr>
            <a:normAutofit/>
          </a:bodyPr>
          <a:lstStyle/>
          <a:p>
            <a:r>
              <a:rPr lang="en-US" i="1" dirty="0" smtClean="0"/>
              <a:t>RCL.PL.STR5</a:t>
            </a:r>
            <a:endParaRPr lang="en-US" i="1" dirty="0"/>
          </a:p>
        </p:txBody>
      </p:sp>
      <p:graphicFrame>
        <p:nvGraphicFramePr>
          <p:cNvPr id="6" name="Content Placeholder 3"/>
          <p:cNvGraphicFramePr>
            <a:graphicFrameLocks noGrp="1"/>
          </p:cNvGraphicFramePr>
          <p:nvPr>
            <p:ph idx="1"/>
            <p:extLst>
              <p:ext uri="{D42A27DB-BD31-4B8C-83A1-F6EECF244321}">
                <p14:modId xmlns:p14="http://schemas.microsoft.com/office/powerpoint/2010/main" xmlns="" val="4177955595"/>
              </p:ext>
            </p:extLst>
          </p:nvPr>
        </p:nvGraphicFramePr>
        <p:xfrm>
          <a:off x="465931" y="657225"/>
          <a:ext cx="9068277" cy="15283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RCL.PL.STR5</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05866">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a:t>
                      </a:r>
                      <a:r>
                        <a:rPr lang="en-US" sz="2000" b="1" i="1" dirty="0" smtClean="0">
                          <a:solidFill>
                            <a:schemeClr val="tx1"/>
                          </a:solidFill>
                        </a:rPr>
                        <a:t>The </a:t>
                      </a:r>
                      <a:r>
                        <a:rPr lang="en-US" sz="2000" b="1" i="1" dirty="0" smtClean="0">
                          <a:solidFill>
                            <a:schemeClr val="tx1"/>
                          </a:solidFill>
                        </a:rPr>
                        <a:t>CubeSat system shall be conjoined prior to launch vehicle </a:t>
                      </a:r>
                      <a:r>
                        <a:rPr lang="en-US" sz="2000" b="1" i="1" dirty="0" smtClean="0">
                          <a:solidFill>
                            <a:schemeClr val="tx1"/>
                          </a:solidFill>
                        </a:rPr>
                        <a:t>integration”</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i="0" dirty="0" smtClean="0">
                          <a:solidFill>
                            <a:schemeClr val="bg1"/>
                          </a:solidFill>
                        </a:rPr>
                        <a:t>Validation Method</a:t>
                      </a:r>
                      <a:endParaRPr lang="en-US" sz="2000" b="0" i="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Demo</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7" name="TextBox 6"/>
          <p:cNvSpPr txBox="1"/>
          <p:nvPr/>
        </p:nvSpPr>
        <p:spPr>
          <a:xfrm>
            <a:off x="389731" y="2333625"/>
            <a:ext cx="9152242" cy="1218038"/>
          </a:xfrm>
          <a:prstGeom prst="rect">
            <a:avLst/>
          </a:prstGeom>
          <a:noFill/>
        </p:spPr>
        <p:txBody>
          <a:bodyPr wrap="square" lIns="100785" tIns="50393" rIns="100785" bIns="50393" rtlCol="0">
            <a:spAutoFit/>
          </a:bodyPr>
          <a:lstStyle/>
          <a:p>
            <a:r>
              <a:rPr lang="en-US" sz="2600" b="1" dirty="0" smtClean="0">
                <a:solidFill>
                  <a:schemeClr val="tx1"/>
                </a:solidFill>
              </a:rPr>
              <a:t>Met by conducting an separation test then an integrated vibration test of the flight unit prior to launch vehicle integration.</a:t>
            </a:r>
            <a:endParaRPr lang="en-US" sz="2600" b="1" dirty="0">
              <a:solidFill>
                <a:schemeClr val="tx1"/>
              </a:solidFill>
            </a:endParaRPr>
          </a:p>
        </p:txBody>
      </p:sp>
      <p:sp>
        <p:nvSpPr>
          <p:cNvPr id="9" name="Slide Number Placeholder 8"/>
          <p:cNvSpPr>
            <a:spLocks noGrp="1"/>
          </p:cNvSpPr>
          <p:nvPr>
            <p:ph type="sldNum" idx="12"/>
          </p:nvPr>
        </p:nvSpPr>
        <p:spPr/>
        <p:txBody>
          <a:bodyPr/>
          <a:lstStyle/>
          <a:p>
            <a:pPr>
              <a:defRPr/>
            </a:pPr>
            <a:fld id="{8C6E2802-7AC4-44BB-B0A5-E12803E0614A}" type="slidenum">
              <a:rPr lang="en-US" altLang="en-US" smtClean="0"/>
              <a:pPr>
                <a:defRPr/>
              </a:pPr>
              <a:t>17</a:t>
            </a:fld>
            <a:endParaRPr lang="en-US" altLang="en-US" dirty="0"/>
          </a:p>
        </p:txBody>
      </p:sp>
    </p:spTree>
    <p:extLst>
      <p:ext uri="{BB962C8B-B14F-4D97-AF65-F5344CB8AC3E}">
        <p14:creationId xmlns:p14="http://schemas.microsoft.com/office/powerpoint/2010/main" xmlns="" val="17837881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03793" y="302865"/>
            <a:ext cx="9068277" cy="1260475"/>
          </a:xfrm>
        </p:spPr>
        <p:txBody>
          <a:bodyPr>
            <a:normAutofit/>
          </a:bodyPr>
          <a:lstStyle/>
          <a:p>
            <a:r>
              <a:rPr lang="en-US" i="1" dirty="0" smtClean="0"/>
              <a:t>RCL.PL.STR6</a:t>
            </a:r>
            <a:endParaRPr lang="en-US" i="1" dirty="0"/>
          </a:p>
        </p:txBody>
      </p:sp>
      <p:graphicFrame>
        <p:nvGraphicFramePr>
          <p:cNvPr id="6" name="Content Placeholder 3"/>
          <p:cNvGraphicFramePr>
            <a:graphicFrameLocks noGrp="1"/>
          </p:cNvGraphicFramePr>
          <p:nvPr>
            <p:ph idx="1"/>
            <p:extLst>
              <p:ext uri="{D42A27DB-BD31-4B8C-83A1-F6EECF244321}">
                <p14:modId xmlns:p14="http://schemas.microsoft.com/office/powerpoint/2010/main" xmlns="" val="2890384289"/>
              </p:ext>
            </p:extLst>
          </p:nvPr>
        </p:nvGraphicFramePr>
        <p:xfrm>
          <a:off x="542131" y="733425"/>
          <a:ext cx="9068277" cy="15283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RCL.PL.STR6</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05866">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a:t>
                      </a:r>
                      <a:r>
                        <a:rPr lang="en-US" sz="2000" b="1" i="1" dirty="0" smtClean="0">
                          <a:solidFill>
                            <a:schemeClr val="tx1"/>
                          </a:solidFill>
                        </a:rPr>
                        <a:t>The </a:t>
                      </a:r>
                      <a:r>
                        <a:rPr lang="en-US" sz="2000" b="1" i="1" dirty="0" smtClean="0">
                          <a:solidFill>
                            <a:schemeClr val="tx1"/>
                          </a:solidFill>
                        </a:rPr>
                        <a:t>CubeSat shall incorporate a Remove</a:t>
                      </a:r>
                      <a:r>
                        <a:rPr lang="en-US" sz="2000" b="1" i="1" baseline="0" dirty="0" smtClean="0">
                          <a:solidFill>
                            <a:schemeClr val="tx1"/>
                          </a:solidFill>
                        </a:rPr>
                        <a:t> Before Flight </a:t>
                      </a:r>
                      <a:r>
                        <a:rPr lang="en-US" sz="2000" b="1" i="1" baseline="0" dirty="0" smtClean="0">
                          <a:solidFill>
                            <a:schemeClr val="tx1"/>
                          </a:solidFill>
                        </a:rPr>
                        <a:t>pin”</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Examine</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7" name="TextBox 6"/>
          <p:cNvSpPr txBox="1"/>
          <p:nvPr/>
        </p:nvSpPr>
        <p:spPr>
          <a:xfrm>
            <a:off x="465931" y="2333625"/>
            <a:ext cx="9152242" cy="1962216"/>
          </a:xfrm>
          <a:prstGeom prst="rect">
            <a:avLst/>
          </a:prstGeom>
          <a:noFill/>
        </p:spPr>
        <p:txBody>
          <a:bodyPr wrap="square" lIns="100785" tIns="50393" rIns="100785" bIns="50393" rtlCol="0">
            <a:spAutoFit/>
          </a:bodyPr>
          <a:lstStyle/>
          <a:p>
            <a:r>
              <a:rPr lang="en-US" sz="2600" b="1" dirty="0" smtClean="0">
                <a:solidFill>
                  <a:schemeClr val="tx1"/>
                </a:solidFill>
              </a:rPr>
              <a:t>The Remove Before Flight (RBF) pin is used to cur all power to the spacecraft by physically separating the battery circuit from the rest of the spacecraft, enabling the spacecraft to be handled safely and easily while the pin is inserted.</a:t>
            </a:r>
            <a:endParaRPr lang="en-US" sz="2600" b="1" dirty="0">
              <a:solidFill>
                <a:schemeClr val="tx1"/>
              </a:solidFill>
            </a:endParaRPr>
          </a:p>
        </p:txBody>
      </p:sp>
      <p:pic>
        <p:nvPicPr>
          <p:cNvPr id="8" name="Picture 7"/>
          <p:cNvPicPr/>
          <p:nvPr/>
        </p:nvPicPr>
        <p:blipFill>
          <a:blip r:embed="rId2" cstate="print"/>
          <a:srcRect/>
          <a:stretch>
            <a:fillRect/>
          </a:stretch>
        </p:blipFill>
        <p:spPr bwMode="auto">
          <a:xfrm>
            <a:off x="2447131" y="4238625"/>
            <a:ext cx="4572000" cy="2514600"/>
          </a:xfrm>
          <a:prstGeom prst="rect">
            <a:avLst/>
          </a:prstGeom>
          <a:noFill/>
          <a:ln w="9525">
            <a:noFill/>
            <a:miter lim="800000"/>
            <a:headEnd/>
            <a:tailEnd/>
          </a:ln>
        </p:spPr>
      </p:pic>
      <p:sp>
        <p:nvSpPr>
          <p:cNvPr id="9" name="Oval 8"/>
          <p:cNvSpPr/>
          <p:nvPr/>
        </p:nvSpPr>
        <p:spPr bwMode="auto">
          <a:xfrm>
            <a:off x="4961731" y="4695825"/>
            <a:ext cx="609600" cy="381000"/>
          </a:xfrm>
          <a:prstGeom prst="ellipse">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a:noFill/>
              </a:ln>
              <a:solidFill>
                <a:schemeClr val="bg1"/>
              </a:solidFill>
              <a:effectLst/>
              <a:latin typeface="Arial" charset="0"/>
              <a:ea typeface="Microsoft YaHei" charset="-122"/>
            </a:endParaRPr>
          </a:p>
        </p:txBody>
      </p:sp>
      <p:sp>
        <p:nvSpPr>
          <p:cNvPr id="10" name="Oval 9"/>
          <p:cNvSpPr/>
          <p:nvPr/>
        </p:nvSpPr>
        <p:spPr bwMode="auto">
          <a:xfrm>
            <a:off x="5571331" y="4695825"/>
            <a:ext cx="609600" cy="381000"/>
          </a:xfrm>
          <a:prstGeom prst="ellipse">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a:noFill/>
              </a:ln>
              <a:solidFill>
                <a:schemeClr val="bg1"/>
              </a:solidFill>
              <a:effectLst/>
              <a:latin typeface="Arial" charset="0"/>
              <a:ea typeface="Microsoft YaHei" charset="-122"/>
            </a:endParaRPr>
          </a:p>
        </p:txBody>
      </p:sp>
      <p:sp>
        <p:nvSpPr>
          <p:cNvPr id="11" name="Oval 10"/>
          <p:cNvSpPr/>
          <p:nvPr/>
        </p:nvSpPr>
        <p:spPr bwMode="auto">
          <a:xfrm>
            <a:off x="6180931" y="4695825"/>
            <a:ext cx="609600" cy="381000"/>
          </a:xfrm>
          <a:prstGeom prst="ellipse">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a:noFill/>
              </a:ln>
              <a:solidFill>
                <a:schemeClr val="bg1"/>
              </a:solidFill>
              <a:effectLst/>
              <a:latin typeface="Arial" charset="0"/>
              <a:ea typeface="Microsoft YaHei" charset="-122"/>
            </a:endParaRPr>
          </a:p>
        </p:txBody>
      </p:sp>
      <p:sp>
        <p:nvSpPr>
          <p:cNvPr id="13" name="Slide Number Placeholder 12"/>
          <p:cNvSpPr>
            <a:spLocks noGrp="1"/>
          </p:cNvSpPr>
          <p:nvPr>
            <p:ph type="sldNum" idx="12"/>
          </p:nvPr>
        </p:nvSpPr>
        <p:spPr/>
        <p:txBody>
          <a:bodyPr/>
          <a:lstStyle/>
          <a:p>
            <a:pPr>
              <a:defRPr/>
            </a:pPr>
            <a:fld id="{8C6E2802-7AC4-44BB-B0A5-E12803E0614A}" type="slidenum">
              <a:rPr lang="en-US" altLang="en-US" smtClean="0"/>
              <a:pPr>
                <a:defRPr/>
              </a:pPr>
              <a:t>18</a:t>
            </a:fld>
            <a:endParaRPr lang="en-US" altLang="en-US" dirty="0"/>
          </a:p>
        </p:txBody>
      </p:sp>
    </p:spTree>
    <p:extLst>
      <p:ext uri="{BB962C8B-B14F-4D97-AF65-F5344CB8AC3E}">
        <p14:creationId xmlns:p14="http://schemas.microsoft.com/office/powerpoint/2010/main" xmlns="" val="38693520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smtClean="0"/>
              <a:t>RCL.PL.STR7</a:t>
            </a:r>
            <a:endParaRPr lang="en-US" i="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1935047002"/>
              </p:ext>
            </p:extLst>
          </p:nvPr>
        </p:nvGraphicFramePr>
        <p:xfrm>
          <a:off x="465931" y="657225"/>
          <a:ext cx="9068277" cy="15283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RCL.PL.STR7</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05866">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lvl="0"/>
                      <a:r>
                        <a:rPr lang="en-US" sz="2000" b="1" kern="1200" dirty="0" smtClean="0">
                          <a:solidFill>
                            <a:schemeClr val="dk1"/>
                          </a:solidFill>
                          <a:effectLst/>
                          <a:latin typeface="+mn-lt"/>
                          <a:ea typeface="+mn-ea"/>
                          <a:cs typeface="+mn-cs"/>
                        </a:rPr>
                        <a:t>“</a:t>
                      </a:r>
                      <a:r>
                        <a:rPr lang="en-US" sz="2000" b="1" i="1" kern="1200" dirty="0" smtClean="0">
                          <a:solidFill>
                            <a:schemeClr val="dk1"/>
                          </a:solidFill>
                          <a:effectLst/>
                          <a:latin typeface="+mn-lt"/>
                          <a:ea typeface="+mn-ea"/>
                          <a:cs typeface="+mn-cs"/>
                        </a:rPr>
                        <a:t>The </a:t>
                      </a:r>
                      <a:r>
                        <a:rPr lang="en-US" sz="2000" b="1" i="1" kern="1200" dirty="0" err="1" smtClean="0">
                          <a:solidFill>
                            <a:schemeClr val="dk1"/>
                          </a:solidFill>
                          <a:effectLst/>
                          <a:latin typeface="+mn-lt"/>
                          <a:ea typeface="+mn-ea"/>
                          <a:cs typeface="+mn-cs"/>
                        </a:rPr>
                        <a:t>CubeSat</a:t>
                      </a:r>
                      <a:r>
                        <a:rPr lang="en-US" sz="2000" b="1" i="1" kern="1200" dirty="0" smtClean="0">
                          <a:solidFill>
                            <a:schemeClr val="dk1"/>
                          </a:solidFill>
                          <a:effectLst/>
                          <a:latin typeface="+mn-lt"/>
                          <a:ea typeface="+mn-ea"/>
                          <a:cs typeface="+mn-cs"/>
                        </a:rPr>
                        <a:t> System Shall Incorporate a Deployment Switch</a:t>
                      </a:r>
                      <a:r>
                        <a:rPr lang="en-US" sz="2000" b="1" kern="1200" dirty="0" smtClean="0">
                          <a:solidFill>
                            <a:schemeClr val="dk1"/>
                          </a:solidFill>
                          <a:effectLst/>
                          <a:latin typeface="+mn-lt"/>
                          <a:ea typeface="+mn-ea"/>
                          <a:cs typeface="+mn-cs"/>
                        </a:rPr>
                        <a:t>”</a:t>
                      </a:r>
                      <a:endParaRPr lang="en-US" sz="2000" kern="1200" dirty="0">
                        <a:solidFill>
                          <a:schemeClr val="dk1"/>
                        </a:solidFill>
                        <a:effectLst/>
                        <a:latin typeface="+mn-lt"/>
                        <a:ea typeface="+mn-ea"/>
                        <a:cs typeface="+mn-cs"/>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baseline="0" dirty="0" smtClean="0">
                          <a:solidFill>
                            <a:schemeClr val="tx1"/>
                          </a:solidFill>
                        </a:rPr>
                        <a:t>Examine</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389731" y="2333625"/>
            <a:ext cx="9152242" cy="1590126"/>
          </a:xfrm>
          <a:prstGeom prst="rect">
            <a:avLst/>
          </a:prstGeom>
          <a:noFill/>
        </p:spPr>
        <p:txBody>
          <a:bodyPr wrap="square" lIns="100785" tIns="50393" rIns="100785" bIns="50393" rtlCol="0">
            <a:spAutoFit/>
          </a:bodyPr>
          <a:lstStyle/>
          <a:p>
            <a:r>
              <a:rPr lang="en-US" sz="2600" b="1" dirty="0" smtClean="0">
                <a:solidFill>
                  <a:schemeClr val="tx1"/>
                </a:solidFill>
              </a:rPr>
              <a:t>Because power going to the </a:t>
            </a:r>
            <a:r>
              <a:rPr lang="en-US" sz="2600" b="1" dirty="0" err="1" smtClean="0">
                <a:solidFill>
                  <a:schemeClr val="tx1"/>
                </a:solidFill>
              </a:rPr>
              <a:t>CubeSat</a:t>
            </a:r>
            <a:r>
              <a:rPr lang="en-US" sz="2600" b="1" dirty="0" smtClean="0">
                <a:solidFill>
                  <a:schemeClr val="tx1"/>
                </a:solidFill>
              </a:rPr>
              <a:t> could interfere with the launch vehicle and primary payload, there must be a deployment switch to turn off </a:t>
            </a:r>
            <a:r>
              <a:rPr lang="en-US" sz="2600" b="1" dirty="0" err="1" smtClean="0">
                <a:solidFill>
                  <a:schemeClr val="tx1"/>
                </a:solidFill>
              </a:rPr>
              <a:t>CubeSat</a:t>
            </a:r>
            <a:r>
              <a:rPr lang="en-US" sz="2600" b="1" dirty="0" smtClean="0">
                <a:solidFill>
                  <a:schemeClr val="tx1"/>
                </a:solidFill>
              </a:rPr>
              <a:t> power during launch.</a:t>
            </a:r>
            <a:endParaRPr lang="en-US" sz="2600" b="1" dirty="0">
              <a:solidFill>
                <a:schemeClr val="tx1"/>
              </a:solidFill>
            </a:endParaRPr>
          </a:p>
        </p:txBody>
      </p:sp>
      <p:sp>
        <p:nvSpPr>
          <p:cNvPr id="6" name="Slide Number Placeholder 5"/>
          <p:cNvSpPr>
            <a:spLocks noGrp="1"/>
          </p:cNvSpPr>
          <p:nvPr>
            <p:ph type="sldNum" idx="12"/>
          </p:nvPr>
        </p:nvSpPr>
        <p:spPr/>
        <p:txBody>
          <a:bodyPr/>
          <a:lstStyle/>
          <a:p>
            <a:pPr>
              <a:defRPr/>
            </a:pPr>
            <a:fld id="{8C6E2802-7AC4-44BB-B0A5-E12803E0614A}" type="slidenum">
              <a:rPr lang="en-US" altLang="en-US" smtClean="0"/>
              <a:pPr>
                <a:defRPr/>
              </a:pPr>
              <a:t>19</a:t>
            </a:fld>
            <a:endParaRPr lang="en-US" altLang="en-US" dirty="0"/>
          </a:p>
        </p:txBody>
      </p:sp>
    </p:spTree>
    <p:extLst>
      <p:ext uri="{BB962C8B-B14F-4D97-AF65-F5344CB8AC3E}">
        <p14:creationId xmlns:p14="http://schemas.microsoft.com/office/powerpoint/2010/main" xmlns="" val="11765615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1"/>
          <p:cNvSpPr>
            <a:spLocks noGrp="1" noChangeArrowheads="1"/>
          </p:cNvSpPr>
          <p:nvPr>
            <p:ph type="title"/>
          </p:nvPr>
        </p:nvSpPr>
        <p:spPr>
          <a:xfrm>
            <a:off x="503238" y="301625"/>
            <a:ext cx="9067800" cy="1262063"/>
          </a:xfrm>
        </p:spPr>
        <p:txBody>
          <a:bodyPr tIns="38880"/>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b="1" dirty="0" smtClean="0">
                <a:solidFill>
                  <a:srgbClr val="000000"/>
                </a:solidFill>
              </a:rPr>
              <a:t>Mission Summary</a:t>
            </a:r>
          </a:p>
        </p:txBody>
      </p:sp>
      <p:sp>
        <p:nvSpPr>
          <p:cNvPr id="5122" name="Rectangle 2"/>
          <p:cNvSpPr>
            <a:spLocks noGrp="1" noChangeArrowheads="1"/>
          </p:cNvSpPr>
          <p:nvPr>
            <p:ph type="body" idx="1"/>
          </p:nvPr>
        </p:nvSpPr>
        <p:spPr>
          <a:xfrm>
            <a:off x="503238" y="1768475"/>
            <a:ext cx="9067800" cy="5041900"/>
          </a:xfrm>
        </p:spPr>
        <p:txBody>
          <a:bodyPr/>
          <a:lstStyle/>
          <a:p>
            <a:pPr marL="215900" indent="-215900" eaLnBrk="1">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r>
              <a:rPr lang="en-US" altLang="en-US" dirty="0" smtClean="0">
                <a:solidFill>
                  <a:srgbClr val="000000"/>
                </a:solidFill>
              </a:rPr>
              <a:t>The proposed mission will demonstrate proximity operations and rendezvous within a 6U spacecraft architecture by:</a:t>
            </a:r>
          </a:p>
          <a:p>
            <a:pPr marL="558800" indent="-557213" eaLnBrk="1">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r>
              <a:rPr lang="en-US" altLang="en-US" dirty="0" smtClean="0">
                <a:solidFill>
                  <a:srgbClr val="000000"/>
                </a:solidFill>
              </a:rPr>
              <a:t>Stationkeeping: Maintain a 10-75 m relative displacement between a target and chase vehicle for at least 5 orbits.</a:t>
            </a:r>
          </a:p>
          <a:p>
            <a:pPr marL="558800" indent="-557213" eaLnBrk="1">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r>
              <a:rPr lang="en-US" altLang="en-US" dirty="0" smtClean="0">
                <a:solidFill>
                  <a:srgbClr val="000000"/>
                </a:solidFill>
              </a:rPr>
              <a:t>“Escape” Maneuver: Perform an orbital maneuver that intentionally increases the final relative displacement between the target and chase vehicle to at least 100 meters in a maximum time of 1 orbit.</a:t>
            </a:r>
          </a:p>
          <a:p>
            <a:pPr marL="558800" indent="-557213" eaLnBrk="1">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r>
              <a:rPr lang="en-US" altLang="en-US" dirty="0" smtClean="0">
                <a:solidFill>
                  <a:srgbClr val="000000"/>
                </a:solidFill>
              </a:rPr>
              <a:t>Rendezvous: Perform an orbital maneuver that intentionally decreases the final relative displacement between the target and chase vehicles to within 50 m for a period of time of at least 5 orbits.</a:t>
            </a:r>
          </a:p>
          <a:p>
            <a:pPr marL="215900" indent="-214313" eaLnBrk="1">
              <a:buClrTx/>
              <a:buSzTx/>
              <a:buFontTx/>
              <a:buNone/>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r>
              <a:rPr lang="en-US" altLang="en-US" dirty="0" smtClean="0">
                <a:solidFill>
                  <a:srgbClr val="000000"/>
                </a:solidFill>
              </a:rPr>
              <a:t> </a:t>
            </a:r>
          </a:p>
        </p:txBody>
      </p:sp>
      <p:sp>
        <p:nvSpPr>
          <p:cNvPr id="5" name="Slide Number Placeholder 4"/>
          <p:cNvSpPr>
            <a:spLocks noGrp="1"/>
          </p:cNvSpPr>
          <p:nvPr>
            <p:ph type="sldNum" idx="12"/>
          </p:nvPr>
        </p:nvSpPr>
        <p:spPr/>
        <p:txBody>
          <a:bodyPr/>
          <a:lstStyle/>
          <a:p>
            <a:pPr>
              <a:defRPr/>
            </a:pPr>
            <a:fld id="{8C6E2802-7AC4-44BB-B0A5-E12803E0614A}" type="slidenum">
              <a:rPr lang="en-US" altLang="en-US" smtClean="0"/>
              <a:pPr>
                <a:defRPr/>
              </a:pPr>
              <a:t>2</a:t>
            </a:fld>
            <a:endParaRPr lang="en-US" alt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smtClean="0"/>
              <a:t>RCL.PL.STR8	</a:t>
            </a:r>
            <a:endParaRPr lang="en-US" i="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1451874093"/>
              </p:ext>
            </p:extLst>
          </p:nvPr>
        </p:nvGraphicFramePr>
        <p:xfrm>
          <a:off x="465931" y="657225"/>
          <a:ext cx="9068277" cy="18331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RCL.PL.STR8</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08380">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lvl="0"/>
                      <a:r>
                        <a:rPr lang="en-US" sz="2000" b="1" kern="1200" dirty="0" smtClean="0">
                          <a:solidFill>
                            <a:schemeClr val="dk1"/>
                          </a:solidFill>
                          <a:effectLst/>
                          <a:latin typeface="+mn-lt"/>
                          <a:ea typeface="+mn-ea"/>
                          <a:cs typeface="+mn-cs"/>
                        </a:rPr>
                        <a:t>“</a:t>
                      </a:r>
                      <a:r>
                        <a:rPr lang="en-US" sz="2000" b="1" i="1" kern="1200" dirty="0" smtClean="0">
                          <a:solidFill>
                            <a:schemeClr val="dk1"/>
                          </a:solidFill>
                          <a:effectLst/>
                          <a:latin typeface="+mn-lt"/>
                          <a:ea typeface="+mn-ea"/>
                          <a:cs typeface="+mn-cs"/>
                        </a:rPr>
                        <a:t>No Protrusion Shall Extend beyond 6.5 mm Normal to Any External Surface of Jade or Turquoise</a:t>
                      </a:r>
                      <a:r>
                        <a:rPr lang="en-US" sz="2000" b="1" kern="1200" dirty="0" smtClean="0">
                          <a:solidFill>
                            <a:schemeClr val="dk1"/>
                          </a:solidFill>
                          <a:effectLst/>
                          <a:latin typeface="+mn-lt"/>
                          <a:ea typeface="+mn-ea"/>
                          <a:cs typeface="+mn-cs"/>
                        </a:rPr>
                        <a:t>”</a:t>
                      </a:r>
                      <a:endParaRPr lang="en-US" sz="2000" kern="1200" dirty="0">
                        <a:solidFill>
                          <a:schemeClr val="dk1"/>
                        </a:solidFill>
                        <a:effectLst/>
                        <a:latin typeface="+mn-lt"/>
                        <a:ea typeface="+mn-ea"/>
                        <a:cs typeface="+mn-cs"/>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baseline="0" dirty="0" smtClean="0">
                          <a:solidFill>
                            <a:schemeClr val="tx1"/>
                          </a:solidFill>
                        </a:rPr>
                        <a:t>Examine</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389731" y="2638425"/>
            <a:ext cx="9152242" cy="1218038"/>
          </a:xfrm>
          <a:prstGeom prst="rect">
            <a:avLst/>
          </a:prstGeom>
          <a:noFill/>
        </p:spPr>
        <p:txBody>
          <a:bodyPr wrap="square" lIns="100785" tIns="50393" rIns="100785" bIns="50393" rtlCol="0">
            <a:spAutoFit/>
          </a:bodyPr>
          <a:lstStyle/>
          <a:p>
            <a:r>
              <a:rPr lang="en-US" sz="2600" b="1" dirty="0" smtClean="0">
                <a:solidFill>
                  <a:schemeClr val="tx1"/>
                </a:solidFill>
              </a:rPr>
              <a:t>The </a:t>
            </a:r>
            <a:r>
              <a:rPr lang="en-US" sz="2600" b="1" dirty="0">
                <a:solidFill>
                  <a:schemeClr val="tx1"/>
                </a:solidFill>
              </a:rPr>
              <a:t>requirement </a:t>
            </a:r>
            <a:r>
              <a:rPr lang="en-US" sz="2600" b="1" dirty="0" smtClean="0">
                <a:solidFill>
                  <a:schemeClr val="tx1"/>
                </a:solidFill>
              </a:rPr>
              <a:t>that there be no extension beyond 6.5 mm normal to any surface of the </a:t>
            </a:r>
            <a:r>
              <a:rPr lang="en-US" sz="2600" b="1" dirty="0" smtClean="0">
                <a:solidFill>
                  <a:schemeClr val="tx1"/>
                </a:solidFill>
              </a:rPr>
              <a:t>CubeSat prevents the CubeSat from getting stuck in the deployer.</a:t>
            </a:r>
            <a:endParaRPr lang="en-US" sz="2600" b="1" dirty="0">
              <a:solidFill>
                <a:schemeClr val="tx1"/>
              </a:solidFill>
            </a:endParaRPr>
          </a:p>
        </p:txBody>
      </p:sp>
      <p:sp>
        <p:nvSpPr>
          <p:cNvPr id="6" name="Slide Number Placeholder 5"/>
          <p:cNvSpPr>
            <a:spLocks noGrp="1"/>
          </p:cNvSpPr>
          <p:nvPr>
            <p:ph type="sldNum" idx="12"/>
          </p:nvPr>
        </p:nvSpPr>
        <p:spPr/>
        <p:txBody>
          <a:bodyPr/>
          <a:lstStyle/>
          <a:p>
            <a:pPr>
              <a:defRPr/>
            </a:pPr>
            <a:fld id="{8C6E2802-7AC4-44BB-B0A5-E12803E0614A}" type="slidenum">
              <a:rPr lang="en-US" altLang="en-US" smtClean="0"/>
              <a:pPr>
                <a:defRPr/>
              </a:pPr>
              <a:t>20</a:t>
            </a:fld>
            <a:endParaRPr lang="en-US" altLang="en-US" dirty="0"/>
          </a:p>
        </p:txBody>
      </p:sp>
    </p:spTree>
    <p:extLst>
      <p:ext uri="{BB962C8B-B14F-4D97-AF65-F5344CB8AC3E}">
        <p14:creationId xmlns:p14="http://schemas.microsoft.com/office/powerpoint/2010/main" xmlns="" val="40243845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smtClean="0"/>
              <a:t>RCL.PL.STR9	</a:t>
            </a:r>
            <a:endParaRPr lang="en-US" i="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4054883764"/>
              </p:ext>
            </p:extLst>
          </p:nvPr>
        </p:nvGraphicFramePr>
        <p:xfrm>
          <a:off x="465931" y="809625"/>
          <a:ext cx="9068277" cy="18331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RCL.PL.STR9</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08380">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lvl="0"/>
                      <a:r>
                        <a:rPr lang="en-US" sz="2000" b="1" kern="1200" dirty="0" smtClean="0">
                          <a:solidFill>
                            <a:schemeClr val="dk1"/>
                          </a:solidFill>
                          <a:effectLst/>
                          <a:latin typeface="+mn-lt"/>
                          <a:ea typeface="+mn-ea"/>
                          <a:cs typeface="+mn-cs"/>
                        </a:rPr>
                        <a:t>“</a:t>
                      </a:r>
                      <a:r>
                        <a:rPr lang="en-US" sz="2000" b="1" i="1" kern="1200" dirty="0" smtClean="0">
                          <a:solidFill>
                            <a:schemeClr val="dk1"/>
                          </a:solidFill>
                          <a:effectLst/>
                          <a:latin typeface="+mn-lt"/>
                          <a:ea typeface="+mn-ea"/>
                          <a:cs typeface="+mn-cs"/>
                        </a:rPr>
                        <a:t>No External Components Other than the </a:t>
                      </a:r>
                      <a:r>
                        <a:rPr lang="en-US" sz="2000" b="1" i="1" kern="1200" dirty="0" err="1" smtClean="0">
                          <a:solidFill>
                            <a:schemeClr val="dk1"/>
                          </a:solidFill>
                          <a:effectLst/>
                          <a:latin typeface="+mn-lt"/>
                          <a:ea typeface="+mn-ea"/>
                          <a:cs typeface="+mn-cs"/>
                        </a:rPr>
                        <a:t>CubeSat</a:t>
                      </a:r>
                      <a:r>
                        <a:rPr lang="en-US" sz="2000" b="1" i="1" kern="1200" dirty="0" smtClean="0">
                          <a:solidFill>
                            <a:schemeClr val="dk1"/>
                          </a:solidFill>
                          <a:effectLst/>
                          <a:latin typeface="+mn-lt"/>
                          <a:ea typeface="+mn-ea"/>
                          <a:cs typeface="+mn-cs"/>
                        </a:rPr>
                        <a:t> Rails of Jade and Turquoise may make Contact with the </a:t>
                      </a:r>
                      <a:r>
                        <a:rPr lang="en-US" sz="2000" b="1" i="1" kern="1200" dirty="0" err="1" smtClean="0">
                          <a:solidFill>
                            <a:schemeClr val="dk1"/>
                          </a:solidFill>
                          <a:effectLst/>
                          <a:latin typeface="+mn-lt"/>
                          <a:ea typeface="+mn-ea"/>
                          <a:cs typeface="+mn-cs"/>
                        </a:rPr>
                        <a:t>Deployer</a:t>
                      </a:r>
                      <a:r>
                        <a:rPr lang="en-US" sz="2000" b="1" kern="1200" dirty="0" smtClean="0">
                          <a:solidFill>
                            <a:schemeClr val="dk1"/>
                          </a:solidFill>
                          <a:effectLst/>
                          <a:latin typeface="+mn-lt"/>
                          <a:ea typeface="+mn-ea"/>
                          <a:cs typeface="+mn-cs"/>
                        </a:rPr>
                        <a:t>”</a:t>
                      </a:r>
                      <a:endParaRPr lang="en-US" sz="2000" kern="1200" dirty="0">
                        <a:solidFill>
                          <a:schemeClr val="dk1"/>
                        </a:solidFill>
                        <a:effectLst/>
                        <a:latin typeface="+mn-lt"/>
                        <a:ea typeface="+mn-ea"/>
                        <a:cs typeface="+mn-cs"/>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i="0" dirty="0" smtClean="0">
                          <a:solidFill>
                            <a:schemeClr val="bg1"/>
                          </a:solidFill>
                        </a:rPr>
                        <a:t>Validation Method</a:t>
                      </a:r>
                      <a:endParaRPr lang="en-US" sz="2000" b="0" i="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baseline="0" dirty="0" smtClean="0">
                          <a:solidFill>
                            <a:schemeClr val="tx1"/>
                          </a:solidFill>
                        </a:rPr>
                        <a:t>Examine</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389731" y="2943225"/>
            <a:ext cx="9152242" cy="1590126"/>
          </a:xfrm>
          <a:prstGeom prst="rect">
            <a:avLst/>
          </a:prstGeom>
          <a:noFill/>
        </p:spPr>
        <p:txBody>
          <a:bodyPr wrap="square" lIns="100785" tIns="50393" rIns="100785" bIns="50393" rtlCol="0">
            <a:spAutoFit/>
          </a:bodyPr>
          <a:lstStyle/>
          <a:p>
            <a:r>
              <a:rPr lang="en-US" sz="2600" b="1" dirty="0" smtClean="0">
                <a:solidFill>
                  <a:schemeClr val="tx1"/>
                </a:solidFill>
              </a:rPr>
              <a:t>Due to positioning the </a:t>
            </a:r>
            <a:r>
              <a:rPr lang="en-US" sz="2600" b="1" dirty="0" err="1" smtClean="0">
                <a:solidFill>
                  <a:schemeClr val="tx1"/>
                </a:solidFill>
              </a:rPr>
              <a:t>CubeSats</a:t>
            </a:r>
            <a:r>
              <a:rPr lang="en-US" sz="2600" b="1" dirty="0" smtClean="0">
                <a:solidFill>
                  <a:schemeClr val="tx1"/>
                </a:solidFill>
              </a:rPr>
              <a:t> within the </a:t>
            </a:r>
            <a:r>
              <a:rPr lang="en-US" sz="2600" b="1" dirty="0" smtClean="0">
                <a:solidFill>
                  <a:schemeClr val="tx1"/>
                </a:solidFill>
              </a:rPr>
              <a:t>deployer, </a:t>
            </a:r>
            <a:r>
              <a:rPr lang="en-US" sz="2600" b="1" dirty="0" smtClean="0">
                <a:solidFill>
                  <a:schemeClr val="tx1"/>
                </a:solidFill>
              </a:rPr>
              <a:t>and the need for a smooth exit from the launch vehicle, no component may extend any further than 6.5 mm normal to any surface of the </a:t>
            </a:r>
            <a:r>
              <a:rPr lang="en-US" sz="2600" b="1" dirty="0" smtClean="0">
                <a:solidFill>
                  <a:schemeClr val="tx1"/>
                </a:solidFill>
              </a:rPr>
              <a:t>CubeSat System.</a:t>
            </a:r>
            <a:endParaRPr lang="en-US" sz="2600" b="1" dirty="0">
              <a:solidFill>
                <a:schemeClr val="tx1"/>
              </a:solidFill>
            </a:endParaRPr>
          </a:p>
        </p:txBody>
      </p:sp>
      <p:sp>
        <p:nvSpPr>
          <p:cNvPr id="6" name="Slide Number Placeholder 5"/>
          <p:cNvSpPr>
            <a:spLocks noGrp="1"/>
          </p:cNvSpPr>
          <p:nvPr>
            <p:ph type="sldNum" idx="12"/>
          </p:nvPr>
        </p:nvSpPr>
        <p:spPr/>
        <p:txBody>
          <a:bodyPr/>
          <a:lstStyle/>
          <a:p>
            <a:pPr>
              <a:defRPr/>
            </a:pPr>
            <a:fld id="{8C6E2802-7AC4-44BB-B0A5-E12803E0614A}" type="slidenum">
              <a:rPr lang="en-US" altLang="en-US" smtClean="0"/>
              <a:pPr>
                <a:defRPr/>
              </a:pPr>
              <a:t>21</a:t>
            </a:fld>
            <a:endParaRPr lang="en-US" altLang="en-US" dirty="0"/>
          </a:p>
        </p:txBody>
      </p:sp>
    </p:spTree>
    <p:extLst>
      <p:ext uri="{BB962C8B-B14F-4D97-AF65-F5344CB8AC3E}">
        <p14:creationId xmlns:p14="http://schemas.microsoft.com/office/powerpoint/2010/main" xmlns="" val="30441235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smtClean="0"/>
              <a:t>RCL.PL.STR10</a:t>
            </a:r>
            <a:endParaRPr lang="en-US" i="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1683880331"/>
              </p:ext>
            </p:extLst>
          </p:nvPr>
        </p:nvGraphicFramePr>
        <p:xfrm>
          <a:off x="465931" y="581025"/>
          <a:ext cx="9068277" cy="15283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RCL.PL.STR10</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05866">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lvl="0"/>
                      <a:r>
                        <a:rPr lang="en-US" sz="2000" b="1" kern="1200" dirty="0" smtClean="0">
                          <a:solidFill>
                            <a:schemeClr val="dk1"/>
                          </a:solidFill>
                          <a:effectLst/>
                          <a:latin typeface="+mn-lt"/>
                          <a:ea typeface="+mn-ea"/>
                          <a:cs typeface="+mn-cs"/>
                        </a:rPr>
                        <a:t>“</a:t>
                      </a:r>
                      <a:r>
                        <a:rPr lang="en-US" sz="2000" b="1" i="1" kern="1200" dirty="0" smtClean="0">
                          <a:solidFill>
                            <a:schemeClr val="dk1"/>
                          </a:solidFill>
                          <a:effectLst/>
                          <a:latin typeface="+mn-lt"/>
                          <a:ea typeface="+mn-ea"/>
                          <a:cs typeface="+mn-cs"/>
                        </a:rPr>
                        <a:t>The </a:t>
                      </a:r>
                      <a:r>
                        <a:rPr lang="en-US" sz="2000" b="1" i="1" kern="1200" dirty="0" err="1" smtClean="0">
                          <a:solidFill>
                            <a:schemeClr val="dk1"/>
                          </a:solidFill>
                          <a:effectLst/>
                          <a:latin typeface="+mn-lt"/>
                          <a:ea typeface="+mn-ea"/>
                          <a:cs typeface="+mn-cs"/>
                        </a:rPr>
                        <a:t>Deployer</a:t>
                      </a:r>
                      <a:r>
                        <a:rPr lang="en-US" sz="2000" b="1" i="1" kern="1200" dirty="0" smtClean="0">
                          <a:solidFill>
                            <a:schemeClr val="dk1"/>
                          </a:solidFill>
                          <a:effectLst/>
                          <a:latin typeface="+mn-lt"/>
                          <a:ea typeface="+mn-ea"/>
                          <a:cs typeface="+mn-cs"/>
                        </a:rPr>
                        <a:t> Shall not be Used to Secure Any </a:t>
                      </a:r>
                      <a:r>
                        <a:rPr lang="en-US" sz="2000" b="1" i="1" kern="1200" dirty="0" err="1" smtClean="0">
                          <a:solidFill>
                            <a:schemeClr val="dk1"/>
                          </a:solidFill>
                          <a:effectLst/>
                          <a:latin typeface="+mn-lt"/>
                          <a:ea typeface="+mn-ea"/>
                          <a:cs typeface="+mn-cs"/>
                        </a:rPr>
                        <a:t>CubeSat</a:t>
                      </a:r>
                      <a:r>
                        <a:rPr lang="en-US" sz="2000" b="1" i="1" kern="1200" dirty="0" smtClean="0">
                          <a:solidFill>
                            <a:schemeClr val="dk1"/>
                          </a:solidFill>
                          <a:effectLst/>
                          <a:latin typeface="+mn-lt"/>
                          <a:ea typeface="+mn-ea"/>
                          <a:cs typeface="+mn-cs"/>
                        </a:rPr>
                        <a:t> </a:t>
                      </a:r>
                      <a:r>
                        <a:rPr lang="en-US" sz="2000" b="1" i="1" kern="1200" dirty="0" err="1" smtClean="0">
                          <a:solidFill>
                            <a:schemeClr val="dk1"/>
                          </a:solidFill>
                          <a:effectLst/>
                          <a:latin typeface="+mn-lt"/>
                          <a:ea typeface="+mn-ea"/>
                          <a:cs typeface="+mn-cs"/>
                        </a:rPr>
                        <a:t>Deployables</a:t>
                      </a:r>
                      <a:r>
                        <a:rPr lang="en-US" sz="2000" b="1" kern="1200" dirty="0" smtClean="0">
                          <a:solidFill>
                            <a:schemeClr val="dk1"/>
                          </a:solidFill>
                          <a:effectLst/>
                          <a:latin typeface="+mn-lt"/>
                          <a:ea typeface="+mn-ea"/>
                          <a:cs typeface="+mn-cs"/>
                        </a:rPr>
                        <a:t>”</a:t>
                      </a:r>
                      <a:endParaRPr lang="en-US" sz="2000" kern="1200" dirty="0">
                        <a:solidFill>
                          <a:schemeClr val="dk1"/>
                        </a:solidFill>
                        <a:effectLst/>
                        <a:latin typeface="+mn-lt"/>
                        <a:ea typeface="+mn-ea"/>
                        <a:cs typeface="+mn-cs"/>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baseline="0" dirty="0" smtClean="0">
                          <a:solidFill>
                            <a:schemeClr val="tx1"/>
                          </a:solidFill>
                        </a:rPr>
                        <a:t>Demo</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465931" y="2333625"/>
            <a:ext cx="9152242" cy="1218038"/>
          </a:xfrm>
          <a:prstGeom prst="rect">
            <a:avLst/>
          </a:prstGeom>
          <a:noFill/>
        </p:spPr>
        <p:txBody>
          <a:bodyPr wrap="square" lIns="100785" tIns="50393" rIns="100785" bIns="50393" rtlCol="0">
            <a:spAutoFit/>
          </a:bodyPr>
          <a:lstStyle/>
          <a:p>
            <a:r>
              <a:rPr lang="en-US" sz="2600" b="1" dirty="0" smtClean="0">
                <a:solidFill>
                  <a:schemeClr val="tx1"/>
                </a:solidFill>
              </a:rPr>
              <a:t>This requirement is designed to help ensure the safety and integrity of the individual </a:t>
            </a:r>
            <a:r>
              <a:rPr lang="en-US" sz="2600" b="1" dirty="0" err="1" smtClean="0">
                <a:solidFill>
                  <a:schemeClr val="tx1"/>
                </a:solidFill>
              </a:rPr>
              <a:t>CubeSats</a:t>
            </a:r>
            <a:r>
              <a:rPr lang="en-US" sz="2600" b="1" dirty="0" smtClean="0">
                <a:solidFill>
                  <a:schemeClr val="tx1"/>
                </a:solidFill>
              </a:rPr>
              <a:t>, as well as prevent </a:t>
            </a:r>
            <a:r>
              <a:rPr lang="en-US" sz="2600" b="1" dirty="0" err="1" smtClean="0">
                <a:solidFill>
                  <a:schemeClr val="tx1"/>
                </a:solidFill>
              </a:rPr>
              <a:t>CubeSats</a:t>
            </a:r>
            <a:r>
              <a:rPr lang="en-US" sz="2600" b="1" dirty="0" smtClean="0">
                <a:solidFill>
                  <a:schemeClr val="tx1"/>
                </a:solidFill>
              </a:rPr>
              <a:t> from getting lodged in the deployer.</a:t>
            </a:r>
            <a:endParaRPr lang="en-US" sz="2600" b="1" dirty="0">
              <a:solidFill>
                <a:schemeClr val="tx1"/>
              </a:solidFill>
            </a:endParaRPr>
          </a:p>
        </p:txBody>
      </p:sp>
      <p:sp>
        <p:nvSpPr>
          <p:cNvPr id="6" name="Slide Number Placeholder 5"/>
          <p:cNvSpPr>
            <a:spLocks noGrp="1"/>
          </p:cNvSpPr>
          <p:nvPr>
            <p:ph type="sldNum" idx="12"/>
          </p:nvPr>
        </p:nvSpPr>
        <p:spPr/>
        <p:txBody>
          <a:bodyPr/>
          <a:lstStyle/>
          <a:p>
            <a:pPr>
              <a:defRPr/>
            </a:pPr>
            <a:fld id="{8C6E2802-7AC4-44BB-B0A5-E12803E0614A}" type="slidenum">
              <a:rPr lang="en-US" altLang="en-US" smtClean="0"/>
              <a:pPr>
                <a:defRPr/>
              </a:pPr>
              <a:t>22</a:t>
            </a:fld>
            <a:endParaRPr lang="en-US" altLang="en-US" dirty="0"/>
          </a:p>
        </p:txBody>
      </p:sp>
    </p:spTree>
    <p:extLst>
      <p:ext uri="{BB962C8B-B14F-4D97-AF65-F5344CB8AC3E}">
        <p14:creationId xmlns:p14="http://schemas.microsoft.com/office/powerpoint/2010/main" xmlns="" val="12804921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smtClean="0"/>
              <a:t>RCL.PL.STR11</a:t>
            </a:r>
            <a:endParaRPr lang="en-US" i="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3896250188"/>
              </p:ext>
            </p:extLst>
          </p:nvPr>
        </p:nvGraphicFramePr>
        <p:xfrm>
          <a:off x="465931" y="809625"/>
          <a:ext cx="9068277" cy="21379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RCL.PL.STR11</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10894">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lvl="0"/>
                      <a:r>
                        <a:rPr lang="en-US" sz="2000" b="1" kern="1200" dirty="0" smtClean="0">
                          <a:solidFill>
                            <a:schemeClr val="dk1"/>
                          </a:solidFill>
                          <a:effectLst/>
                          <a:latin typeface="+mn-lt"/>
                          <a:ea typeface="+mn-ea"/>
                          <a:cs typeface="+mn-cs"/>
                        </a:rPr>
                        <a:t>“</a:t>
                      </a:r>
                      <a:r>
                        <a:rPr lang="en-US" sz="2000" b="1" i="1" kern="1200" dirty="0" smtClean="0">
                          <a:solidFill>
                            <a:schemeClr val="dk1"/>
                          </a:solidFill>
                          <a:effectLst/>
                          <a:latin typeface="+mn-lt"/>
                          <a:ea typeface="+mn-ea"/>
                          <a:cs typeface="+mn-cs"/>
                        </a:rPr>
                        <a:t>The Center of Gravity of the total </a:t>
                      </a:r>
                      <a:r>
                        <a:rPr lang="en-US" sz="2000" b="1" i="1" kern="1200" dirty="0" err="1" smtClean="0">
                          <a:solidFill>
                            <a:schemeClr val="dk1"/>
                          </a:solidFill>
                          <a:effectLst/>
                          <a:latin typeface="+mn-lt"/>
                          <a:ea typeface="+mn-ea"/>
                          <a:cs typeface="+mn-cs"/>
                        </a:rPr>
                        <a:t>CubeSat</a:t>
                      </a:r>
                      <a:r>
                        <a:rPr lang="en-US" sz="2000" b="1" i="1" kern="1200" dirty="0" smtClean="0">
                          <a:solidFill>
                            <a:schemeClr val="dk1"/>
                          </a:solidFill>
                          <a:effectLst/>
                          <a:latin typeface="+mn-lt"/>
                          <a:ea typeface="+mn-ea"/>
                          <a:cs typeface="+mn-cs"/>
                        </a:rPr>
                        <a:t> System Shall be Located within a Sphere of 2 cm of the Geometric Center of the System</a:t>
                      </a:r>
                      <a:r>
                        <a:rPr lang="en-US" sz="2000" b="1" kern="1200" dirty="0" smtClean="0">
                          <a:solidFill>
                            <a:schemeClr val="dk1"/>
                          </a:solidFill>
                          <a:effectLst/>
                          <a:latin typeface="+mn-lt"/>
                          <a:ea typeface="+mn-ea"/>
                          <a:cs typeface="+mn-cs"/>
                        </a:rPr>
                        <a:t>”</a:t>
                      </a:r>
                      <a:endParaRPr lang="en-US" sz="2000" kern="1200" dirty="0">
                        <a:solidFill>
                          <a:schemeClr val="dk1"/>
                        </a:solidFill>
                        <a:effectLst/>
                        <a:latin typeface="+mn-lt"/>
                        <a:ea typeface="+mn-ea"/>
                        <a:cs typeface="+mn-cs"/>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baseline="0" dirty="0" smtClean="0">
                          <a:solidFill>
                            <a:schemeClr val="tx1"/>
                          </a:solidFill>
                        </a:rPr>
                        <a:t>Analyze</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389731" y="3095625"/>
            <a:ext cx="9152242" cy="1218038"/>
          </a:xfrm>
          <a:prstGeom prst="rect">
            <a:avLst/>
          </a:prstGeom>
          <a:noFill/>
        </p:spPr>
        <p:txBody>
          <a:bodyPr wrap="square" lIns="100785" tIns="50393" rIns="100785" bIns="50393" rtlCol="0">
            <a:spAutoFit/>
          </a:bodyPr>
          <a:lstStyle/>
          <a:p>
            <a:r>
              <a:rPr lang="en-US" sz="2600" b="1" dirty="0" smtClean="0">
                <a:solidFill>
                  <a:schemeClr val="tx1"/>
                </a:solidFill>
              </a:rPr>
              <a:t>The positioning of the center of gravity close to the geometric center for the easier manipulation of the </a:t>
            </a:r>
            <a:r>
              <a:rPr lang="en-US" sz="2600" b="1" dirty="0" smtClean="0">
                <a:solidFill>
                  <a:schemeClr val="tx1"/>
                </a:solidFill>
              </a:rPr>
              <a:t>CubeSat system </a:t>
            </a:r>
            <a:r>
              <a:rPr lang="en-US" sz="2600" b="1" dirty="0" smtClean="0">
                <a:solidFill>
                  <a:schemeClr val="tx1"/>
                </a:solidFill>
              </a:rPr>
              <a:t>from any point.</a:t>
            </a:r>
            <a:endParaRPr lang="en-US" sz="2600" b="1" dirty="0">
              <a:solidFill>
                <a:schemeClr val="tx1"/>
              </a:solidFill>
            </a:endParaRPr>
          </a:p>
        </p:txBody>
      </p:sp>
      <p:sp>
        <p:nvSpPr>
          <p:cNvPr id="6" name="Slide Number Placeholder 5"/>
          <p:cNvSpPr>
            <a:spLocks noGrp="1"/>
          </p:cNvSpPr>
          <p:nvPr>
            <p:ph type="sldNum" idx="12"/>
          </p:nvPr>
        </p:nvSpPr>
        <p:spPr/>
        <p:txBody>
          <a:bodyPr/>
          <a:lstStyle/>
          <a:p>
            <a:pPr>
              <a:defRPr/>
            </a:pPr>
            <a:fld id="{8C6E2802-7AC4-44BB-B0A5-E12803E0614A}" type="slidenum">
              <a:rPr lang="en-US" altLang="en-US" smtClean="0"/>
              <a:pPr>
                <a:defRPr/>
              </a:pPr>
              <a:t>23</a:t>
            </a:fld>
            <a:endParaRPr lang="en-US" altLang="en-US" dirty="0"/>
          </a:p>
        </p:txBody>
      </p:sp>
    </p:spTree>
    <p:extLst>
      <p:ext uri="{BB962C8B-B14F-4D97-AF65-F5344CB8AC3E}">
        <p14:creationId xmlns:p14="http://schemas.microsoft.com/office/powerpoint/2010/main" xmlns="" val="15192085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smtClean="0"/>
              <a:t>RCL.PL.STR12</a:t>
            </a:r>
            <a:endParaRPr lang="en-US" i="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657005942"/>
              </p:ext>
            </p:extLst>
          </p:nvPr>
        </p:nvGraphicFramePr>
        <p:xfrm>
          <a:off x="465931" y="657225"/>
          <a:ext cx="9068277" cy="18331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RCL.PL.STR12</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08380">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lvl="0"/>
                      <a:r>
                        <a:rPr lang="en-US" sz="2000" b="1" kern="1200" dirty="0" smtClean="0">
                          <a:solidFill>
                            <a:schemeClr val="dk1"/>
                          </a:solidFill>
                          <a:effectLst/>
                          <a:latin typeface="+mn-lt"/>
                          <a:ea typeface="+mn-ea"/>
                          <a:cs typeface="+mn-cs"/>
                        </a:rPr>
                        <a:t>“</a:t>
                      </a:r>
                      <a:r>
                        <a:rPr lang="en-US" sz="2000" b="1" i="1" kern="1200" dirty="0" smtClean="0">
                          <a:solidFill>
                            <a:schemeClr val="dk1"/>
                          </a:solidFill>
                          <a:effectLst/>
                          <a:latin typeface="+mn-lt"/>
                          <a:ea typeface="+mn-ea"/>
                          <a:cs typeface="+mn-cs"/>
                        </a:rPr>
                        <a:t>The Center of Gravity of Jade and Turquoise Shall be Located within a Sphere of 2 cm of their Geometric Center</a:t>
                      </a:r>
                      <a:r>
                        <a:rPr lang="en-US" sz="2000" b="1" kern="1200" dirty="0" smtClean="0">
                          <a:solidFill>
                            <a:schemeClr val="dk1"/>
                          </a:solidFill>
                          <a:effectLst/>
                          <a:latin typeface="+mn-lt"/>
                          <a:ea typeface="+mn-ea"/>
                          <a:cs typeface="+mn-cs"/>
                        </a:rPr>
                        <a:t>”</a:t>
                      </a:r>
                      <a:endParaRPr lang="en-US" sz="2000" kern="1200" dirty="0">
                        <a:solidFill>
                          <a:schemeClr val="dk1"/>
                        </a:solidFill>
                        <a:effectLst/>
                        <a:latin typeface="+mn-lt"/>
                        <a:ea typeface="+mn-ea"/>
                        <a:cs typeface="+mn-cs"/>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baseline="0" dirty="0" smtClean="0">
                          <a:solidFill>
                            <a:schemeClr val="tx1"/>
                          </a:solidFill>
                        </a:rPr>
                        <a:t>Analyze</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389731" y="2714625"/>
            <a:ext cx="9152242" cy="1962216"/>
          </a:xfrm>
          <a:prstGeom prst="rect">
            <a:avLst/>
          </a:prstGeom>
          <a:noFill/>
        </p:spPr>
        <p:txBody>
          <a:bodyPr wrap="square" lIns="100785" tIns="50393" rIns="100785" bIns="50393" rtlCol="0">
            <a:spAutoFit/>
          </a:bodyPr>
          <a:lstStyle/>
          <a:p>
            <a:r>
              <a:rPr lang="en-US" sz="2600" b="1" dirty="0" smtClean="0">
                <a:solidFill>
                  <a:schemeClr val="tx1"/>
                </a:solidFill>
              </a:rPr>
              <a:t>Jade is sub satellite 1 and Turquoise is sub satellite 2 of </a:t>
            </a:r>
            <a:r>
              <a:rPr lang="en-US" sz="2600" b="1" dirty="0" smtClean="0">
                <a:solidFill>
                  <a:schemeClr val="tx1"/>
                </a:solidFill>
              </a:rPr>
              <a:t>the CubeSat system, and </a:t>
            </a:r>
            <a:r>
              <a:rPr lang="en-US" sz="2600" b="1" dirty="0" smtClean="0">
                <a:solidFill>
                  <a:schemeClr val="tx1"/>
                </a:solidFill>
              </a:rPr>
              <a:t>having the centers of gravity of each of the cubes close to their geometric centers makes for more </a:t>
            </a:r>
            <a:r>
              <a:rPr lang="en-US" sz="2600" b="1" dirty="0" smtClean="0">
                <a:solidFill>
                  <a:schemeClr val="tx1"/>
                </a:solidFill>
              </a:rPr>
              <a:t>coordinated and easy to calculate orbital maneuvers.</a:t>
            </a:r>
            <a:endParaRPr lang="en-US" sz="2600" b="1" dirty="0">
              <a:solidFill>
                <a:schemeClr val="tx1"/>
              </a:solidFill>
            </a:endParaRPr>
          </a:p>
        </p:txBody>
      </p:sp>
      <p:sp>
        <p:nvSpPr>
          <p:cNvPr id="6" name="Slide Number Placeholder 5"/>
          <p:cNvSpPr>
            <a:spLocks noGrp="1"/>
          </p:cNvSpPr>
          <p:nvPr>
            <p:ph type="sldNum" idx="12"/>
          </p:nvPr>
        </p:nvSpPr>
        <p:spPr/>
        <p:txBody>
          <a:bodyPr/>
          <a:lstStyle/>
          <a:p>
            <a:pPr>
              <a:defRPr/>
            </a:pPr>
            <a:fld id="{8C6E2802-7AC4-44BB-B0A5-E12803E0614A}" type="slidenum">
              <a:rPr lang="en-US" altLang="en-US" smtClean="0"/>
              <a:pPr>
                <a:defRPr/>
              </a:pPr>
              <a:t>24</a:t>
            </a:fld>
            <a:endParaRPr lang="en-US" altLang="en-US" dirty="0"/>
          </a:p>
        </p:txBody>
      </p:sp>
    </p:spTree>
    <p:extLst>
      <p:ext uri="{BB962C8B-B14F-4D97-AF65-F5344CB8AC3E}">
        <p14:creationId xmlns:p14="http://schemas.microsoft.com/office/powerpoint/2010/main" xmlns="" val="2178027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smtClean="0"/>
              <a:t>RCL.PL.STR13</a:t>
            </a:r>
            <a:endParaRPr lang="en-US" i="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3016634820"/>
              </p:ext>
            </p:extLst>
          </p:nvPr>
        </p:nvGraphicFramePr>
        <p:xfrm>
          <a:off x="503793" y="1512570"/>
          <a:ext cx="9068277" cy="15283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RCL.PL.STR13</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05866">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lvl="0"/>
                      <a:r>
                        <a:rPr lang="en-US" sz="2000" b="1" kern="1200" dirty="0" smtClean="0">
                          <a:solidFill>
                            <a:schemeClr val="dk1"/>
                          </a:solidFill>
                          <a:effectLst/>
                          <a:latin typeface="+mn-lt"/>
                          <a:ea typeface="+mn-ea"/>
                          <a:cs typeface="+mn-cs"/>
                        </a:rPr>
                        <a:t>“</a:t>
                      </a:r>
                      <a:r>
                        <a:rPr lang="en-US" sz="2000" b="1" i="1" kern="1200" dirty="0" smtClean="0">
                          <a:solidFill>
                            <a:schemeClr val="dk1"/>
                          </a:solidFill>
                          <a:effectLst/>
                          <a:latin typeface="+mn-lt"/>
                          <a:ea typeface="+mn-ea"/>
                          <a:cs typeface="+mn-cs"/>
                        </a:rPr>
                        <a:t>The </a:t>
                      </a:r>
                      <a:r>
                        <a:rPr lang="en-US" sz="2000" b="1" i="1" kern="1200" dirty="0" err="1" smtClean="0">
                          <a:solidFill>
                            <a:schemeClr val="dk1"/>
                          </a:solidFill>
                          <a:effectLst/>
                          <a:latin typeface="+mn-lt"/>
                          <a:ea typeface="+mn-ea"/>
                          <a:cs typeface="+mn-cs"/>
                        </a:rPr>
                        <a:t>CubeSat</a:t>
                      </a:r>
                      <a:r>
                        <a:rPr lang="en-US" sz="2000" b="1" i="1" kern="1200" dirty="0" smtClean="0">
                          <a:solidFill>
                            <a:schemeClr val="dk1"/>
                          </a:solidFill>
                          <a:effectLst/>
                          <a:latin typeface="+mn-lt"/>
                          <a:ea typeface="+mn-ea"/>
                          <a:cs typeface="+mn-cs"/>
                        </a:rPr>
                        <a:t> System Coordinate System Shall be Defined As Specified in Figure 1-1</a:t>
                      </a:r>
                      <a:r>
                        <a:rPr lang="en-US" sz="2000" b="1" kern="1200" dirty="0" smtClean="0">
                          <a:solidFill>
                            <a:schemeClr val="dk1"/>
                          </a:solidFill>
                          <a:effectLst/>
                          <a:latin typeface="+mn-lt"/>
                          <a:ea typeface="+mn-ea"/>
                          <a:cs typeface="+mn-cs"/>
                        </a:rPr>
                        <a:t>”</a:t>
                      </a:r>
                      <a:endParaRPr lang="en-US" sz="2000" kern="1200" dirty="0">
                        <a:solidFill>
                          <a:schemeClr val="dk1"/>
                        </a:solidFill>
                        <a:effectLst/>
                        <a:latin typeface="+mn-lt"/>
                        <a:ea typeface="+mn-ea"/>
                        <a:cs typeface="+mn-cs"/>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baseline="0" dirty="0" smtClean="0">
                          <a:solidFill>
                            <a:schemeClr val="tx1"/>
                          </a:solidFill>
                        </a:rPr>
                        <a:t>Examine</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313531" y="3324225"/>
            <a:ext cx="4618104" cy="3450572"/>
          </a:xfrm>
          <a:prstGeom prst="rect">
            <a:avLst/>
          </a:prstGeom>
          <a:noFill/>
        </p:spPr>
        <p:txBody>
          <a:bodyPr wrap="square" lIns="100785" tIns="50393" rIns="100785" bIns="50393" rtlCol="0">
            <a:spAutoFit/>
          </a:bodyPr>
          <a:lstStyle/>
          <a:p>
            <a:r>
              <a:rPr lang="en-US" sz="2600" b="1" dirty="0" smtClean="0">
                <a:solidFill>
                  <a:schemeClr val="tx1"/>
                </a:solidFill>
              </a:rPr>
              <a:t>Defined orientations are crucial in any space mission. </a:t>
            </a:r>
            <a:r>
              <a:rPr lang="en-US" sz="2600" b="1" dirty="0" smtClean="0">
                <a:solidFill>
                  <a:schemeClr val="tx1"/>
                </a:solidFill>
              </a:rPr>
              <a:t>Knowing that the </a:t>
            </a:r>
            <a:r>
              <a:rPr lang="en-US" sz="2600" b="1" dirty="0" smtClean="0">
                <a:solidFill>
                  <a:schemeClr val="tx1"/>
                </a:solidFill>
              </a:rPr>
              <a:t>Z- </a:t>
            </a:r>
            <a:r>
              <a:rPr lang="en-US" sz="2600" b="1" dirty="0" smtClean="0">
                <a:solidFill>
                  <a:schemeClr val="tx1"/>
                </a:solidFill>
              </a:rPr>
              <a:t>surface is inserted into the </a:t>
            </a:r>
            <a:r>
              <a:rPr lang="en-US" sz="2600" b="1" dirty="0" smtClean="0">
                <a:solidFill>
                  <a:schemeClr val="tx1"/>
                </a:solidFill>
              </a:rPr>
              <a:t>deployer </a:t>
            </a:r>
            <a:r>
              <a:rPr lang="en-US" sz="2600" b="1" dirty="0" smtClean="0">
                <a:solidFill>
                  <a:schemeClr val="tx1"/>
                </a:solidFill>
              </a:rPr>
              <a:t>first, that the railings are along the </a:t>
            </a:r>
            <a:r>
              <a:rPr lang="en-US" sz="2600" b="1" dirty="0" smtClean="0">
                <a:solidFill>
                  <a:schemeClr val="tx1"/>
                </a:solidFill>
              </a:rPr>
              <a:t>Y  </a:t>
            </a:r>
            <a:r>
              <a:rPr lang="en-US" sz="2600" b="1" dirty="0" smtClean="0">
                <a:solidFill>
                  <a:schemeClr val="tx1"/>
                </a:solidFill>
              </a:rPr>
              <a:t>face, and the deployment switch is on the </a:t>
            </a:r>
            <a:r>
              <a:rPr lang="en-US" sz="2600" b="1" dirty="0" smtClean="0">
                <a:solidFill>
                  <a:schemeClr val="tx1"/>
                </a:solidFill>
              </a:rPr>
              <a:t>Z- </a:t>
            </a:r>
            <a:r>
              <a:rPr lang="en-US" sz="2600" b="1" dirty="0" smtClean="0">
                <a:solidFill>
                  <a:schemeClr val="tx1"/>
                </a:solidFill>
              </a:rPr>
              <a:t>surface leaves no ambiguity. </a:t>
            </a:r>
            <a:endParaRPr lang="en-US" sz="2600" b="1" dirty="0">
              <a:solidFill>
                <a:schemeClr val="tx1"/>
              </a:solidFill>
            </a:endParaRPr>
          </a:p>
        </p:txBody>
      </p:sp>
      <p:pic>
        <p:nvPicPr>
          <p:cNvPr id="3" name="Picture 2"/>
          <p:cNvPicPr>
            <a:picLocks noChangeAspect="1"/>
          </p:cNvPicPr>
          <p:nvPr/>
        </p:nvPicPr>
        <p:blipFill rotWithShape="1">
          <a:blip r:embed="rId2" cstate="print">
            <a:extLst>
              <a:ext uri="{28A0092B-C50C-407E-A947-70E740481C1C}">
                <a14:useLocalDpi xmlns:a14="http://schemas.microsoft.com/office/drawing/2010/main" xmlns="" val="0"/>
              </a:ext>
            </a:extLst>
          </a:blip>
          <a:srcRect l="204" b="3546"/>
          <a:stretch/>
        </p:blipFill>
        <p:spPr>
          <a:xfrm>
            <a:off x="4963168" y="3529330"/>
            <a:ext cx="4514873" cy="2755778"/>
          </a:xfrm>
          <a:prstGeom prst="rect">
            <a:avLst/>
          </a:prstGeom>
        </p:spPr>
      </p:pic>
      <p:sp>
        <p:nvSpPr>
          <p:cNvPr id="6" name="Slide Number Placeholder 5"/>
          <p:cNvSpPr>
            <a:spLocks noGrp="1"/>
          </p:cNvSpPr>
          <p:nvPr>
            <p:ph type="sldNum" idx="12"/>
          </p:nvPr>
        </p:nvSpPr>
        <p:spPr/>
        <p:txBody>
          <a:bodyPr/>
          <a:lstStyle/>
          <a:p>
            <a:pPr>
              <a:defRPr/>
            </a:pPr>
            <a:fld id="{8C6E2802-7AC4-44BB-B0A5-E12803E0614A}" type="slidenum">
              <a:rPr lang="en-US" altLang="en-US" smtClean="0"/>
              <a:pPr>
                <a:defRPr/>
              </a:pPr>
              <a:t>25</a:t>
            </a:fld>
            <a:endParaRPr lang="en-US" altLang="en-US" dirty="0"/>
          </a:p>
        </p:txBody>
      </p:sp>
    </p:spTree>
    <p:extLst>
      <p:ext uri="{BB962C8B-B14F-4D97-AF65-F5344CB8AC3E}">
        <p14:creationId xmlns:p14="http://schemas.microsoft.com/office/powerpoint/2010/main" xmlns="" val="27119015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smtClean="0"/>
              <a:t>RCL.PL.STR14</a:t>
            </a:r>
            <a:endParaRPr lang="en-US" i="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470907272"/>
              </p:ext>
            </p:extLst>
          </p:nvPr>
        </p:nvGraphicFramePr>
        <p:xfrm>
          <a:off x="542131" y="733425"/>
          <a:ext cx="9068277" cy="18331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RCL.PL.STR14</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08380">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lvl="0"/>
                      <a:r>
                        <a:rPr lang="en-US" sz="2000" b="1" kern="1200" dirty="0" smtClean="0">
                          <a:solidFill>
                            <a:schemeClr val="dk1"/>
                          </a:solidFill>
                          <a:effectLst/>
                          <a:latin typeface="+mn-lt"/>
                          <a:ea typeface="+mn-ea"/>
                          <a:cs typeface="+mn-cs"/>
                        </a:rPr>
                        <a:t>“</a:t>
                      </a:r>
                      <a:r>
                        <a:rPr lang="en-US" sz="2000" b="1" i="1" kern="1200" dirty="0" smtClean="0">
                          <a:solidFill>
                            <a:schemeClr val="dk1"/>
                          </a:solidFill>
                          <a:effectLst/>
                          <a:latin typeface="+mn-lt"/>
                          <a:ea typeface="+mn-ea"/>
                          <a:cs typeface="+mn-cs"/>
                        </a:rPr>
                        <a:t>The Local Coordinate System of Jade and Turquoise Shall be Defined as Specified in Figure 1-1</a:t>
                      </a:r>
                      <a:r>
                        <a:rPr lang="en-US" sz="2000" b="1" kern="1200" dirty="0" smtClean="0">
                          <a:solidFill>
                            <a:schemeClr val="dk1"/>
                          </a:solidFill>
                          <a:effectLst/>
                          <a:latin typeface="+mn-lt"/>
                          <a:ea typeface="+mn-ea"/>
                          <a:cs typeface="+mn-cs"/>
                        </a:rPr>
                        <a:t>”</a:t>
                      </a:r>
                      <a:endParaRPr lang="en-US" sz="2000" kern="1200" dirty="0">
                        <a:solidFill>
                          <a:schemeClr val="dk1"/>
                        </a:solidFill>
                        <a:effectLst/>
                        <a:latin typeface="+mn-lt"/>
                        <a:ea typeface="+mn-ea"/>
                        <a:cs typeface="+mn-cs"/>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baseline="0" dirty="0" smtClean="0">
                          <a:solidFill>
                            <a:schemeClr val="tx1"/>
                          </a:solidFill>
                        </a:rPr>
                        <a:t>Examine</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542131" y="2714625"/>
            <a:ext cx="9152242" cy="1590126"/>
          </a:xfrm>
          <a:prstGeom prst="rect">
            <a:avLst/>
          </a:prstGeom>
          <a:noFill/>
        </p:spPr>
        <p:txBody>
          <a:bodyPr wrap="square" lIns="100785" tIns="50393" rIns="100785" bIns="50393" rtlCol="0">
            <a:spAutoFit/>
          </a:bodyPr>
          <a:lstStyle/>
          <a:p>
            <a:r>
              <a:rPr lang="en-US" sz="2600" b="1" dirty="0" smtClean="0">
                <a:solidFill>
                  <a:schemeClr val="tx1"/>
                </a:solidFill>
              </a:rPr>
              <a:t>Knowing the x, y, and z orientation </a:t>
            </a:r>
            <a:r>
              <a:rPr lang="en-US" sz="2600" b="1" dirty="0" smtClean="0">
                <a:solidFill>
                  <a:schemeClr val="tx1"/>
                </a:solidFill>
              </a:rPr>
              <a:t>of Jade and Turquoise allows for consistency between their orientation both apart and together, leading to fewer misunderstandings between the two</a:t>
            </a:r>
            <a:endParaRPr lang="en-US" sz="2600" b="1" dirty="0">
              <a:solidFill>
                <a:schemeClr val="tx1"/>
              </a:solidFill>
            </a:endParaRPr>
          </a:p>
        </p:txBody>
      </p:sp>
      <p:sp>
        <p:nvSpPr>
          <p:cNvPr id="6" name="Slide Number Placeholder 5"/>
          <p:cNvSpPr>
            <a:spLocks noGrp="1"/>
          </p:cNvSpPr>
          <p:nvPr>
            <p:ph type="sldNum" idx="12"/>
          </p:nvPr>
        </p:nvSpPr>
        <p:spPr/>
        <p:txBody>
          <a:bodyPr/>
          <a:lstStyle/>
          <a:p>
            <a:pPr>
              <a:defRPr/>
            </a:pPr>
            <a:fld id="{8C6E2802-7AC4-44BB-B0A5-E12803E0614A}" type="slidenum">
              <a:rPr lang="en-US" altLang="en-US" smtClean="0"/>
              <a:pPr>
                <a:defRPr/>
              </a:pPr>
              <a:t>26</a:t>
            </a:fld>
            <a:endParaRPr lang="en-US" altLang="en-US" dirty="0"/>
          </a:p>
        </p:txBody>
      </p:sp>
    </p:spTree>
    <p:extLst>
      <p:ext uri="{BB962C8B-B14F-4D97-AF65-F5344CB8AC3E}">
        <p14:creationId xmlns:p14="http://schemas.microsoft.com/office/powerpoint/2010/main" xmlns="" val="10698148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223" name="Group 31"/>
          <p:cNvGraphicFramePr>
            <a:graphicFrameLocks noGrp="1"/>
          </p:cNvGraphicFramePr>
          <p:nvPr>
            <p:ph idx="1"/>
          </p:nvPr>
        </p:nvGraphicFramePr>
        <p:xfrm>
          <a:off x="389731" y="733425"/>
          <a:ext cx="9068276" cy="2878126"/>
        </p:xfrm>
        <a:graphic>
          <a:graphicData uri="http://schemas.openxmlformats.org/drawingml/2006/table">
            <a:tbl>
              <a:tblPr/>
              <a:tblGrid>
                <a:gridCol w="3695938"/>
                <a:gridCol w="5372338"/>
              </a:tblGrid>
              <a:tr h="77904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 RVM Requirement Number</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RCL.PL.STR15</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0838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RVM Requirement Wording</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533400" marR="0" lvl="0" indent="-533400" algn="l" defTabSz="914400" rtl="0" eaLnBrk="1" fontAlgn="base" latinLnBrk="0" hangingPunct="1">
                        <a:lnSpc>
                          <a:spcPct val="100000"/>
                        </a:lnSpc>
                        <a:spcBef>
                          <a:spcPct val="0"/>
                        </a:spcBef>
                        <a:spcAft>
                          <a:spcPct val="0"/>
                        </a:spcAft>
                        <a:buClrTx/>
                        <a:buSzTx/>
                        <a:buFontTx/>
                        <a:buNone/>
                        <a:tabLst/>
                      </a:pPr>
                      <a:r>
                        <a:rPr kumimoji="0" lang="en-US" sz="2000" b="1" i="1" u="none" strike="noStrike" cap="none" normalizeH="0" baseline="0" dirty="0" smtClean="0">
                          <a:ln>
                            <a:noFill/>
                          </a:ln>
                          <a:solidFill>
                            <a:schemeClr val="tx1"/>
                          </a:solidFill>
                          <a:effectLst/>
                          <a:latin typeface="Arial" pitchFamily="34" charset="0"/>
                          <a:cs typeface="Arial" pitchFamily="34" charset="0"/>
                        </a:rPr>
                        <a:t>“The Ends of the Rails on the +Z/-Z Faces of the CubeSat System Shall have a Minimum Surface Area of 6.5 mm x 6.5 mm”</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7904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Validation Method</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Examine</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4" name="Picture 3"/>
          <p:cNvPicPr/>
          <p:nvPr/>
        </p:nvPicPr>
        <p:blipFill>
          <a:blip r:embed="rId2" cstate="print"/>
          <a:srcRect/>
          <a:stretch>
            <a:fillRect/>
          </a:stretch>
        </p:blipFill>
        <p:spPr bwMode="auto">
          <a:xfrm>
            <a:off x="2294731" y="3781425"/>
            <a:ext cx="5410200" cy="3276600"/>
          </a:xfrm>
          <a:prstGeom prst="rect">
            <a:avLst/>
          </a:prstGeom>
          <a:noFill/>
          <a:ln w="9525">
            <a:noFill/>
            <a:miter lim="800000"/>
            <a:headEnd/>
            <a:tailEnd/>
          </a:ln>
        </p:spPr>
      </p:pic>
      <p:sp>
        <p:nvSpPr>
          <p:cNvPr id="5" name="Oval 4"/>
          <p:cNvSpPr/>
          <p:nvPr/>
        </p:nvSpPr>
        <p:spPr bwMode="auto">
          <a:xfrm>
            <a:off x="5114131" y="4314825"/>
            <a:ext cx="152400" cy="152400"/>
          </a:xfrm>
          <a:prstGeom prst="ellipse">
            <a:avLst/>
          </a:prstGeom>
          <a:no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a:noFill/>
              </a:ln>
              <a:solidFill>
                <a:schemeClr val="bg1"/>
              </a:solidFill>
              <a:effectLst/>
              <a:latin typeface="Arial" charset="0"/>
              <a:ea typeface="Microsoft YaHei" charset="-122"/>
            </a:endParaRPr>
          </a:p>
        </p:txBody>
      </p:sp>
      <p:sp>
        <p:nvSpPr>
          <p:cNvPr id="6" name="Oval 5"/>
          <p:cNvSpPr/>
          <p:nvPr/>
        </p:nvSpPr>
        <p:spPr bwMode="auto">
          <a:xfrm>
            <a:off x="5114131" y="4848225"/>
            <a:ext cx="152400" cy="152400"/>
          </a:xfrm>
          <a:prstGeom prst="ellipse">
            <a:avLst/>
          </a:prstGeom>
          <a:no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a:noFill/>
              </a:ln>
              <a:solidFill>
                <a:schemeClr val="bg1"/>
              </a:solidFill>
              <a:effectLst/>
              <a:latin typeface="Arial" charset="0"/>
              <a:ea typeface="Microsoft YaHei" charset="-122"/>
            </a:endParaRPr>
          </a:p>
        </p:txBody>
      </p:sp>
      <p:sp>
        <p:nvSpPr>
          <p:cNvPr id="7" name="Oval 6"/>
          <p:cNvSpPr/>
          <p:nvPr/>
        </p:nvSpPr>
        <p:spPr bwMode="auto">
          <a:xfrm>
            <a:off x="7247731" y="4848225"/>
            <a:ext cx="152400" cy="152400"/>
          </a:xfrm>
          <a:prstGeom prst="ellipse">
            <a:avLst/>
          </a:prstGeom>
          <a:no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a:noFill/>
              </a:ln>
              <a:solidFill>
                <a:schemeClr val="bg1"/>
              </a:solidFill>
              <a:effectLst/>
              <a:latin typeface="Arial" charset="0"/>
              <a:ea typeface="Microsoft YaHei" charset="-122"/>
            </a:endParaRPr>
          </a:p>
        </p:txBody>
      </p:sp>
      <p:sp>
        <p:nvSpPr>
          <p:cNvPr id="8" name="Oval 7"/>
          <p:cNvSpPr/>
          <p:nvPr/>
        </p:nvSpPr>
        <p:spPr bwMode="auto">
          <a:xfrm>
            <a:off x="7247731" y="4314825"/>
            <a:ext cx="152400" cy="152400"/>
          </a:xfrm>
          <a:prstGeom prst="ellipse">
            <a:avLst/>
          </a:prstGeom>
          <a:no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a:noFill/>
              </a:ln>
              <a:solidFill>
                <a:schemeClr val="bg1"/>
              </a:solidFill>
              <a:effectLst/>
              <a:latin typeface="Arial" charset="0"/>
              <a:ea typeface="Microsoft YaHei" charset="-122"/>
            </a:endParaRPr>
          </a:p>
        </p:txBody>
      </p:sp>
      <p:cxnSp>
        <p:nvCxnSpPr>
          <p:cNvPr id="10" name="Straight Arrow Connector 9"/>
          <p:cNvCxnSpPr>
            <a:stCxn id="6" idx="4"/>
          </p:cNvCxnSpPr>
          <p:nvPr/>
        </p:nvCxnSpPr>
        <p:spPr bwMode="auto">
          <a:xfrm>
            <a:off x="5190331" y="5000625"/>
            <a:ext cx="0" cy="533400"/>
          </a:xfrm>
          <a:prstGeom prst="straightConnector1">
            <a:avLst/>
          </a:prstGeom>
          <a:solidFill>
            <a:srgbClr val="00B8FF"/>
          </a:solidFill>
          <a:ln w="3810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4" name="Straight Arrow Connector 13"/>
          <p:cNvCxnSpPr>
            <a:stCxn id="8" idx="2"/>
          </p:cNvCxnSpPr>
          <p:nvPr/>
        </p:nvCxnSpPr>
        <p:spPr bwMode="auto">
          <a:xfrm flipH="1">
            <a:off x="5418931" y="4391025"/>
            <a:ext cx="1828800" cy="1143000"/>
          </a:xfrm>
          <a:prstGeom prst="straightConnector1">
            <a:avLst/>
          </a:prstGeom>
          <a:solidFill>
            <a:srgbClr val="00B8FF"/>
          </a:solidFill>
          <a:ln w="3810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8" name="Shape 17"/>
          <p:cNvCxnSpPr>
            <a:stCxn id="5" idx="6"/>
          </p:cNvCxnSpPr>
          <p:nvPr/>
        </p:nvCxnSpPr>
        <p:spPr bwMode="auto">
          <a:xfrm>
            <a:off x="5266531" y="4391025"/>
            <a:ext cx="76200" cy="1143000"/>
          </a:xfrm>
          <a:prstGeom prst="bentConnector2">
            <a:avLst/>
          </a:prstGeom>
          <a:solidFill>
            <a:srgbClr val="00B8FF"/>
          </a:solidFill>
          <a:ln w="3810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2" name="Shape 21"/>
          <p:cNvCxnSpPr>
            <a:stCxn id="7" idx="4"/>
          </p:cNvCxnSpPr>
          <p:nvPr/>
        </p:nvCxnSpPr>
        <p:spPr bwMode="auto">
          <a:xfrm rot="5400000">
            <a:off x="6066631" y="4429125"/>
            <a:ext cx="685800" cy="1828800"/>
          </a:xfrm>
          <a:prstGeom prst="bentConnector2">
            <a:avLst/>
          </a:prstGeom>
          <a:solidFill>
            <a:srgbClr val="00B8FF"/>
          </a:solidFill>
          <a:ln w="3810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6" name="Slide Number Placeholder 25"/>
          <p:cNvSpPr>
            <a:spLocks noGrp="1"/>
          </p:cNvSpPr>
          <p:nvPr>
            <p:ph type="sldNum" sz="quarter" idx="12"/>
          </p:nvPr>
        </p:nvSpPr>
        <p:spPr/>
        <p:txBody>
          <a:bodyPr/>
          <a:lstStyle/>
          <a:p>
            <a:fld id="{DD5060F4-F80D-4CAD-9805-58913C83D82C}"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36" name="Group 24"/>
          <p:cNvGraphicFramePr>
            <a:graphicFrameLocks noGrp="1"/>
          </p:cNvGraphicFramePr>
          <p:nvPr>
            <p:ph idx="1"/>
          </p:nvPr>
        </p:nvGraphicFramePr>
        <p:xfrm>
          <a:off x="465931" y="733425"/>
          <a:ext cx="9068276" cy="2520951"/>
        </p:xfrm>
        <a:graphic>
          <a:graphicData uri="http://schemas.openxmlformats.org/drawingml/2006/table">
            <a:tbl>
              <a:tblPr/>
              <a:tblGrid>
                <a:gridCol w="2602931"/>
                <a:gridCol w="6465345"/>
              </a:tblGrid>
              <a:tr h="84206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 RVM Requirement Number</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RCL.PL.STR16</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3681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RVM Requirement Wording</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533400" marR="0" lvl="0" indent="-533400" algn="l" defTabSz="914400" rtl="0" eaLnBrk="1" fontAlgn="base" latinLnBrk="0" hangingPunct="1">
                        <a:lnSpc>
                          <a:spcPct val="100000"/>
                        </a:lnSpc>
                        <a:spcBef>
                          <a:spcPct val="0"/>
                        </a:spcBef>
                        <a:spcAft>
                          <a:spcPct val="0"/>
                        </a:spcAft>
                        <a:buClrTx/>
                        <a:buSzTx/>
                        <a:buFontTx/>
                        <a:buNone/>
                        <a:tabLst/>
                      </a:pPr>
                      <a:r>
                        <a:rPr kumimoji="0" lang="en-US" sz="2000" b="1" i="1" u="none" strike="noStrike" cap="none" normalizeH="0" baseline="0" dirty="0" smtClean="0">
                          <a:ln>
                            <a:noFill/>
                          </a:ln>
                          <a:solidFill>
                            <a:schemeClr val="tx1"/>
                          </a:solidFill>
                          <a:effectLst/>
                          <a:latin typeface="Arial" pitchFamily="34" charset="0"/>
                          <a:cs typeface="Arial" pitchFamily="34" charset="0"/>
                        </a:rPr>
                        <a:t>“The +Y/-Y Faces of the CubeSat System Shall have a Length of 100 mm”</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4206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Validation Method</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Examine</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4" name="Picture 3"/>
          <p:cNvPicPr/>
          <p:nvPr/>
        </p:nvPicPr>
        <p:blipFill>
          <a:blip r:embed="rId2" cstate="print"/>
          <a:srcRect/>
          <a:stretch>
            <a:fillRect/>
          </a:stretch>
        </p:blipFill>
        <p:spPr bwMode="auto">
          <a:xfrm>
            <a:off x="2447131" y="3400425"/>
            <a:ext cx="5410200" cy="3276600"/>
          </a:xfrm>
          <a:prstGeom prst="rect">
            <a:avLst/>
          </a:prstGeom>
          <a:noFill/>
          <a:ln w="9525">
            <a:noFill/>
            <a:miter lim="800000"/>
            <a:headEnd/>
            <a:tailEnd/>
          </a:ln>
        </p:spPr>
      </p:pic>
      <p:sp>
        <p:nvSpPr>
          <p:cNvPr id="5" name="Oval 4"/>
          <p:cNvSpPr/>
          <p:nvPr/>
        </p:nvSpPr>
        <p:spPr bwMode="auto">
          <a:xfrm>
            <a:off x="3056731" y="3857625"/>
            <a:ext cx="304800" cy="914400"/>
          </a:xfrm>
          <a:prstGeom prst="ellipse">
            <a:avLst/>
          </a:prstGeom>
          <a:no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a:noFill/>
              </a:ln>
              <a:solidFill>
                <a:schemeClr val="bg1"/>
              </a:solidFill>
              <a:effectLst/>
              <a:latin typeface="Arial" charset="0"/>
              <a:ea typeface="Microsoft YaHei" charset="-122"/>
            </a:endParaRPr>
          </a:p>
        </p:txBody>
      </p:sp>
      <p:sp>
        <p:nvSpPr>
          <p:cNvPr id="7" name="Slide Number Placeholder 6"/>
          <p:cNvSpPr>
            <a:spLocks noGrp="1"/>
          </p:cNvSpPr>
          <p:nvPr>
            <p:ph type="sldNum" sz="quarter" idx="12"/>
          </p:nvPr>
        </p:nvSpPr>
        <p:spPr/>
        <p:txBody>
          <a:bodyPr/>
          <a:lstStyle/>
          <a:p>
            <a:fld id="{DD5060F4-F80D-4CAD-9805-58913C83D82C}"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35" name="Group 27"/>
          <p:cNvGraphicFramePr>
            <a:graphicFrameLocks noGrp="1"/>
          </p:cNvGraphicFramePr>
          <p:nvPr>
            <p:ph idx="1"/>
          </p:nvPr>
        </p:nvGraphicFramePr>
        <p:xfrm>
          <a:off x="465931" y="504825"/>
          <a:ext cx="9068276" cy="2520951"/>
        </p:xfrm>
        <a:graphic>
          <a:graphicData uri="http://schemas.openxmlformats.org/drawingml/2006/table">
            <a:tbl>
              <a:tblPr/>
              <a:tblGrid>
                <a:gridCol w="3391138"/>
                <a:gridCol w="5677138"/>
              </a:tblGrid>
              <a:tr h="84206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 RVM Requirement Number</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RCL.PL.STR18</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3681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RVM Requirement Wording</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533400" marR="0" lvl="0" indent="-533400" algn="l" defTabSz="914400" rtl="0" eaLnBrk="1" fontAlgn="base" latinLnBrk="0" hangingPunct="1">
                        <a:lnSpc>
                          <a:spcPct val="100000"/>
                        </a:lnSpc>
                        <a:spcBef>
                          <a:spcPct val="0"/>
                        </a:spcBef>
                        <a:spcAft>
                          <a:spcPct val="0"/>
                        </a:spcAft>
                        <a:buClrTx/>
                        <a:buSzTx/>
                        <a:buFontTx/>
                        <a:buNone/>
                        <a:tabLst/>
                      </a:pPr>
                      <a:r>
                        <a:rPr kumimoji="0" lang="en-US" sz="2000" b="1" i="1" u="none" strike="noStrike" cap="none" normalizeH="0" baseline="0" dirty="0" smtClean="0">
                          <a:ln>
                            <a:noFill/>
                          </a:ln>
                          <a:solidFill>
                            <a:schemeClr val="tx1"/>
                          </a:solidFill>
                          <a:effectLst/>
                          <a:latin typeface="Arial" pitchFamily="34" charset="0"/>
                          <a:cs typeface="Arial" pitchFamily="34" charset="0"/>
                        </a:rPr>
                        <a:t>“The height of the CubeSat System Shall be 300 mm”</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4206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Validation Method</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Examine</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4" name="Picture 3"/>
          <p:cNvPicPr/>
          <p:nvPr/>
        </p:nvPicPr>
        <p:blipFill>
          <a:blip r:embed="rId2" cstate="print"/>
          <a:srcRect/>
          <a:stretch>
            <a:fillRect/>
          </a:stretch>
        </p:blipFill>
        <p:spPr bwMode="auto">
          <a:xfrm>
            <a:off x="2447131" y="3400425"/>
            <a:ext cx="5410200" cy="3276600"/>
          </a:xfrm>
          <a:prstGeom prst="rect">
            <a:avLst/>
          </a:prstGeom>
          <a:noFill/>
          <a:ln w="9525">
            <a:noFill/>
            <a:miter lim="800000"/>
            <a:headEnd/>
            <a:tailEnd/>
          </a:ln>
        </p:spPr>
      </p:pic>
      <p:sp>
        <p:nvSpPr>
          <p:cNvPr id="5" name="Oval 4"/>
          <p:cNvSpPr/>
          <p:nvPr/>
        </p:nvSpPr>
        <p:spPr bwMode="auto">
          <a:xfrm>
            <a:off x="5190331" y="4619625"/>
            <a:ext cx="2438400" cy="381000"/>
          </a:xfrm>
          <a:prstGeom prst="ellipse">
            <a:avLst/>
          </a:prstGeom>
          <a:no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a:noFill/>
              </a:ln>
              <a:solidFill>
                <a:schemeClr val="bg1"/>
              </a:solidFill>
              <a:effectLst/>
              <a:latin typeface="Arial" charset="0"/>
              <a:ea typeface="Microsoft YaHei" charset="-122"/>
            </a:endParaRPr>
          </a:p>
        </p:txBody>
      </p:sp>
      <p:sp>
        <p:nvSpPr>
          <p:cNvPr id="7" name="Slide Number Placeholder 6"/>
          <p:cNvSpPr>
            <a:spLocks noGrp="1"/>
          </p:cNvSpPr>
          <p:nvPr>
            <p:ph type="sldNum" sz="quarter" idx="12"/>
          </p:nvPr>
        </p:nvSpPr>
        <p:spPr/>
        <p:txBody>
          <a:bodyPr/>
          <a:lstStyle/>
          <a:p>
            <a:fld id="{DD5060F4-F80D-4CAD-9805-58913C83D82C}"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1"/>
          <p:cNvSpPr>
            <a:spLocks noGrp="1" noChangeArrowheads="1"/>
          </p:cNvSpPr>
          <p:nvPr>
            <p:ph type="title"/>
          </p:nvPr>
        </p:nvSpPr>
        <p:spPr>
          <a:xfrm>
            <a:off x="503238" y="301625"/>
            <a:ext cx="9067800" cy="1262063"/>
          </a:xfrm>
        </p:spPr>
        <p:txBody>
          <a:bodyPr tIns="38880"/>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b="1" dirty="0" smtClean="0">
                <a:solidFill>
                  <a:srgbClr val="000000"/>
                </a:solidFill>
              </a:rPr>
              <a:t>Configuration Options</a:t>
            </a:r>
          </a:p>
        </p:txBody>
      </p:sp>
      <p:sp>
        <p:nvSpPr>
          <p:cNvPr id="6146" name="Rectangle 2"/>
          <p:cNvSpPr>
            <a:spLocks noGrp="1" noChangeArrowheads="1"/>
          </p:cNvSpPr>
          <p:nvPr>
            <p:ph type="body" idx="1"/>
          </p:nvPr>
        </p:nvSpPr>
        <p:spPr>
          <a:xfrm>
            <a:off x="503238" y="1768475"/>
            <a:ext cx="9067800" cy="5086350"/>
          </a:xfrm>
        </p:spPr>
        <p:txBody>
          <a:bodyPr/>
          <a:lstStyle/>
          <a:p>
            <a:pPr marL="215900" indent="-215900" eaLnBrk="1">
              <a:buFont typeface="Times New Roman" pitchFamily="16" charset="0"/>
              <a:buAutoNum type="arabicPeriod"/>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r>
              <a:rPr lang="en-US" altLang="en-US" smtClean="0">
                <a:solidFill>
                  <a:srgbClr val="000000"/>
                </a:solidFill>
              </a:rPr>
              <a:t> Full 6U satellite</a:t>
            </a:r>
          </a:p>
          <a:p>
            <a:pPr marL="558800" indent="-554038" eaLnBrk="1">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endParaRPr lang="en-US" altLang="en-US" smtClean="0">
              <a:solidFill>
                <a:srgbClr val="000000"/>
              </a:solidFill>
            </a:endParaRPr>
          </a:p>
          <a:p>
            <a:pPr marL="558800" indent="-554038" eaLnBrk="1">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endParaRPr lang="en-US" altLang="en-US" smtClean="0">
              <a:solidFill>
                <a:srgbClr val="000000"/>
              </a:solidFill>
            </a:endParaRPr>
          </a:p>
          <a:p>
            <a:pPr marL="215900" indent="-215900" eaLnBrk="1">
              <a:buFont typeface="Times New Roman" pitchFamily="16" charset="0"/>
              <a:buAutoNum type="arabicPeriod"/>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r>
              <a:rPr lang="en-US" altLang="en-US" smtClean="0">
                <a:solidFill>
                  <a:srgbClr val="000000"/>
                </a:solidFill>
              </a:rPr>
              <a:t> Active – Passive </a:t>
            </a:r>
          </a:p>
          <a:p>
            <a:pPr marL="558800" indent="-554038" eaLnBrk="1">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endParaRPr lang="en-US" altLang="en-US" smtClean="0">
              <a:solidFill>
                <a:srgbClr val="000000"/>
              </a:solidFill>
            </a:endParaRPr>
          </a:p>
          <a:p>
            <a:pPr marL="558800" indent="-554038" eaLnBrk="1">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endParaRPr lang="en-US" altLang="en-US" smtClean="0">
              <a:solidFill>
                <a:srgbClr val="000000"/>
              </a:solidFill>
            </a:endParaRPr>
          </a:p>
          <a:p>
            <a:pPr marL="558800" indent="-554038" eaLnBrk="1">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endParaRPr lang="en-US" altLang="en-US" smtClean="0">
              <a:solidFill>
                <a:srgbClr val="000000"/>
              </a:solidFill>
            </a:endParaRPr>
          </a:p>
          <a:p>
            <a:pPr marL="215900" indent="-215900" eaLnBrk="1">
              <a:buFont typeface="Times New Roman" pitchFamily="16" charset="0"/>
              <a:buAutoNum type="arabicPeriod"/>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r>
              <a:rPr lang="en-US" altLang="en-US" smtClean="0">
                <a:solidFill>
                  <a:srgbClr val="000000"/>
                </a:solidFill>
              </a:rPr>
              <a:t> Active - Active</a:t>
            </a:r>
          </a:p>
        </p:txBody>
      </p:sp>
      <p:pic>
        <p:nvPicPr>
          <p:cNvPr id="9221"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l="36720" t="22469" r="33257" b="28795"/>
          <a:stretch>
            <a:fillRect/>
          </a:stretch>
        </p:blipFill>
        <p:spPr bwMode="auto">
          <a:xfrm>
            <a:off x="3200400" y="1736725"/>
            <a:ext cx="1096963" cy="1555750"/>
          </a:xfrm>
          <a:prstGeom prst="rect">
            <a:avLst/>
          </a:prstGeom>
          <a:noFill/>
          <a:ln>
            <a:noFill/>
          </a:ln>
          <a:effectLst/>
          <a:extLst>
            <a:ext uri="{909E8E84-426E-40DD-AFC4-6F175D3DCCD1}">
              <a14:hiddenFill xmlns:a14="http://schemas.microsoft.com/office/drawing/2010/main" xmlns="">
                <a:blipFill dpi="0" rotWithShape="0">
                  <a:blip/>
                  <a:srcRect l="36720" t="22469" r="33257" b="28795"/>
                  <a:stretch>
                    <a:fillRect/>
                  </a:stretch>
                </a:blip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pic>
        <p:nvPicPr>
          <p:cNvPr id="9222" name="Picture 4"/>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290888" y="3570288"/>
            <a:ext cx="1189037" cy="173355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pic>
        <p:nvPicPr>
          <p:cNvPr id="9223" name="Picture 5"/>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3290888" y="5303838"/>
            <a:ext cx="1189037" cy="176530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sp>
        <p:nvSpPr>
          <p:cNvPr id="8" name="Slide Number Placeholder 7"/>
          <p:cNvSpPr>
            <a:spLocks noGrp="1"/>
          </p:cNvSpPr>
          <p:nvPr>
            <p:ph type="sldNum" idx="12"/>
          </p:nvPr>
        </p:nvSpPr>
        <p:spPr/>
        <p:txBody>
          <a:bodyPr/>
          <a:lstStyle/>
          <a:p>
            <a:pPr>
              <a:defRPr/>
            </a:pPr>
            <a:fld id="{8C6E2802-7AC4-44BB-B0A5-E12803E0614A}" type="slidenum">
              <a:rPr lang="en-US" altLang="en-US" smtClean="0"/>
              <a:pPr>
                <a:defRPr/>
              </a:pPr>
              <a:t>3</a:t>
            </a:fld>
            <a:endParaRPr lang="en-US" alt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17" name="Group 45"/>
          <p:cNvGraphicFramePr>
            <a:graphicFrameLocks noGrp="1"/>
          </p:cNvGraphicFramePr>
          <p:nvPr>
            <p:ph idx="1"/>
          </p:nvPr>
        </p:nvGraphicFramePr>
        <p:xfrm>
          <a:off x="389731" y="581025"/>
          <a:ext cx="9068276" cy="2392850"/>
        </p:xfrm>
        <a:graphic>
          <a:graphicData uri="http://schemas.openxmlformats.org/drawingml/2006/table">
            <a:tbl>
              <a:tblPr/>
              <a:tblGrid>
                <a:gridCol w="3467338"/>
                <a:gridCol w="5600938"/>
              </a:tblGrid>
              <a:tr h="68880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 RVM Requirement Number</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RCL.PL.PLD1</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321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RVM Requirement Wording</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533400" marR="0" lvl="0" indent="-533400" algn="l" defTabSz="914400" rtl="0" eaLnBrk="1" fontAlgn="base" latinLnBrk="0" hangingPunct="1">
                        <a:lnSpc>
                          <a:spcPct val="100000"/>
                        </a:lnSpc>
                        <a:spcBef>
                          <a:spcPct val="0"/>
                        </a:spcBef>
                        <a:spcAft>
                          <a:spcPct val="0"/>
                        </a:spcAft>
                        <a:buClrTx/>
                        <a:buSzTx/>
                        <a:buFontTx/>
                        <a:buNone/>
                        <a:tabLst/>
                      </a:pPr>
                      <a:r>
                        <a:rPr kumimoji="0" lang="en-US" sz="2000" b="1" i="1" u="none" strike="noStrike" cap="none" normalizeH="0" baseline="0" dirty="0" smtClean="0">
                          <a:ln>
                            <a:noFill/>
                          </a:ln>
                          <a:solidFill>
                            <a:schemeClr val="tx1"/>
                          </a:solidFill>
                          <a:effectLst/>
                          <a:latin typeface="Arial" pitchFamily="34" charset="0"/>
                          <a:cs typeface="Arial" pitchFamily="34" charset="0"/>
                        </a:rPr>
                        <a:t>“Jade and Turquoise Shall be Capable of  Determining Relative Displacement between Each Other”</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880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Validation Method</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Demo</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119" name="Text Box 47"/>
          <p:cNvSpPr txBox="1">
            <a:spLocks noChangeArrowheads="1"/>
          </p:cNvSpPr>
          <p:nvPr/>
        </p:nvSpPr>
        <p:spPr bwMode="auto">
          <a:xfrm>
            <a:off x="542131" y="3095625"/>
            <a:ext cx="9068277" cy="1962216"/>
          </a:xfrm>
          <a:prstGeom prst="rect">
            <a:avLst/>
          </a:prstGeom>
          <a:noFill/>
          <a:ln w="9525">
            <a:noFill/>
            <a:miter lim="800000"/>
            <a:headEnd/>
            <a:tailEnd/>
          </a:ln>
          <a:effectLst/>
        </p:spPr>
        <p:txBody>
          <a:bodyPr lIns="100785" tIns="50393" rIns="100785" bIns="50393">
            <a:spAutoFit/>
          </a:bodyPr>
          <a:lstStyle/>
          <a:p>
            <a:pPr>
              <a:spcBef>
                <a:spcPct val="50000"/>
              </a:spcBef>
            </a:pPr>
            <a:r>
              <a:rPr lang="en-US" sz="2600" b="1" dirty="0">
                <a:solidFill>
                  <a:schemeClr val="tx1"/>
                </a:solidFill>
              </a:rPr>
              <a:t>This requirement stems from the necessity of understanding the relative displacement between Jade and </a:t>
            </a:r>
            <a:r>
              <a:rPr lang="en-US" sz="2600" b="1" dirty="0" smtClean="0">
                <a:solidFill>
                  <a:schemeClr val="tx1"/>
                </a:solidFill>
              </a:rPr>
              <a:t>Turquoise </a:t>
            </a:r>
            <a:r>
              <a:rPr lang="en-US" sz="2600" b="1" dirty="0">
                <a:solidFill>
                  <a:schemeClr val="tx1"/>
                </a:solidFill>
              </a:rPr>
              <a:t>after </a:t>
            </a:r>
            <a:r>
              <a:rPr lang="en-US" sz="2600" b="1" dirty="0" smtClean="0">
                <a:solidFill>
                  <a:schemeClr val="tx1"/>
                </a:solidFill>
              </a:rPr>
              <a:t>over the course of Rascal’s mission, as to verify the success of particular mission events, such as Rendezvous and “Escape”</a:t>
            </a:r>
            <a:endParaRPr lang="en-US" sz="2600" b="1" dirty="0">
              <a:solidFill>
                <a:schemeClr val="tx1"/>
              </a:solidFill>
            </a:endParaRPr>
          </a:p>
        </p:txBody>
      </p:sp>
      <p:sp>
        <p:nvSpPr>
          <p:cNvPr id="6" name="Slide Number Placeholder 5"/>
          <p:cNvSpPr>
            <a:spLocks noGrp="1"/>
          </p:cNvSpPr>
          <p:nvPr>
            <p:ph type="sldNum" sz="quarter" idx="12"/>
          </p:nvPr>
        </p:nvSpPr>
        <p:spPr/>
        <p:txBody>
          <a:bodyPr/>
          <a:lstStyle/>
          <a:p>
            <a:fld id="{DD5060F4-F80D-4CAD-9805-58913C83D82C}"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52" name="Group 32"/>
          <p:cNvGraphicFramePr>
            <a:graphicFrameLocks noGrp="1"/>
          </p:cNvGraphicFramePr>
          <p:nvPr>
            <p:ph idx="1"/>
          </p:nvPr>
        </p:nvGraphicFramePr>
        <p:xfrm>
          <a:off x="465931" y="733425"/>
          <a:ext cx="9068276" cy="2158304"/>
        </p:xfrm>
        <a:graphic>
          <a:graphicData uri="http://schemas.openxmlformats.org/drawingml/2006/table">
            <a:tbl>
              <a:tblPr/>
              <a:tblGrid>
                <a:gridCol w="3352800"/>
                <a:gridCol w="5715476"/>
              </a:tblGrid>
              <a:tr h="57153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 RVM Requirement Number</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RCL.PL.PLD2</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193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RVM Requirement Wording</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533400" marR="0" lvl="0" indent="-533400" algn="l" defTabSz="914400" rtl="0" eaLnBrk="1" fontAlgn="base" latinLnBrk="0" hangingPunct="1">
                        <a:lnSpc>
                          <a:spcPct val="100000"/>
                        </a:lnSpc>
                        <a:spcBef>
                          <a:spcPct val="0"/>
                        </a:spcBef>
                        <a:spcAft>
                          <a:spcPct val="0"/>
                        </a:spcAft>
                        <a:buClrTx/>
                        <a:buSzTx/>
                        <a:buFontTx/>
                        <a:buNone/>
                        <a:tabLst/>
                      </a:pPr>
                      <a:r>
                        <a:rPr kumimoji="0" lang="en-US" sz="2000" b="1" i="1" u="none" strike="noStrike" cap="none" normalizeH="0" baseline="0" dirty="0" smtClean="0">
                          <a:ln>
                            <a:noFill/>
                          </a:ln>
                          <a:solidFill>
                            <a:schemeClr val="tx1"/>
                          </a:solidFill>
                          <a:effectLst/>
                          <a:latin typeface="Arial" pitchFamily="34" charset="0"/>
                          <a:cs typeface="Arial" pitchFamily="34" charset="0"/>
                        </a:rPr>
                        <a:t>“The CubeSat System Shall be Capable of Recording Relative Displacement Data between Jade and Turquoise”</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153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Validation Method</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Demo</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153" name="Text Box 33"/>
          <p:cNvSpPr txBox="1">
            <a:spLocks noChangeArrowheads="1"/>
          </p:cNvSpPr>
          <p:nvPr/>
        </p:nvSpPr>
        <p:spPr bwMode="auto">
          <a:xfrm>
            <a:off x="465931" y="3019425"/>
            <a:ext cx="9236208" cy="1590126"/>
          </a:xfrm>
          <a:prstGeom prst="rect">
            <a:avLst/>
          </a:prstGeom>
          <a:noFill/>
          <a:ln w="9525">
            <a:noFill/>
            <a:miter lim="800000"/>
            <a:headEnd/>
            <a:tailEnd/>
          </a:ln>
          <a:effectLst/>
        </p:spPr>
        <p:txBody>
          <a:bodyPr lIns="100785" tIns="50393" rIns="100785" bIns="50393">
            <a:spAutoFit/>
          </a:bodyPr>
          <a:lstStyle/>
          <a:p>
            <a:pPr>
              <a:spcBef>
                <a:spcPct val="50000"/>
              </a:spcBef>
            </a:pPr>
            <a:r>
              <a:rPr lang="en-US" sz="2600" b="1" dirty="0">
                <a:solidFill>
                  <a:schemeClr val="tx1"/>
                </a:solidFill>
              </a:rPr>
              <a:t>This requirement stems from the necessity of </a:t>
            </a:r>
            <a:r>
              <a:rPr lang="en-US" sz="2600" b="1" dirty="0" smtClean="0">
                <a:solidFill>
                  <a:schemeClr val="tx1"/>
                </a:solidFill>
              </a:rPr>
              <a:t>obtaining the </a:t>
            </a:r>
            <a:r>
              <a:rPr lang="en-US" sz="2600" b="1" dirty="0">
                <a:solidFill>
                  <a:schemeClr val="tx1"/>
                </a:solidFill>
              </a:rPr>
              <a:t>relative displacement between Jade and </a:t>
            </a:r>
            <a:r>
              <a:rPr lang="en-US" sz="2600" b="1" dirty="0" smtClean="0">
                <a:solidFill>
                  <a:schemeClr val="tx1"/>
                </a:solidFill>
              </a:rPr>
              <a:t>Turquoise </a:t>
            </a:r>
            <a:r>
              <a:rPr lang="en-US" sz="2600" b="1" dirty="0">
                <a:solidFill>
                  <a:schemeClr val="tx1"/>
                </a:solidFill>
              </a:rPr>
              <a:t>after particular mission events, such as Rendezvous and “Escape”, have already taken </a:t>
            </a:r>
            <a:r>
              <a:rPr lang="en-US" sz="2600" b="1" dirty="0" smtClean="0">
                <a:solidFill>
                  <a:schemeClr val="tx1"/>
                </a:solidFill>
              </a:rPr>
              <a:t>place.</a:t>
            </a:r>
            <a:endParaRPr lang="en-US" sz="2600" b="1" dirty="0">
              <a:solidFill>
                <a:schemeClr val="tx1"/>
              </a:solidFill>
            </a:endParaRPr>
          </a:p>
        </p:txBody>
      </p:sp>
      <p:sp>
        <p:nvSpPr>
          <p:cNvPr id="6" name="Slide Number Placeholder 5"/>
          <p:cNvSpPr>
            <a:spLocks noGrp="1"/>
          </p:cNvSpPr>
          <p:nvPr>
            <p:ph type="sldNum" sz="quarter" idx="12"/>
          </p:nvPr>
        </p:nvSpPr>
        <p:spPr/>
        <p:txBody>
          <a:bodyPr/>
          <a:lstStyle/>
          <a:p>
            <a:fld id="{DD5060F4-F80D-4CAD-9805-58913C83D82C}"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73" name="Group 29"/>
          <p:cNvGraphicFramePr>
            <a:graphicFrameLocks noGrp="1"/>
          </p:cNvGraphicFramePr>
          <p:nvPr>
            <p:ph idx="1"/>
          </p:nvPr>
        </p:nvGraphicFramePr>
        <p:xfrm>
          <a:off x="542131" y="504825"/>
          <a:ext cx="9068276" cy="2126106"/>
        </p:xfrm>
        <a:graphic>
          <a:graphicData uri="http://schemas.openxmlformats.org/drawingml/2006/table">
            <a:tbl>
              <a:tblPr/>
              <a:tblGrid>
                <a:gridCol w="3733800"/>
                <a:gridCol w="5334476"/>
              </a:tblGrid>
              <a:tr h="53759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 RVM Requirement Number</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RCL.PL.STR19</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058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RVM Requirement Wording</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533400" marR="0" lvl="0" indent="-533400" algn="l" defTabSz="914400" rtl="0" eaLnBrk="1" fontAlgn="base" latinLnBrk="0" hangingPunct="1">
                        <a:lnSpc>
                          <a:spcPct val="100000"/>
                        </a:lnSpc>
                        <a:spcBef>
                          <a:spcPct val="0"/>
                        </a:spcBef>
                        <a:spcAft>
                          <a:spcPct val="0"/>
                        </a:spcAft>
                        <a:buClrTx/>
                        <a:buSzTx/>
                        <a:buFontTx/>
                        <a:buNone/>
                        <a:tabLst/>
                      </a:pPr>
                      <a:r>
                        <a:rPr kumimoji="0" lang="en-US" sz="3100" b="0" i="0" u="none" strike="noStrike" cap="none" normalizeH="0" baseline="0" dirty="0" smtClean="0">
                          <a:ln>
                            <a:noFill/>
                          </a:ln>
                          <a:solidFill>
                            <a:schemeClr val="tx1"/>
                          </a:solidFill>
                          <a:effectLst/>
                          <a:latin typeface="Arial" pitchFamily="34" charset="0"/>
                          <a:cs typeface="Arial" pitchFamily="34" charset="0"/>
                        </a:rPr>
                        <a:t> “</a:t>
                      </a:r>
                      <a:r>
                        <a:rPr kumimoji="0" lang="en-US" sz="2000" b="1" i="1" u="none" strike="noStrike" cap="none" normalizeH="0" baseline="0" dirty="0" smtClean="0">
                          <a:ln>
                            <a:noFill/>
                          </a:ln>
                          <a:solidFill>
                            <a:schemeClr val="tx1"/>
                          </a:solidFill>
                          <a:effectLst/>
                          <a:latin typeface="Arial" pitchFamily="34" charset="0"/>
                          <a:cs typeface="Arial" pitchFamily="34" charset="0"/>
                        </a:rPr>
                        <a:t>Low Friction, 2D Testing of the CubeSat System Release Mechanism Shall be Conducted”</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Validation Method</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Test</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174" name="Text Box 30"/>
          <p:cNvSpPr txBox="1">
            <a:spLocks noChangeArrowheads="1"/>
          </p:cNvSpPr>
          <p:nvPr/>
        </p:nvSpPr>
        <p:spPr bwMode="auto">
          <a:xfrm>
            <a:off x="465931" y="2790825"/>
            <a:ext cx="9236208" cy="2706394"/>
          </a:xfrm>
          <a:prstGeom prst="rect">
            <a:avLst/>
          </a:prstGeom>
          <a:noFill/>
          <a:ln w="9525">
            <a:noFill/>
            <a:miter lim="800000"/>
            <a:headEnd/>
            <a:tailEnd/>
          </a:ln>
          <a:effectLst/>
        </p:spPr>
        <p:txBody>
          <a:bodyPr lIns="100785" tIns="50393" rIns="100785" bIns="50393">
            <a:spAutoFit/>
          </a:bodyPr>
          <a:lstStyle/>
          <a:p>
            <a:pPr>
              <a:spcBef>
                <a:spcPct val="50000"/>
              </a:spcBef>
            </a:pPr>
            <a:r>
              <a:rPr lang="en-US" sz="2600" b="1" dirty="0">
                <a:solidFill>
                  <a:schemeClr val="tx1"/>
                </a:solidFill>
              </a:rPr>
              <a:t>This will be verified through the used of the FRED (Frictionally Reduced Environment Dynamics) system, which consists of a flat platform through which a stream of air will be passed, as to reduce the friction between any object resting on its surface (Such as a Propulsion Unit), and FRED itself, allowing for a more accurate representation of Rascal’s on-orbit environment. </a:t>
            </a:r>
          </a:p>
        </p:txBody>
      </p:sp>
      <p:sp>
        <p:nvSpPr>
          <p:cNvPr id="6" name="Slide Number Placeholder 5"/>
          <p:cNvSpPr>
            <a:spLocks noGrp="1"/>
          </p:cNvSpPr>
          <p:nvPr>
            <p:ph type="sldNum" sz="quarter" idx="12"/>
          </p:nvPr>
        </p:nvSpPr>
        <p:spPr/>
        <p:txBody>
          <a:bodyPr/>
          <a:lstStyle/>
          <a:p>
            <a:fld id="{DD5060F4-F80D-4CAD-9805-58913C83D82C}"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93" name="Group 25"/>
          <p:cNvGraphicFramePr>
            <a:graphicFrameLocks noGrp="1"/>
          </p:cNvGraphicFramePr>
          <p:nvPr>
            <p:ph idx="1"/>
          </p:nvPr>
        </p:nvGraphicFramePr>
        <p:xfrm>
          <a:off x="313531" y="657225"/>
          <a:ext cx="9068276" cy="2520951"/>
        </p:xfrm>
        <a:graphic>
          <a:graphicData uri="http://schemas.openxmlformats.org/drawingml/2006/table">
            <a:tbl>
              <a:tblPr/>
              <a:tblGrid>
                <a:gridCol w="3391138"/>
                <a:gridCol w="5677138"/>
              </a:tblGrid>
              <a:tr h="84206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 RVM Requirement Number</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RCL.PL.PRP1</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3681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RVM Requirement Wording</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533400" marR="0" lvl="0" indent="-533400" algn="l" defTabSz="914400" rtl="0" eaLnBrk="1" fontAlgn="base" latinLnBrk="0" hangingPunct="1">
                        <a:lnSpc>
                          <a:spcPct val="100000"/>
                        </a:lnSpc>
                        <a:spcBef>
                          <a:spcPct val="0"/>
                        </a:spcBef>
                        <a:spcAft>
                          <a:spcPct val="0"/>
                        </a:spcAft>
                        <a:buClrTx/>
                        <a:buSzTx/>
                        <a:buFontTx/>
                        <a:buNone/>
                        <a:tabLst/>
                      </a:pPr>
                      <a:r>
                        <a:rPr kumimoji="0" lang="en-US" sz="2000" b="1" i="1" u="none" strike="noStrike" cap="none" normalizeH="0" baseline="0" dirty="0" smtClean="0">
                          <a:ln>
                            <a:noFill/>
                          </a:ln>
                          <a:solidFill>
                            <a:schemeClr val="tx1"/>
                          </a:solidFill>
                          <a:effectLst/>
                          <a:latin typeface="Arial" pitchFamily="34" charset="0"/>
                          <a:cs typeface="Arial" pitchFamily="34" charset="0"/>
                        </a:rPr>
                        <a:t>“All Pressure Vessels Shall have a Factor of Safety of No Less Than 4”</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4206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Validation Method</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Analyze</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194" name="Text Box 26"/>
          <p:cNvSpPr txBox="1">
            <a:spLocks noChangeArrowheads="1"/>
          </p:cNvSpPr>
          <p:nvPr/>
        </p:nvSpPr>
        <p:spPr bwMode="auto">
          <a:xfrm>
            <a:off x="465931" y="3248025"/>
            <a:ext cx="8900346" cy="1218038"/>
          </a:xfrm>
          <a:prstGeom prst="rect">
            <a:avLst/>
          </a:prstGeom>
          <a:noFill/>
          <a:ln w="9525">
            <a:noFill/>
            <a:miter lim="800000"/>
            <a:headEnd/>
            <a:tailEnd/>
          </a:ln>
          <a:effectLst/>
        </p:spPr>
        <p:txBody>
          <a:bodyPr lIns="100785" tIns="50393" rIns="100785" bIns="50393">
            <a:spAutoFit/>
          </a:bodyPr>
          <a:lstStyle/>
          <a:p>
            <a:pPr>
              <a:spcBef>
                <a:spcPct val="50000"/>
              </a:spcBef>
            </a:pPr>
            <a:r>
              <a:rPr lang="en-US" sz="2600" b="1" dirty="0">
                <a:solidFill>
                  <a:schemeClr val="tx1"/>
                </a:solidFill>
              </a:rPr>
              <a:t>This requirement will be validated in the design process of any pressure vessel that will be incorporated into the Rascal mission.</a:t>
            </a:r>
          </a:p>
        </p:txBody>
      </p:sp>
      <p:sp>
        <p:nvSpPr>
          <p:cNvPr id="6" name="Slide Number Placeholder 5"/>
          <p:cNvSpPr>
            <a:spLocks noGrp="1"/>
          </p:cNvSpPr>
          <p:nvPr>
            <p:ph type="sldNum" sz="quarter" idx="12"/>
          </p:nvPr>
        </p:nvSpPr>
        <p:spPr/>
        <p:txBody>
          <a:bodyPr/>
          <a:lstStyle/>
          <a:p>
            <a:fld id="{DD5060F4-F80D-4CAD-9805-58913C83D82C}"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smtClean="0"/>
              <a:t>RCL.PL.THM1</a:t>
            </a:r>
            <a:endParaRPr lang="en-US" i="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1757469292"/>
              </p:ext>
            </p:extLst>
          </p:nvPr>
        </p:nvGraphicFramePr>
        <p:xfrm>
          <a:off x="542131" y="809625"/>
          <a:ext cx="9068277" cy="18331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RCL.PL.THM1</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08380">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a:t>
                      </a:r>
                      <a:r>
                        <a:rPr lang="en-US" sz="2000" b="1" i="1" dirty="0" smtClean="0">
                          <a:solidFill>
                            <a:schemeClr val="tx1"/>
                          </a:solidFill>
                        </a:rPr>
                        <a:t>All </a:t>
                      </a:r>
                      <a:r>
                        <a:rPr lang="en-US" sz="2000" b="1" i="1" dirty="0" smtClean="0">
                          <a:solidFill>
                            <a:schemeClr val="tx1"/>
                          </a:solidFill>
                        </a:rPr>
                        <a:t>CubeSat components shall be rated to withstand a temperature range of at least -20 ⁰C to 70 ⁰</a:t>
                      </a:r>
                      <a:r>
                        <a:rPr lang="en-US" sz="2000" b="1" i="1" dirty="0" smtClean="0">
                          <a:solidFill>
                            <a:schemeClr val="tx1"/>
                          </a:solidFill>
                        </a:rPr>
                        <a:t>C”</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Analysis</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542131" y="2867025"/>
            <a:ext cx="9152242" cy="1218038"/>
          </a:xfrm>
          <a:prstGeom prst="rect">
            <a:avLst/>
          </a:prstGeom>
          <a:noFill/>
        </p:spPr>
        <p:txBody>
          <a:bodyPr wrap="square" lIns="100785" tIns="50393" rIns="100785" bIns="50393" rtlCol="0">
            <a:spAutoFit/>
          </a:bodyPr>
          <a:lstStyle/>
          <a:p>
            <a:r>
              <a:rPr lang="en-US" sz="2600" b="1" dirty="0" smtClean="0">
                <a:solidFill>
                  <a:schemeClr val="tx1"/>
                </a:solidFill>
              </a:rPr>
              <a:t>For </a:t>
            </a:r>
            <a:r>
              <a:rPr lang="en-US" sz="2600" b="1" dirty="0">
                <a:solidFill>
                  <a:schemeClr val="tx1"/>
                </a:solidFill>
              </a:rPr>
              <a:t>those components that are developed at the SSRL, each component that is used in its assembly will be rated to operate within said range.</a:t>
            </a:r>
            <a:endParaRPr lang="en-US" sz="2600" b="1" i="1" dirty="0">
              <a:solidFill>
                <a:schemeClr val="tx1"/>
              </a:solidFill>
            </a:endParaRPr>
          </a:p>
        </p:txBody>
      </p:sp>
      <p:sp>
        <p:nvSpPr>
          <p:cNvPr id="7" name="Slide Number Placeholder 6"/>
          <p:cNvSpPr>
            <a:spLocks noGrp="1"/>
          </p:cNvSpPr>
          <p:nvPr>
            <p:ph type="sldNum" idx="12"/>
          </p:nvPr>
        </p:nvSpPr>
        <p:spPr/>
        <p:txBody>
          <a:bodyPr/>
          <a:lstStyle/>
          <a:p>
            <a:pPr>
              <a:defRPr/>
            </a:pPr>
            <a:fld id="{8C6E2802-7AC4-44BB-B0A5-E12803E0614A}" type="slidenum">
              <a:rPr lang="en-US" altLang="en-US" smtClean="0"/>
              <a:pPr>
                <a:defRPr/>
              </a:pPr>
              <a:t>34</a:t>
            </a:fld>
            <a:endParaRPr lang="en-US" altLang="en-US" dirty="0"/>
          </a:p>
        </p:txBody>
      </p:sp>
    </p:spTree>
    <p:extLst>
      <p:ext uri="{BB962C8B-B14F-4D97-AF65-F5344CB8AC3E}">
        <p14:creationId xmlns:p14="http://schemas.microsoft.com/office/powerpoint/2010/main" xmlns="" val="271190152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smtClean="0"/>
              <a:t>RCL.PL.PRP2</a:t>
            </a:r>
            <a:endParaRPr lang="en-US" i="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1567101371"/>
              </p:ext>
            </p:extLst>
          </p:nvPr>
        </p:nvGraphicFramePr>
        <p:xfrm>
          <a:off x="542131" y="733425"/>
          <a:ext cx="9068277" cy="21379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RCL.PL.PRP2</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10894">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a:t>
                      </a:r>
                      <a:r>
                        <a:rPr lang="en-US" sz="2000" b="1" i="1" dirty="0" smtClean="0">
                          <a:solidFill>
                            <a:schemeClr val="tx1"/>
                          </a:solidFill>
                        </a:rPr>
                        <a:t>Static </a:t>
                      </a:r>
                      <a:r>
                        <a:rPr lang="en-US" sz="2000" b="1" i="1" dirty="0" smtClean="0">
                          <a:solidFill>
                            <a:schemeClr val="tx1"/>
                          </a:solidFill>
                        </a:rPr>
                        <a:t>Thrust testing will be performed with the flight pressure vessel  prior to CubeSat integration at a pressure no greater than 1x10^-4 </a:t>
                      </a:r>
                      <a:r>
                        <a:rPr lang="en-US" sz="2000" b="1" i="1" dirty="0" err="1" smtClean="0">
                          <a:solidFill>
                            <a:schemeClr val="tx1"/>
                          </a:solidFill>
                        </a:rPr>
                        <a:t>Torr</a:t>
                      </a:r>
                      <a:r>
                        <a:rPr lang="en-US" sz="2000" b="1" i="1" dirty="0" smtClean="0">
                          <a:solidFill>
                            <a:schemeClr val="tx1"/>
                          </a:solidFill>
                        </a:rPr>
                        <a:t>”</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Test</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465931" y="3019425"/>
            <a:ext cx="9152242" cy="845948"/>
          </a:xfrm>
          <a:prstGeom prst="rect">
            <a:avLst/>
          </a:prstGeom>
          <a:noFill/>
        </p:spPr>
        <p:txBody>
          <a:bodyPr wrap="square" lIns="100785" tIns="50393" rIns="100785" bIns="50393" rtlCol="0">
            <a:spAutoFit/>
          </a:bodyPr>
          <a:lstStyle/>
          <a:p>
            <a:r>
              <a:rPr lang="en-US" sz="2600" b="1" dirty="0" smtClean="0">
                <a:solidFill>
                  <a:schemeClr val="tx1"/>
                </a:solidFill>
              </a:rPr>
              <a:t>The propulsion system must pass the static test fire with no anomalies to meet this requirement.</a:t>
            </a:r>
            <a:endParaRPr lang="en-US" sz="2600" b="1" i="1" dirty="0">
              <a:solidFill>
                <a:schemeClr val="tx1"/>
              </a:solidFill>
            </a:endParaRPr>
          </a:p>
        </p:txBody>
      </p:sp>
      <p:sp>
        <p:nvSpPr>
          <p:cNvPr id="7" name="Slide Number Placeholder 6"/>
          <p:cNvSpPr>
            <a:spLocks noGrp="1"/>
          </p:cNvSpPr>
          <p:nvPr>
            <p:ph type="sldNum" idx="12"/>
          </p:nvPr>
        </p:nvSpPr>
        <p:spPr/>
        <p:txBody>
          <a:bodyPr/>
          <a:lstStyle/>
          <a:p>
            <a:pPr>
              <a:defRPr/>
            </a:pPr>
            <a:fld id="{8C6E2802-7AC4-44BB-B0A5-E12803E0614A}" type="slidenum">
              <a:rPr lang="en-US" altLang="en-US" smtClean="0"/>
              <a:pPr>
                <a:defRPr/>
              </a:pPr>
              <a:t>35</a:t>
            </a:fld>
            <a:endParaRPr lang="en-US" altLang="en-US" dirty="0"/>
          </a:p>
        </p:txBody>
      </p:sp>
    </p:spTree>
    <p:extLst>
      <p:ext uri="{BB962C8B-B14F-4D97-AF65-F5344CB8AC3E}">
        <p14:creationId xmlns:p14="http://schemas.microsoft.com/office/powerpoint/2010/main" xmlns="" val="3212999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smtClean="0"/>
              <a:t>RCL.PL.PRP3</a:t>
            </a:r>
            <a:endParaRPr lang="en-US" i="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1825638766"/>
              </p:ext>
            </p:extLst>
          </p:nvPr>
        </p:nvGraphicFramePr>
        <p:xfrm>
          <a:off x="542131" y="657225"/>
          <a:ext cx="9068277" cy="21379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RCL.PL.PRP3</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10894">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1" dirty="0" smtClean="0">
                          <a:solidFill>
                            <a:schemeClr val="tx1"/>
                          </a:solidFill>
                        </a:rPr>
                        <a:t>“The </a:t>
                      </a:r>
                      <a:r>
                        <a:rPr lang="en-US" sz="2000" b="1" i="1" dirty="0" smtClean="0">
                          <a:solidFill>
                            <a:schemeClr val="tx1"/>
                          </a:solidFill>
                        </a:rPr>
                        <a:t>pressure vessel must pass thermal cycle testing between temperatures of -30 ⁰C and 70 ⁰C for a total of two cycles or 10 </a:t>
                      </a:r>
                      <a:r>
                        <a:rPr lang="en-US" sz="2000" b="1" i="1" dirty="0" smtClean="0">
                          <a:solidFill>
                            <a:schemeClr val="tx1"/>
                          </a:solidFill>
                        </a:rPr>
                        <a:t>hours”</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Test</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237331" y="3552825"/>
            <a:ext cx="4709834" cy="2334304"/>
          </a:xfrm>
          <a:prstGeom prst="rect">
            <a:avLst/>
          </a:prstGeom>
          <a:noFill/>
        </p:spPr>
        <p:txBody>
          <a:bodyPr wrap="square" lIns="100785" tIns="50393" rIns="100785" bIns="50393" rtlCol="0">
            <a:spAutoFit/>
          </a:bodyPr>
          <a:lstStyle/>
          <a:p>
            <a:r>
              <a:rPr lang="en-US" sz="2600" b="1" dirty="0">
                <a:solidFill>
                  <a:schemeClr val="tx1"/>
                </a:solidFill>
              </a:rPr>
              <a:t>T</a:t>
            </a:r>
            <a:r>
              <a:rPr lang="en-US" sz="2600" b="1" dirty="0" smtClean="0">
                <a:solidFill>
                  <a:schemeClr val="tx1"/>
                </a:solidFill>
              </a:rPr>
              <a:t>he </a:t>
            </a:r>
            <a:r>
              <a:rPr lang="en-US" sz="2600" b="1" dirty="0">
                <a:solidFill>
                  <a:schemeClr val="tx1"/>
                </a:solidFill>
              </a:rPr>
              <a:t>propulsion system shall perform static thrusts before the thermal cycle, </a:t>
            </a:r>
            <a:r>
              <a:rPr lang="en-US" sz="2600" b="1" dirty="0" smtClean="0">
                <a:solidFill>
                  <a:schemeClr val="tx1"/>
                </a:solidFill>
              </a:rPr>
              <a:t>during the cycle </a:t>
            </a:r>
            <a:r>
              <a:rPr lang="en-US" sz="2600" b="1" dirty="0">
                <a:solidFill>
                  <a:schemeClr val="tx1"/>
                </a:solidFill>
              </a:rPr>
              <a:t>at various </a:t>
            </a:r>
            <a:r>
              <a:rPr lang="en-US" sz="2600" b="1" dirty="0" smtClean="0">
                <a:solidFill>
                  <a:schemeClr val="tx1"/>
                </a:solidFill>
              </a:rPr>
              <a:t>points, and finally</a:t>
            </a:r>
            <a:r>
              <a:rPr lang="en-US" sz="2600" b="1" dirty="0">
                <a:solidFill>
                  <a:schemeClr val="tx1"/>
                </a:solidFill>
              </a:rPr>
              <a:t>, </a:t>
            </a:r>
            <a:r>
              <a:rPr lang="en-US" sz="2600" b="1" dirty="0" smtClean="0">
                <a:solidFill>
                  <a:schemeClr val="tx1"/>
                </a:solidFill>
              </a:rPr>
              <a:t>after </a:t>
            </a:r>
            <a:r>
              <a:rPr lang="en-US" sz="2600" b="1" dirty="0">
                <a:solidFill>
                  <a:schemeClr val="tx1"/>
                </a:solidFill>
              </a:rPr>
              <a:t>the thermal </a:t>
            </a:r>
            <a:r>
              <a:rPr lang="en-US" sz="2600" b="1" dirty="0" smtClean="0">
                <a:solidFill>
                  <a:schemeClr val="tx1"/>
                </a:solidFill>
              </a:rPr>
              <a:t>cycle.</a:t>
            </a:r>
            <a:endParaRPr lang="en-US" sz="2600" b="1" dirty="0">
              <a:solidFill>
                <a:schemeClr val="tx1"/>
              </a:solidFill>
            </a:endParaRPr>
          </a:p>
        </p:txBody>
      </p:sp>
      <p:pic>
        <p:nvPicPr>
          <p:cNvPr id="6" name="Picture 5"/>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190331" y="3171825"/>
            <a:ext cx="4366207" cy="3445298"/>
          </a:xfrm>
          <a:prstGeom prst="rect">
            <a:avLst/>
          </a:prstGeom>
          <a:noFill/>
          <a:ln>
            <a:solidFill>
              <a:schemeClr val="tx1"/>
            </a:solidFill>
          </a:ln>
        </p:spPr>
      </p:pic>
      <p:sp>
        <p:nvSpPr>
          <p:cNvPr id="3" name="TextBox 2"/>
          <p:cNvSpPr txBox="1"/>
          <p:nvPr/>
        </p:nvSpPr>
        <p:spPr>
          <a:xfrm>
            <a:off x="5418931" y="6677025"/>
            <a:ext cx="4030345" cy="287847"/>
          </a:xfrm>
          <a:prstGeom prst="rect">
            <a:avLst/>
          </a:prstGeom>
          <a:noFill/>
        </p:spPr>
        <p:txBody>
          <a:bodyPr wrap="square" lIns="100785" tIns="50393" rIns="100785" bIns="50393" rtlCol="0">
            <a:spAutoFit/>
          </a:bodyPr>
          <a:lstStyle/>
          <a:p>
            <a:pPr algn="ctr"/>
            <a:r>
              <a:rPr lang="en-US" sz="1300" b="1" dirty="0" smtClean="0">
                <a:solidFill>
                  <a:schemeClr val="tx1"/>
                </a:solidFill>
              </a:rPr>
              <a:t>Rascal </a:t>
            </a:r>
            <a:r>
              <a:rPr lang="en-US" sz="1300" b="1" dirty="0">
                <a:solidFill>
                  <a:schemeClr val="tx1"/>
                </a:solidFill>
              </a:rPr>
              <a:t>Thermal Cycle Test </a:t>
            </a:r>
            <a:r>
              <a:rPr lang="en-US" sz="1300" b="1" dirty="0" smtClean="0">
                <a:solidFill>
                  <a:schemeClr val="tx1"/>
                </a:solidFill>
              </a:rPr>
              <a:t>Profile</a:t>
            </a:r>
            <a:endParaRPr lang="en-US" sz="1300" dirty="0">
              <a:solidFill>
                <a:schemeClr val="tx1"/>
              </a:solidFill>
            </a:endParaRPr>
          </a:p>
        </p:txBody>
      </p:sp>
      <p:sp>
        <p:nvSpPr>
          <p:cNvPr id="8" name="Slide Number Placeholder 7"/>
          <p:cNvSpPr>
            <a:spLocks noGrp="1"/>
          </p:cNvSpPr>
          <p:nvPr>
            <p:ph type="sldNum" idx="12"/>
          </p:nvPr>
        </p:nvSpPr>
        <p:spPr/>
        <p:txBody>
          <a:bodyPr/>
          <a:lstStyle/>
          <a:p>
            <a:pPr>
              <a:defRPr/>
            </a:pPr>
            <a:fld id="{8C6E2802-7AC4-44BB-B0A5-E12803E0614A}" type="slidenum">
              <a:rPr lang="en-US" altLang="en-US" smtClean="0"/>
              <a:pPr>
                <a:defRPr/>
              </a:pPr>
              <a:t>36</a:t>
            </a:fld>
            <a:endParaRPr lang="en-US" altLang="en-US" dirty="0"/>
          </a:p>
        </p:txBody>
      </p:sp>
    </p:spTree>
    <p:extLst>
      <p:ext uri="{BB962C8B-B14F-4D97-AF65-F5344CB8AC3E}">
        <p14:creationId xmlns:p14="http://schemas.microsoft.com/office/powerpoint/2010/main" xmlns="" val="371090337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80" name="Group 24"/>
          <p:cNvGraphicFramePr>
            <a:graphicFrameLocks noGrp="1"/>
          </p:cNvGraphicFramePr>
          <p:nvPr>
            <p:ph idx="1"/>
          </p:nvPr>
        </p:nvGraphicFramePr>
        <p:xfrm>
          <a:off x="618331" y="581025"/>
          <a:ext cx="9068276" cy="2441470"/>
        </p:xfrm>
        <a:graphic>
          <a:graphicData uri="http://schemas.openxmlformats.org/drawingml/2006/table">
            <a:tbl>
              <a:tblPr/>
              <a:tblGrid>
                <a:gridCol w="3505200"/>
                <a:gridCol w="5563076"/>
              </a:tblGrid>
              <a:tr h="71311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 RVM Requirement Number</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RCL.PL.PRP4</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5976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RVM Requirement Wording</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533400" marR="0" lvl="0" indent="-533400" algn="l" defTabSz="914400" rtl="0" eaLnBrk="1" fontAlgn="base" latinLnBrk="0" hangingPunct="1">
                        <a:lnSpc>
                          <a:spcPct val="100000"/>
                        </a:lnSpc>
                        <a:spcBef>
                          <a:spcPct val="0"/>
                        </a:spcBef>
                        <a:spcAft>
                          <a:spcPct val="0"/>
                        </a:spcAft>
                        <a:buClrTx/>
                        <a:buSzTx/>
                        <a:buFontTx/>
                        <a:buNone/>
                        <a:tabLst/>
                      </a:pPr>
                      <a:r>
                        <a:rPr kumimoji="0" lang="en-US" sz="2000" b="1" i="1" u="none" strike="noStrike" cap="none" normalizeH="0" baseline="0" dirty="0" smtClean="0">
                          <a:ln>
                            <a:noFill/>
                          </a:ln>
                          <a:solidFill>
                            <a:schemeClr val="tx1"/>
                          </a:solidFill>
                          <a:effectLst/>
                          <a:latin typeface="Arial" pitchFamily="34" charset="0"/>
                          <a:cs typeface="Arial" pitchFamily="34" charset="0"/>
                        </a:rPr>
                        <a:t>“Low Friction, 2-D Dynamic Thrust Testing Shall be Conducted with All Pressure Vessels”</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1311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Validation Method</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Test</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9481" name="Text Box 25"/>
          <p:cNvSpPr txBox="1">
            <a:spLocks noChangeArrowheads="1"/>
          </p:cNvSpPr>
          <p:nvPr/>
        </p:nvSpPr>
        <p:spPr bwMode="auto">
          <a:xfrm>
            <a:off x="542131" y="3324225"/>
            <a:ext cx="9152242" cy="2706394"/>
          </a:xfrm>
          <a:prstGeom prst="rect">
            <a:avLst/>
          </a:prstGeom>
          <a:noFill/>
          <a:ln w="9525">
            <a:noFill/>
            <a:miter lim="800000"/>
            <a:headEnd/>
            <a:tailEnd/>
          </a:ln>
          <a:effectLst/>
        </p:spPr>
        <p:txBody>
          <a:bodyPr lIns="100785" tIns="50393" rIns="100785" bIns="50393">
            <a:spAutoFit/>
          </a:bodyPr>
          <a:lstStyle/>
          <a:p>
            <a:pPr>
              <a:spcBef>
                <a:spcPct val="50000"/>
              </a:spcBef>
            </a:pPr>
            <a:r>
              <a:rPr lang="en-US" sz="2600" b="1" dirty="0">
                <a:solidFill>
                  <a:schemeClr val="tx1"/>
                </a:solidFill>
              </a:rPr>
              <a:t>This will be verified through the used of the FRED (Frictionally Reduced Environment Dynamics) system, which consists of a flat platform through which a stream of air will be passed, as to reduce the friction between any object resting on its surface (Such as a Propulsion Unit), and FRED itself, allowing for a more accurate representation of Rascal’s on-orbit environment. </a:t>
            </a:r>
          </a:p>
        </p:txBody>
      </p:sp>
      <p:sp>
        <p:nvSpPr>
          <p:cNvPr id="6" name="Slide Number Placeholder 5"/>
          <p:cNvSpPr>
            <a:spLocks noGrp="1"/>
          </p:cNvSpPr>
          <p:nvPr>
            <p:ph type="sldNum" sz="quarter" idx="12"/>
          </p:nvPr>
        </p:nvSpPr>
        <p:spPr/>
        <p:txBody>
          <a:bodyPr/>
          <a:lstStyle/>
          <a:p>
            <a:fld id="{DD5060F4-F80D-4CAD-9805-58913C83D82C}" type="slidenum">
              <a:rPr lang="en-US" smtClean="0"/>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smtClean="0"/>
              <a:t>RCL.PL.TST1</a:t>
            </a:r>
            <a:endParaRPr lang="en-US" i="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2796828356"/>
              </p:ext>
            </p:extLst>
          </p:nvPr>
        </p:nvGraphicFramePr>
        <p:xfrm>
          <a:off x="618331" y="581025"/>
          <a:ext cx="9068277" cy="18331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RCL.PL.TST1</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08380">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a:t>
                      </a:r>
                      <a:r>
                        <a:rPr lang="en-US" sz="2000" b="1" i="1" dirty="0" smtClean="0">
                          <a:solidFill>
                            <a:schemeClr val="tx1"/>
                          </a:solidFill>
                        </a:rPr>
                        <a:t>CubeSat </a:t>
                      </a:r>
                      <a:r>
                        <a:rPr lang="en-US" sz="2000" b="1" i="1" dirty="0" smtClean="0">
                          <a:solidFill>
                            <a:schemeClr val="tx1"/>
                          </a:solidFill>
                        </a:rPr>
                        <a:t>must survive Random Vibration Testing relative to the NASA GEVS Qualification </a:t>
                      </a:r>
                      <a:r>
                        <a:rPr lang="en-US" sz="2000" b="1" i="1" dirty="0" smtClean="0">
                          <a:solidFill>
                            <a:schemeClr val="tx1"/>
                          </a:solidFill>
                        </a:rPr>
                        <a:t>Profile”</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Test</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542131" y="2562225"/>
            <a:ext cx="4419600" cy="1218038"/>
          </a:xfrm>
          <a:prstGeom prst="rect">
            <a:avLst/>
          </a:prstGeom>
          <a:noFill/>
        </p:spPr>
        <p:txBody>
          <a:bodyPr wrap="square" lIns="100785" tIns="50393" rIns="100785" bIns="50393" rtlCol="0">
            <a:spAutoFit/>
          </a:bodyPr>
          <a:lstStyle/>
          <a:p>
            <a:r>
              <a:rPr lang="en-US" sz="2600" b="1" dirty="0" smtClean="0">
                <a:solidFill>
                  <a:schemeClr val="tx1"/>
                </a:solidFill>
              </a:rPr>
              <a:t>Using the GEVS profile covers as many vibration environments as possible.</a:t>
            </a:r>
            <a:endParaRPr lang="en-US" sz="2600" b="1" dirty="0">
              <a:solidFill>
                <a:schemeClr val="tx1"/>
              </a:solidFill>
            </a:endParaRPr>
          </a:p>
        </p:txBody>
      </p:sp>
      <p:pic>
        <p:nvPicPr>
          <p:cNvPr id="6" name="Picture 5"/>
          <p:cNvPicPr/>
          <p:nvPr/>
        </p:nvPicPr>
        <p:blipFill>
          <a:blip r:embed="rId2" cstate="print"/>
          <a:srcRect t="4045"/>
          <a:stretch>
            <a:fillRect/>
          </a:stretch>
        </p:blipFill>
        <p:spPr bwMode="auto">
          <a:xfrm>
            <a:off x="5114131" y="2562225"/>
            <a:ext cx="3847572" cy="4154593"/>
          </a:xfrm>
          <a:prstGeom prst="rect">
            <a:avLst/>
          </a:prstGeom>
          <a:noFill/>
          <a:ln w="9525">
            <a:solidFill>
              <a:schemeClr val="tx1"/>
            </a:solidFill>
            <a:round/>
            <a:headEnd/>
            <a:tailEnd/>
          </a:ln>
        </p:spPr>
      </p:pic>
      <p:sp>
        <p:nvSpPr>
          <p:cNvPr id="3" name="TextBox 2"/>
          <p:cNvSpPr txBox="1"/>
          <p:nvPr/>
        </p:nvSpPr>
        <p:spPr>
          <a:xfrm>
            <a:off x="5266531" y="6753225"/>
            <a:ext cx="3610518" cy="287847"/>
          </a:xfrm>
          <a:prstGeom prst="rect">
            <a:avLst/>
          </a:prstGeom>
          <a:noFill/>
        </p:spPr>
        <p:txBody>
          <a:bodyPr wrap="square" lIns="100785" tIns="50393" rIns="100785" bIns="50393" rtlCol="0">
            <a:spAutoFit/>
          </a:bodyPr>
          <a:lstStyle/>
          <a:p>
            <a:pPr algn="ctr"/>
            <a:r>
              <a:rPr lang="en-US" sz="1300" b="1" dirty="0" smtClean="0">
                <a:solidFill>
                  <a:schemeClr val="tx1"/>
                </a:solidFill>
              </a:rPr>
              <a:t>NASA </a:t>
            </a:r>
            <a:r>
              <a:rPr lang="en-US" sz="1300" b="1" dirty="0">
                <a:solidFill>
                  <a:schemeClr val="tx1"/>
                </a:solidFill>
              </a:rPr>
              <a:t>GEVS Random Vibration </a:t>
            </a:r>
            <a:r>
              <a:rPr lang="en-US" sz="1300" b="1" dirty="0" smtClean="0">
                <a:solidFill>
                  <a:schemeClr val="tx1"/>
                </a:solidFill>
              </a:rPr>
              <a:t>Profile</a:t>
            </a:r>
            <a:endParaRPr lang="en-US" sz="1300" dirty="0">
              <a:solidFill>
                <a:schemeClr val="tx1"/>
              </a:solidFill>
            </a:endParaRPr>
          </a:p>
        </p:txBody>
      </p:sp>
      <p:sp>
        <p:nvSpPr>
          <p:cNvPr id="8" name="Slide Number Placeholder 7"/>
          <p:cNvSpPr>
            <a:spLocks noGrp="1"/>
          </p:cNvSpPr>
          <p:nvPr>
            <p:ph type="sldNum" idx="12"/>
          </p:nvPr>
        </p:nvSpPr>
        <p:spPr/>
        <p:txBody>
          <a:bodyPr/>
          <a:lstStyle/>
          <a:p>
            <a:pPr>
              <a:defRPr/>
            </a:pPr>
            <a:fld id="{8C6E2802-7AC4-44BB-B0A5-E12803E0614A}" type="slidenum">
              <a:rPr lang="en-US" altLang="en-US" smtClean="0"/>
              <a:pPr>
                <a:defRPr/>
              </a:pPr>
              <a:t>38</a:t>
            </a:fld>
            <a:endParaRPr lang="en-US" altLang="en-US" dirty="0"/>
          </a:p>
        </p:txBody>
      </p:sp>
    </p:spTree>
    <p:extLst>
      <p:ext uri="{BB962C8B-B14F-4D97-AF65-F5344CB8AC3E}">
        <p14:creationId xmlns:p14="http://schemas.microsoft.com/office/powerpoint/2010/main" xmlns="" val="347355097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smtClean="0"/>
              <a:t>RCL.PL.TST2</a:t>
            </a:r>
            <a:endParaRPr lang="en-US" i="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2184195338"/>
              </p:ext>
            </p:extLst>
          </p:nvPr>
        </p:nvGraphicFramePr>
        <p:xfrm>
          <a:off x="542131" y="733425"/>
          <a:ext cx="9068277" cy="18331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RCL.PL.TST2</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08380">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a:t>
                      </a:r>
                      <a:r>
                        <a:rPr lang="en-US" sz="2000" b="1" i="1" dirty="0" smtClean="0">
                          <a:solidFill>
                            <a:schemeClr val="tx1"/>
                          </a:solidFill>
                        </a:rPr>
                        <a:t>CubeSat </a:t>
                      </a:r>
                      <a:r>
                        <a:rPr lang="en-US" sz="2000" b="1" i="1" dirty="0" smtClean="0">
                          <a:solidFill>
                            <a:schemeClr val="tx1"/>
                          </a:solidFill>
                        </a:rPr>
                        <a:t>shall be subjected to a temperature of</a:t>
                      </a:r>
                      <a:r>
                        <a:rPr lang="en-US" sz="2000" b="1" i="1" baseline="0" dirty="0" smtClean="0">
                          <a:solidFill>
                            <a:schemeClr val="tx1"/>
                          </a:solidFill>
                        </a:rPr>
                        <a:t>    </a:t>
                      </a:r>
                      <a:r>
                        <a:rPr lang="en-US" sz="2000" b="1" i="1" dirty="0" smtClean="0">
                          <a:solidFill>
                            <a:schemeClr val="tx1"/>
                          </a:solidFill>
                        </a:rPr>
                        <a:t>60 ⁰C at a pressure of 1x10^-4 Torr for at least 6 </a:t>
                      </a:r>
                      <a:r>
                        <a:rPr lang="en-US" sz="2000" b="1" i="1" dirty="0" smtClean="0">
                          <a:solidFill>
                            <a:schemeClr val="tx1"/>
                          </a:solidFill>
                        </a:rPr>
                        <a:t>hours”</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Test</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465931" y="2714625"/>
            <a:ext cx="9152242" cy="1218038"/>
          </a:xfrm>
          <a:prstGeom prst="rect">
            <a:avLst/>
          </a:prstGeom>
          <a:noFill/>
        </p:spPr>
        <p:txBody>
          <a:bodyPr wrap="square" lIns="100785" tIns="50393" rIns="100785" bIns="50393" rtlCol="0">
            <a:spAutoFit/>
          </a:bodyPr>
          <a:lstStyle/>
          <a:p>
            <a:r>
              <a:rPr lang="en-US" sz="2600" b="1" dirty="0" smtClean="0">
                <a:solidFill>
                  <a:schemeClr val="tx1"/>
                </a:solidFill>
              </a:rPr>
              <a:t>This is called a bakeout and its purpose is to remove volatile material from the CubeSat system so it does not damage nearby spacecraft.</a:t>
            </a:r>
            <a:endParaRPr lang="en-US" sz="2600" b="1" dirty="0">
              <a:solidFill>
                <a:schemeClr val="tx1"/>
              </a:solidFill>
            </a:endParaRPr>
          </a:p>
        </p:txBody>
      </p:sp>
      <p:sp>
        <p:nvSpPr>
          <p:cNvPr id="7" name="Slide Number Placeholder 6"/>
          <p:cNvSpPr>
            <a:spLocks noGrp="1"/>
          </p:cNvSpPr>
          <p:nvPr>
            <p:ph type="sldNum" idx="12"/>
          </p:nvPr>
        </p:nvSpPr>
        <p:spPr/>
        <p:txBody>
          <a:bodyPr/>
          <a:lstStyle/>
          <a:p>
            <a:pPr>
              <a:defRPr/>
            </a:pPr>
            <a:fld id="{8C6E2802-7AC4-44BB-B0A5-E12803E0614A}" type="slidenum">
              <a:rPr lang="en-US" altLang="en-US" smtClean="0"/>
              <a:pPr>
                <a:defRPr/>
              </a:pPr>
              <a:t>39</a:t>
            </a:fld>
            <a:endParaRPr lang="en-US" altLang="en-US" dirty="0"/>
          </a:p>
        </p:txBody>
      </p:sp>
    </p:spTree>
    <p:extLst>
      <p:ext uri="{BB962C8B-B14F-4D97-AF65-F5344CB8AC3E}">
        <p14:creationId xmlns:p14="http://schemas.microsoft.com/office/powerpoint/2010/main" xmlns="" val="23989313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1"/>
          <p:cNvSpPr>
            <a:spLocks noGrp="1" noChangeArrowheads="1"/>
          </p:cNvSpPr>
          <p:nvPr>
            <p:ph type="title"/>
          </p:nvPr>
        </p:nvSpPr>
        <p:spPr>
          <a:xfrm>
            <a:off x="503238" y="301625"/>
            <a:ext cx="9063037" cy="1257300"/>
          </a:xfrm>
        </p:spPr>
        <p:txBody>
          <a:bodyPr/>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b="1" dirty="0" smtClean="0">
                <a:solidFill>
                  <a:srgbClr val="000000"/>
                </a:solidFill>
              </a:rPr>
              <a:t>Configuration Option: 6U</a:t>
            </a:r>
          </a:p>
        </p:txBody>
      </p:sp>
      <p:sp>
        <p:nvSpPr>
          <p:cNvPr id="10244" name="Rectangle 2"/>
          <p:cNvSpPr>
            <a:spLocks noGrp="1" noChangeArrowheads="1"/>
          </p:cNvSpPr>
          <p:nvPr>
            <p:ph type="body" idx="1"/>
          </p:nvPr>
        </p:nvSpPr>
        <p:spPr>
          <a:xfrm>
            <a:off x="503238" y="1768475"/>
            <a:ext cx="9063037" cy="4986338"/>
          </a:xfrm>
        </p:spPr>
        <p:txBody>
          <a:bodyPr/>
          <a:lstStyle/>
          <a:p>
            <a:pPr marL="215900" indent="-215900" eaLnBrk="1">
              <a:lnSpc>
                <a:spcPct val="100000"/>
              </a:lnSpc>
              <a:buSzPct val="45000"/>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t>    </a:t>
            </a:r>
            <a:r>
              <a:rPr lang="en-US" altLang="en-US" dirty="0" smtClean="0">
                <a:solidFill>
                  <a:srgbClr val="000000"/>
                </a:solidFill>
              </a:rPr>
              <a:t>Pros</a:t>
            </a:r>
            <a:endParaRPr lang="en-US" altLang="en-US" dirty="0" smtClean="0">
              <a:solidFill>
                <a:srgbClr val="000000"/>
              </a:solidFill>
            </a:endParaRPr>
          </a:p>
          <a:p>
            <a:pPr marL="431800" lvl="1" indent="-215900" eaLnBrk="1">
              <a:lnSpc>
                <a:spcPct val="100000"/>
              </a:lnSpc>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solidFill>
                  <a:srgbClr val="000000"/>
                </a:solidFill>
              </a:rPr>
              <a:t>More power available</a:t>
            </a:r>
          </a:p>
          <a:p>
            <a:pPr marL="431800" lvl="1" indent="-215900" eaLnBrk="1">
              <a:lnSpc>
                <a:spcPct val="100000"/>
              </a:lnSpc>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solidFill>
                  <a:srgbClr val="000000"/>
                </a:solidFill>
              </a:rPr>
              <a:t>No separation required</a:t>
            </a:r>
          </a:p>
          <a:p>
            <a:pPr marL="215900" indent="-215900" eaLnBrk="1">
              <a:lnSpc>
                <a:spcPct val="100000"/>
              </a:lnSpc>
              <a:buSzPct val="45000"/>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solidFill>
                  <a:srgbClr val="000000"/>
                </a:solidFill>
              </a:rPr>
              <a:t>    </a:t>
            </a:r>
            <a:r>
              <a:rPr lang="en-US" altLang="en-US" dirty="0" smtClean="0">
                <a:solidFill>
                  <a:srgbClr val="000000"/>
                </a:solidFill>
              </a:rPr>
              <a:t>Cons</a:t>
            </a:r>
            <a:endParaRPr lang="en-US" altLang="en-US" dirty="0" smtClean="0">
              <a:solidFill>
                <a:srgbClr val="000000"/>
              </a:solidFill>
            </a:endParaRPr>
          </a:p>
          <a:p>
            <a:pPr marL="431800" lvl="1" indent="-215900" eaLnBrk="1">
              <a:lnSpc>
                <a:spcPct val="100000"/>
              </a:lnSpc>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solidFill>
                  <a:srgbClr val="000000"/>
                </a:solidFill>
              </a:rPr>
              <a:t>SSRL does not have the capabilities to identify and track resident space objects</a:t>
            </a:r>
          </a:p>
          <a:p>
            <a:pPr marL="431800" lvl="1" indent="-215900" eaLnBrk="1">
              <a:lnSpc>
                <a:spcPct val="100000"/>
              </a:lnSpc>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solidFill>
                  <a:srgbClr val="000000"/>
                </a:solidFill>
              </a:rPr>
              <a:t>LSP may not allow rendezvous with resident space object</a:t>
            </a:r>
          </a:p>
          <a:p>
            <a:pPr marL="431800" lvl="1" indent="-215900" eaLnBrk="1">
              <a:lnSpc>
                <a:spcPct val="100000"/>
              </a:lnSpc>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solidFill>
                  <a:srgbClr val="000000"/>
                </a:solidFill>
              </a:rPr>
              <a:t>More delta-v required for operations</a:t>
            </a:r>
          </a:p>
        </p:txBody>
      </p:sp>
      <p:sp>
        <p:nvSpPr>
          <p:cNvPr id="7171" name="Text Box 3"/>
          <p:cNvSpPr txBox="1">
            <a:spLocks noChangeArrowheads="1"/>
          </p:cNvSpPr>
          <p:nvPr/>
        </p:nvSpPr>
        <p:spPr bwMode="auto">
          <a:xfrm rot="2400000">
            <a:off x="-458788" y="3014663"/>
            <a:ext cx="11164888" cy="14509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0000" tIns="45000" rIns="90000" bIns="4500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a:solidFill>
                  <a:schemeClr val="bg1"/>
                </a:solidFill>
                <a:latin typeface="Arial" charset="0"/>
                <a:ea typeface="Microsoft YaHei" charset="-122"/>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a:solidFill>
                  <a:schemeClr val="bg1"/>
                </a:solidFill>
                <a:latin typeface="Arial" charset="0"/>
                <a:ea typeface="Microsoft YaHei" charset="-122"/>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a:solidFill>
                  <a:schemeClr val="bg1"/>
                </a:solidFill>
                <a:latin typeface="Arial" charset="0"/>
                <a:ea typeface="Microsoft YaHei" charset="-122"/>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a:solidFill>
                  <a:schemeClr val="bg1"/>
                </a:solidFill>
                <a:latin typeface="Arial" charset="0"/>
                <a:ea typeface="Microsoft YaHei" charset="-122"/>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a:solidFill>
                  <a:schemeClr val="bg1"/>
                </a:solidFill>
                <a:latin typeface="Arial" charset="0"/>
                <a:ea typeface="Microsoft YaHei" charset="-122"/>
              </a:defRPr>
            </a:lvl9pPr>
          </a:lstStyle>
          <a:p>
            <a:pPr algn="ctr" eaLnBrk="1">
              <a:buClrTx/>
              <a:buFontTx/>
              <a:buNone/>
            </a:pPr>
            <a:r>
              <a:rPr lang="en-US" altLang="en-US" sz="9600" b="1">
                <a:solidFill>
                  <a:srgbClr val="FF3333"/>
                </a:solidFill>
              </a:rPr>
              <a:t>Eliminated</a:t>
            </a:r>
          </a:p>
        </p:txBody>
      </p:sp>
      <p:sp>
        <p:nvSpPr>
          <p:cNvPr id="6" name="Slide Number Placeholder 5"/>
          <p:cNvSpPr>
            <a:spLocks noGrp="1"/>
          </p:cNvSpPr>
          <p:nvPr>
            <p:ph type="sldNum" idx="12"/>
          </p:nvPr>
        </p:nvSpPr>
        <p:spPr/>
        <p:txBody>
          <a:bodyPr/>
          <a:lstStyle/>
          <a:p>
            <a:pPr>
              <a:defRPr/>
            </a:pPr>
            <a:fld id="{8C6E2802-7AC4-44BB-B0A5-E12803E0614A}" type="slidenum">
              <a:rPr lang="en-US" altLang="en-US" smtClean="0"/>
              <a:pPr>
                <a:defRPr/>
              </a:pPr>
              <a:t>4</a:t>
            </a:fld>
            <a:endParaRPr lang="en-US" altLang="en-US"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smtClean="0"/>
              <a:t>RCL.PL.TST3</a:t>
            </a:r>
            <a:endParaRPr lang="en-US" i="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2151132394"/>
              </p:ext>
            </p:extLst>
          </p:nvPr>
        </p:nvGraphicFramePr>
        <p:xfrm>
          <a:off x="542131" y="657225"/>
          <a:ext cx="9068277" cy="18331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RCL.PL.TST3</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08380">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a:t>
                      </a:r>
                      <a:r>
                        <a:rPr lang="en-US" sz="2000" b="1" i="1" dirty="0" smtClean="0">
                          <a:solidFill>
                            <a:schemeClr val="tx1"/>
                          </a:solidFill>
                        </a:rPr>
                        <a:t>Full </a:t>
                      </a:r>
                      <a:r>
                        <a:rPr lang="en-US" sz="2000" b="1" i="1" dirty="0" smtClean="0">
                          <a:solidFill>
                            <a:schemeClr val="tx1"/>
                          </a:solidFill>
                        </a:rPr>
                        <a:t>CubeSat System shall be able to execute all commands associated with its operation over </a:t>
                      </a:r>
                      <a:r>
                        <a:rPr lang="en-US" sz="2000" b="1" i="1" dirty="0" smtClean="0">
                          <a:solidFill>
                            <a:schemeClr val="tx1"/>
                          </a:solidFill>
                        </a:rPr>
                        <a:t>RF”</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Test</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465931" y="2714625"/>
            <a:ext cx="9152242" cy="845948"/>
          </a:xfrm>
          <a:prstGeom prst="rect">
            <a:avLst/>
          </a:prstGeom>
          <a:noFill/>
        </p:spPr>
        <p:txBody>
          <a:bodyPr wrap="square" lIns="100785" tIns="50393" rIns="100785" bIns="50393" rtlCol="0">
            <a:spAutoFit/>
          </a:bodyPr>
          <a:lstStyle/>
          <a:p>
            <a:r>
              <a:rPr lang="en-US" sz="2600" b="1" dirty="0">
                <a:solidFill>
                  <a:schemeClr val="tx1"/>
                </a:solidFill>
              </a:rPr>
              <a:t>The requirement needs to be met so the CubeSat system can perform functional tests.</a:t>
            </a:r>
          </a:p>
        </p:txBody>
      </p:sp>
      <p:sp>
        <p:nvSpPr>
          <p:cNvPr id="7" name="Slide Number Placeholder 6"/>
          <p:cNvSpPr>
            <a:spLocks noGrp="1"/>
          </p:cNvSpPr>
          <p:nvPr>
            <p:ph type="sldNum" idx="12"/>
          </p:nvPr>
        </p:nvSpPr>
        <p:spPr/>
        <p:txBody>
          <a:bodyPr/>
          <a:lstStyle/>
          <a:p>
            <a:pPr>
              <a:defRPr/>
            </a:pPr>
            <a:fld id="{8C6E2802-7AC4-44BB-B0A5-E12803E0614A}" type="slidenum">
              <a:rPr lang="en-US" altLang="en-US" smtClean="0"/>
              <a:pPr>
                <a:defRPr/>
              </a:pPr>
              <a:t>40</a:t>
            </a:fld>
            <a:endParaRPr lang="en-US" altLang="en-US" dirty="0"/>
          </a:p>
        </p:txBody>
      </p:sp>
    </p:spTree>
    <p:extLst>
      <p:ext uri="{BB962C8B-B14F-4D97-AF65-F5344CB8AC3E}">
        <p14:creationId xmlns:p14="http://schemas.microsoft.com/office/powerpoint/2010/main" xmlns="" val="25754702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smtClean="0"/>
              <a:t>RCL.PL.TST4</a:t>
            </a:r>
            <a:endParaRPr lang="en-US" i="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2845696522"/>
              </p:ext>
            </p:extLst>
          </p:nvPr>
        </p:nvGraphicFramePr>
        <p:xfrm>
          <a:off x="542131" y="581025"/>
          <a:ext cx="9068277" cy="18331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RCL.PL.TST4</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08380">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a:t>
                      </a:r>
                      <a:r>
                        <a:rPr lang="en-US" sz="2000" b="1" i="1" dirty="0" smtClean="0">
                          <a:solidFill>
                            <a:schemeClr val="tx1"/>
                          </a:solidFill>
                        </a:rPr>
                        <a:t>Full </a:t>
                      </a:r>
                      <a:r>
                        <a:rPr lang="en-US" sz="2000" b="1" i="1" dirty="0" smtClean="0">
                          <a:solidFill>
                            <a:schemeClr val="tx1"/>
                          </a:solidFill>
                        </a:rPr>
                        <a:t>CubeSat System shall be able to close a link with the SSRL Ground Station from a distance of at least 200 </a:t>
                      </a:r>
                      <a:r>
                        <a:rPr lang="en-US" sz="2000" b="1" i="1" dirty="0" smtClean="0">
                          <a:solidFill>
                            <a:schemeClr val="tx1"/>
                          </a:solidFill>
                        </a:rPr>
                        <a:t>meters”</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i="0" dirty="0" smtClean="0">
                          <a:solidFill>
                            <a:schemeClr val="bg1"/>
                          </a:solidFill>
                        </a:rPr>
                        <a:t>Validation Method</a:t>
                      </a:r>
                      <a:endParaRPr lang="en-US" sz="2000" b="0" i="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Test</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465931" y="2486025"/>
            <a:ext cx="9152242" cy="1962216"/>
          </a:xfrm>
          <a:prstGeom prst="rect">
            <a:avLst/>
          </a:prstGeom>
          <a:noFill/>
        </p:spPr>
        <p:txBody>
          <a:bodyPr wrap="square" lIns="100785" tIns="50393" rIns="100785" bIns="50393" rtlCol="0">
            <a:spAutoFit/>
          </a:bodyPr>
          <a:lstStyle/>
          <a:p>
            <a:r>
              <a:rPr lang="en-US" sz="2600" b="1" dirty="0">
                <a:solidFill>
                  <a:schemeClr val="tx1"/>
                </a:solidFill>
              </a:rPr>
              <a:t>It has been required by the Air Force Research Laboratory before testing can take place there, thus leading to its requirement for the Rascal mission. </a:t>
            </a:r>
            <a:r>
              <a:rPr lang="en-US" sz="2600" b="1" dirty="0" smtClean="0">
                <a:solidFill>
                  <a:schemeClr val="tx1"/>
                </a:solidFill>
              </a:rPr>
              <a:t>It also improves </a:t>
            </a:r>
            <a:r>
              <a:rPr lang="en-US" sz="2600" b="1" dirty="0">
                <a:solidFill>
                  <a:schemeClr val="tx1"/>
                </a:solidFill>
              </a:rPr>
              <a:t>confidence in the reliability of the Rascal communication system prior to launch.</a:t>
            </a:r>
          </a:p>
        </p:txBody>
      </p:sp>
      <p:sp>
        <p:nvSpPr>
          <p:cNvPr id="7" name="Slide Number Placeholder 6"/>
          <p:cNvSpPr>
            <a:spLocks noGrp="1"/>
          </p:cNvSpPr>
          <p:nvPr>
            <p:ph type="sldNum" idx="12"/>
          </p:nvPr>
        </p:nvSpPr>
        <p:spPr/>
        <p:txBody>
          <a:bodyPr/>
          <a:lstStyle/>
          <a:p>
            <a:pPr>
              <a:defRPr/>
            </a:pPr>
            <a:fld id="{8C6E2802-7AC4-44BB-B0A5-E12803E0614A}" type="slidenum">
              <a:rPr lang="en-US" altLang="en-US" smtClean="0"/>
              <a:pPr>
                <a:defRPr/>
              </a:pPr>
              <a:t>41</a:t>
            </a:fld>
            <a:endParaRPr lang="en-US" altLang="en-US" dirty="0"/>
          </a:p>
        </p:txBody>
      </p:sp>
    </p:spTree>
    <p:extLst>
      <p:ext uri="{BB962C8B-B14F-4D97-AF65-F5344CB8AC3E}">
        <p14:creationId xmlns:p14="http://schemas.microsoft.com/office/powerpoint/2010/main" xmlns="" val="294872120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smtClean="0"/>
              <a:t>RCL.PL.TST5</a:t>
            </a:r>
            <a:endParaRPr lang="en-US" i="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1552878453"/>
              </p:ext>
            </p:extLst>
          </p:nvPr>
        </p:nvGraphicFramePr>
        <p:xfrm>
          <a:off x="618331" y="504825"/>
          <a:ext cx="9068277" cy="21379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RCL.PL.TST5</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10894">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smtClean="0">
                          <a:solidFill>
                            <a:schemeClr val="tx1"/>
                          </a:solidFill>
                        </a:rPr>
                        <a:t>“</a:t>
                      </a:r>
                      <a:r>
                        <a:rPr lang="en-US" sz="2000" b="1" i="1" smtClean="0">
                          <a:solidFill>
                            <a:schemeClr val="tx1"/>
                          </a:solidFill>
                        </a:rPr>
                        <a:t>Full </a:t>
                      </a:r>
                      <a:r>
                        <a:rPr lang="en-US" sz="2000" b="1" i="1" dirty="0" smtClean="0">
                          <a:solidFill>
                            <a:schemeClr val="tx1"/>
                          </a:solidFill>
                        </a:rPr>
                        <a:t>CubeSat System shall be able to document the functionality of each subsystem through the running of a </a:t>
                      </a:r>
                      <a:r>
                        <a:rPr lang="en-US" sz="2000" b="1" i="1" smtClean="0">
                          <a:solidFill>
                            <a:schemeClr val="tx1"/>
                          </a:solidFill>
                        </a:rPr>
                        <a:t>full-functional </a:t>
                      </a:r>
                      <a:r>
                        <a:rPr lang="en-US" sz="2000" b="1" i="1" smtClean="0">
                          <a:solidFill>
                            <a:schemeClr val="tx1"/>
                          </a:solidFill>
                        </a:rPr>
                        <a:t>test”</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i="0" dirty="0" smtClean="0">
                          <a:solidFill>
                            <a:schemeClr val="bg1"/>
                          </a:solidFill>
                        </a:rPr>
                        <a:t>Validation Method</a:t>
                      </a:r>
                      <a:endParaRPr lang="en-US" sz="2000" b="0" i="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Test</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542131" y="2790825"/>
            <a:ext cx="9152242" cy="1590126"/>
          </a:xfrm>
          <a:prstGeom prst="rect">
            <a:avLst/>
          </a:prstGeom>
          <a:noFill/>
        </p:spPr>
        <p:txBody>
          <a:bodyPr wrap="square" lIns="100785" tIns="50393" rIns="100785" bIns="50393" rtlCol="0">
            <a:spAutoFit/>
          </a:bodyPr>
          <a:lstStyle/>
          <a:p>
            <a:r>
              <a:rPr lang="en-US" sz="2600" b="1" dirty="0" smtClean="0">
                <a:solidFill>
                  <a:schemeClr val="tx1"/>
                </a:solidFill>
              </a:rPr>
              <a:t>To meet </a:t>
            </a:r>
            <a:r>
              <a:rPr lang="en-US" sz="2600" b="1" dirty="0">
                <a:solidFill>
                  <a:schemeClr val="tx1"/>
                </a:solidFill>
              </a:rPr>
              <a:t>this requirement </a:t>
            </a:r>
            <a:r>
              <a:rPr lang="en-US" sz="2600" b="1" dirty="0" smtClean="0">
                <a:solidFill>
                  <a:schemeClr val="tx1"/>
                </a:solidFill>
              </a:rPr>
              <a:t>each </a:t>
            </a:r>
            <a:r>
              <a:rPr lang="en-US" sz="2600" b="1" dirty="0">
                <a:solidFill>
                  <a:schemeClr val="tx1"/>
                </a:solidFill>
              </a:rPr>
              <a:t>subsystem in the CubeSat system must successfully execute any on-orbit command that could potentially be sent to it, as well as demonstrate key on-orbit operations.</a:t>
            </a:r>
          </a:p>
        </p:txBody>
      </p:sp>
      <p:sp>
        <p:nvSpPr>
          <p:cNvPr id="7" name="Slide Number Placeholder 6"/>
          <p:cNvSpPr>
            <a:spLocks noGrp="1"/>
          </p:cNvSpPr>
          <p:nvPr>
            <p:ph type="sldNum" idx="12"/>
          </p:nvPr>
        </p:nvSpPr>
        <p:spPr/>
        <p:txBody>
          <a:bodyPr/>
          <a:lstStyle/>
          <a:p>
            <a:pPr>
              <a:defRPr/>
            </a:pPr>
            <a:fld id="{8C6E2802-7AC4-44BB-B0A5-E12803E0614A}" type="slidenum">
              <a:rPr lang="en-US" altLang="en-US" smtClean="0"/>
              <a:pPr>
                <a:defRPr/>
              </a:pPr>
              <a:t>42</a:t>
            </a:fld>
            <a:endParaRPr lang="en-US" altLang="en-US" dirty="0"/>
          </a:p>
        </p:txBody>
      </p:sp>
    </p:spTree>
    <p:extLst>
      <p:ext uri="{BB962C8B-B14F-4D97-AF65-F5344CB8AC3E}">
        <p14:creationId xmlns:p14="http://schemas.microsoft.com/office/powerpoint/2010/main" xmlns="" val="190246952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2" name="Rectangle 18"/>
          <p:cNvSpPr>
            <a:spLocks noGrp="1" noChangeArrowheads="1"/>
          </p:cNvSpPr>
          <p:nvPr>
            <p:ph type="title"/>
          </p:nvPr>
        </p:nvSpPr>
        <p:spPr/>
        <p:txBody>
          <a:bodyPr/>
          <a:lstStyle/>
          <a:p>
            <a:endParaRPr lang="en-US"/>
          </a:p>
        </p:txBody>
      </p:sp>
      <p:graphicFrame>
        <p:nvGraphicFramePr>
          <p:cNvPr id="21528" name="Group 24"/>
          <p:cNvGraphicFramePr>
            <a:graphicFrameLocks noGrp="1"/>
          </p:cNvGraphicFramePr>
          <p:nvPr>
            <p:ph idx="1"/>
          </p:nvPr>
        </p:nvGraphicFramePr>
        <p:xfrm>
          <a:off x="465931" y="581025"/>
          <a:ext cx="9068276" cy="2119983"/>
        </p:xfrm>
        <a:graphic>
          <a:graphicData uri="http://schemas.openxmlformats.org/drawingml/2006/table">
            <a:tbl>
              <a:tblPr/>
              <a:tblGrid>
                <a:gridCol w="3314938"/>
                <a:gridCol w="5753338"/>
              </a:tblGrid>
              <a:tr h="69910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 RVM Requirement Number</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RCL.PLE.MOP1</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474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RVM Requirement Wording</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533400" marR="0" lvl="0" indent="-533400" algn="l" defTabSz="914400" rtl="0" eaLnBrk="1" fontAlgn="base" latinLnBrk="0" hangingPunct="1">
                        <a:lnSpc>
                          <a:spcPct val="100000"/>
                        </a:lnSpc>
                        <a:spcBef>
                          <a:spcPct val="0"/>
                        </a:spcBef>
                        <a:spcAft>
                          <a:spcPct val="0"/>
                        </a:spcAft>
                        <a:buClrTx/>
                        <a:buSzTx/>
                        <a:buFontTx/>
                        <a:buNone/>
                        <a:tabLst/>
                      </a:pPr>
                      <a:r>
                        <a:rPr kumimoji="0" lang="en-US" sz="2000" b="1" i="1" u="none" strike="noStrike" cap="none" normalizeH="0" baseline="0" dirty="0" smtClean="0">
                          <a:ln>
                            <a:noFill/>
                          </a:ln>
                          <a:solidFill>
                            <a:schemeClr val="tx1"/>
                          </a:solidFill>
                          <a:effectLst/>
                          <a:latin typeface="Arial" pitchFamily="34" charset="0"/>
                          <a:cs typeface="Arial" pitchFamily="34" charset="0"/>
                        </a:rPr>
                        <a:t>“The CubeSat System Shall not Broadcast in RF Until Ejection +45 Minutes”</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910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Validation Method</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Demo</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1530" name="Text Box 26"/>
          <p:cNvSpPr txBox="1">
            <a:spLocks noChangeArrowheads="1"/>
          </p:cNvSpPr>
          <p:nvPr/>
        </p:nvSpPr>
        <p:spPr bwMode="auto">
          <a:xfrm>
            <a:off x="465931" y="2867025"/>
            <a:ext cx="9152242" cy="1790181"/>
          </a:xfrm>
          <a:prstGeom prst="rect">
            <a:avLst/>
          </a:prstGeom>
          <a:noFill/>
          <a:ln w="9525">
            <a:noFill/>
            <a:miter lim="800000"/>
            <a:headEnd/>
            <a:tailEnd/>
          </a:ln>
          <a:effectLst/>
        </p:spPr>
        <p:txBody>
          <a:bodyPr lIns="100785" tIns="50393" rIns="100785" bIns="50393">
            <a:spAutoFit/>
          </a:bodyPr>
          <a:lstStyle/>
          <a:p>
            <a:pPr>
              <a:spcBef>
                <a:spcPct val="50000"/>
              </a:spcBef>
            </a:pPr>
            <a:r>
              <a:rPr lang="en-US" sz="2600" b="1" dirty="0">
                <a:solidFill>
                  <a:schemeClr val="tx1"/>
                </a:solidFill>
              </a:rPr>
              <a:t>Meeting this requirement can be demonstrated on the ground through the successful completion of a Day in the Life Test.</a:t>
            </a:r>
          </a:p>
          <a:p>
            <a:pPr>
              <a:spcBef>
                <a:spcPct val="50000"/>
              </a:spcBef>
            </a:pPr>
            <a:endParaRPr lang="en-US" sz="2600" b="1" dirty="0">
              <a:solidFill>
                <a:schemeClr val="tx1"/>
              </a:solidFill>
            </a:endParaRPr>
          </a:p>
        </p:txBody>
      </p:sp>
      <p:sp>
        <p:nvSpPr>
          <p:cNvPr id="6" name="Slide Number Placeholder 5"/>
          <p:cNvSpPr>
            <a:spLocks noGrp="1"/>
          </p:cNvSpPr>
          <p:nvPr>
            <p:ph type="sldNum" sz="quarter" idx="12"/>
          </p:nvPr>
        </p:nvSpPr>
        <p:spPr/>
        <p:txBody>
          <a:bodyPr/>
          <a:lstStyle/>
          <a:p>
            <a:fld id="{DD5060F4-F80D-4CAD-9805-58913C83D82C}" type="slidenum">
              <a:rPr lang="en-US" smtClean="0"/>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70" name="Rectangle 18"/>
          <p:cNvSpPr>
            <a:spLocks noGrp="1" noChangeArrowheads="1"/>
          </p:cNvSpPr>
          <p:nvPr>
            <p:ph type="title"/>
          </p:nvPr>
        </p:nvSpPr>
        <p:spPr/>
        <p:txBody>
          <a:bodyPr/>
          <a:lstStyle/>
          <a:p>
            <a:endParaRPr lang="en-US" dirty="0"/>
          </a:p>
        </p:txBody>
      </p:sp>
      <p:graphicFrame>
        <p:nvGraphicFramePr>
          <p:cNvPr id="23576" name="Group 24"/>
          <p:cNvGraphicFramePr>
            <a:graphicFrameLocks noGrp="1"/>
          </p:cNvGraphicFramePr>
          <p:nvPr>
            <p:ph idx="1"/>
          </p:nvPr>
        </p:nvGraphicFramePr>
        <p:xfrm>
          <a:off x="618331" y="581025"/>
          <a:ext cx="9068276" cy="2209828"/>
        </p:xfrm>
        <a:graphic>
          <a:graphicData uri="http://schemas.openxmlformats.org/drawingml/2006/table">
            <a:tbl>
              <a:tblPr/>
              <a:tblGrid>
                <a:gridCol w="3619738"/>
                <a:gridCol w="5448538"/>
              </a:tblGrid>
              <a:tr h="59729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 RVM Requirement Number</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RCL.PLE.MOP2</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356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RVM Requirement Wording</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533400" marR="0" lvl="0" indent="-533400" algn="l" defTabSz="914400" rtl="0" eaLnBrk="1" fontAlgn="base" latinLnBrk="0" hangingPunct="1">
                        <a:lnSpc>
                          <a:spcPct val="100000"/>
                        </a:lnSpc>
                        <a:spcBef>
                          <a:spcPct val="0"/>
                        </a:spcBef>
                        <a:spcAft>
                          <a:spcPct val="0"/>
                        </a:spcAft>
                        <a:buClrTx/>
                        <a:buSzTx/>
                        <a:buFontTx/>
                        <a:buNone/>
                        <a:tabLst/>
                      </a:pPr>
                      <a:r>
                        <a:rPr kumimoji="0" lang="en-US" sz="2000" b="1" i="1" u="none" strike="noStrike" cap="none" normalizeH="0" baseline="0" dirty="0" smtClean="0">
                          <a:ln>
                            <a:noFill/>
                          </a:ln>
                          <a:solidFill>
                            <a:schemeClr val="tx1"/>
                          </a:solidFill>
                          <a:effectLst/>
                          <a:latin typeface="Arial" pitchFamily="34" charset="0"/>
                          <a:cs typeface="Arial" pitchFamily="34" charset="0"/>
                        </a:rPr>
                        <a:t>“The CubeSat System Shall not Release Deployables Until Ejection +45 Minutes”</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729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Validation Method</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Demo</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3577" name="Text Box 25"/>
          <p:cNvSpPr txBox="1">
            <a:spLocks noChangeArrowheads="1"/>
          </p:cNvSpPr>
          <p:nvPr/>
        </p:nvSpPr>
        <p:spPr bwMode="auto">
          <a:xfrm>
            <a:off x="618331" y="3019425"/>
            <a:ext cx="9068277" cy="1218038"/>
          </a:xfrm>
          <a:prstGeom prst="rect">
            <a:avLst/>
          </a:prstGeom>
          <a:noFill/>
          <a:ln w="9525">
            <a:noFill/>
            <a:miter lim="800000"/>
            <a:headEnd/>
            <a:tailEnd/>
          </a:ln>
          <a:effectLst/>
        </p:spPr>
        <p:txBody>
          <a:bodyPr lIns="100785" tIns="50393" rIns="100785" bIns="50393">
            <a:spAutoFit/>
          </a:bodyPr>
          <a:lstStyle/>
          <a:p>
            <a:pPr>
              <a:spcBef>
                <a:spcPct val="50000"/>
              </a:spcBef>
            </a:pPr>
            <a:r>
              <a:rPr lang="en-US" sz="2600" b="1" dirty="0">
                <a:solidFill>
                  <a:schemeClr val="tx1"/>
                </a:solidFill>
              </a:rPr>
              <a:t>Meeting this requirement can be demonstrated on the ground through the successful completion of a Day in the Life Test.</a:t>
            </a:r>
          </a:p>
        </p:txBody>
      </p:sp>
      <p:sp>
        <p:nvSpPr>
          <p:cNvPr id="6" name="Slide Number Placeholder 5"/>
          <p:cNvSpPr>
            <a:spLocks noGrp="1"/>
          </p:cNvSpPr>
          <p:nvPr>
            <p:ph type="sldNum" sz="quarter" idx="12"/>
          </p:nvPr>
        </p:nvSpPr>
        <p:spPr/>
        <p:txBody>
          <a:bodyPr/>
          <a:lstStyle/>
          <a:p>
            <a:fld id="{DD5060F4-F80D-4CAD-9805-58913C83D82C}" type="slidenum">
              <a:rPr lang="en-US" smtClean="0"/>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xmlns="" val="1483644448"/>
              </p:ext>
            </p:extLst>
          </p:nvPr>
        </p:nvGraphicFramePr>
        <p:xfrm>
          <a:off x="542131" y="733425"/>
          <a:ext cx="9068277" cy="18331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RCL.PLE.MOP3</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08380">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a:t>
                      </a:r>
                      <a:r>
                        <a:rPr lang="en-US" sz="2000" b="1" i="1" dirty="0" smtClean="0">
                          <a:solidFill>
                            <a:schemeClr val="tx1"/>
                          </a:solidFill>
                        </a:rPr>
                        <a:t>The CubeSat System Shall Establish Communication between Itself and the SSRL Ground Station</a:t>
                      </a:r>
                      <a:r>
                        <a:rPr lang="en-US" sz="2000" b="1" dirty="0" smtClean="0">
                          <a:solidFill>
                            <a:schemeClr val="tx1"/>
                          </a:solidFill>
                        </a:rPr>
                        <a:t>”</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Analyze</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542131" y="2714625"/>
            <a:ext cx="9152242" cy="2334304"/>
          </a:xfrm>
          <a:prstGeom prst="rect">
            <a:avLst/>
          </a:prstGeom>
          <a:noFill/>
        </p:spPr>
        <p:txBody>
          <a:bodyPr wrap="square" lIns="100785" tIns="50393" rIns="100785" bIns="50393" rtlCol="0">
            <a:spAutoFit/>
          </a:bodyPr>
          <a:lstStyle/>
          <a:p>
            <a:pPr algn="just"/>
            <a:r>
              <a:rPr lang="en-US" sz="2600" b="1" dirty="0" smtClean="0">
                <a:solidFill>
                  <a:schemeClr val="tx1"/>
                </a:solidFill>
              </a:rPr>
              <a:t>The verification of successfully meeting subsequent requirements necessitates a communication link between the CubeSat system and the ground.</a:t>
            </a:r>
            <a:r>
              <a:rPr lang="en-US" sz="2600" b="1" dirty="0">
                <a:solidFill>
                  <a:schemeClr val="tx1"/>
                </a:solidFill>
              </a:rPr>
              <a:t> </a:t>
            </a:r>
            <a:r>
              <a:rPr lang="en-US" sz="2600" b="1" dirty="0" smtClean="0">
                <a:solidFill>
                  <a:schemeClr val="tx1"/>
                </a:solidFill>
              </a:rPr>
              <a:t>This allows for post-maneuver verification of relative distances, roll rates, and fuel burn over the course of the mission.</a:t>
            </a:r>
          </a:p>
        </p:txBody>
      </p:sp>
      <p:sp>
        <p:nvSpPr>
          <p:cNvPr id="7" name="Slide Number Placeholder 6"/>
          <p:cNvSpPr>
            <a:spLocks noGrp="1"/>
          </p:cNvSpPr>
          <p:nvPr>
            <p:ph type="sldNum" idx="12"/>
          </p:nvPr>
        </p:nvSpPr>
        <p:spPr/>
        <p:txBody>
          <a:bodyPr/>
          <a:lstStyle/>
          <a:p>
            <a:pPr>
              <a:defRPr/>
            </a:pPr>
            <a:fld id="{8C6E2802-7AC4-44BB-B0A5-E12803E0614A}" type="slidenum">
              <a:rPr lang="en-US" altLang="en-US" smtClean="0"/>
              <a:pPr>
                <a:defRPr/>
              </a:pPr>
              <a:t>45</a:t>
            </a:fld>
            <a:endParaRPr lang="en-US" altLang="en-US" dirty="0"/>
          </a:p>
        </p:txBody>
      </p:sp>
    </p:spTree>
    <p:extLst>
      <p:ext uri="{BB962C8B-B14F-4D97-AF65-F5344CB8AC3E}">
        <p14:creationId xmlns:p14="http://schemas.microsoft.com/office/powerpoint/2010/main" xmlns="" val="271190152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xmlns="" val="1483644448"/>
              </p:ext>
            </p:extLst>
          </p:nvPr>
        </p:nvGraphicFramePr>
        <p:xfrm>
          <a:off x="618331" y="657225"/>
          <a:ext cx="9068277" cy="18331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RCL.PLE.MOP4</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08380">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1" dirty="0" smtClean="0">
                          <a:solidFill>
                            <a:schemeClr val="tx1"/>
                          </a:solidFill>
                        </a:rPr>
                        <a:t>“The</a:t>
                      </a:r>
                      <a:r>
                        <a:rPr lang="en-US" sz="2000" b="1" i="1" baseline="0" dirty="0" smtClean="0">
                          <a:solidFill>
                            <a:schemeClr val="tx1"/>
                          </a:solidFill>
                        </a:rPr>
                        <a:t> CubeSat System Shall Pass a Health Check Administered from the SSRL Ground Station</a:t>
                      </a:r>
                      <a:r>
                        <a:rPr lang="en-US" sz="2000" b="1" i="1" dirty="0" smtClean="0">
                          <a:solidFill>
                            <a:schemeClr val="tx1"/>
                          </a:solidFill>
                        </a:rPr>
                        <a:t>”</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Analyze</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542131" y="2714625"/>
            <a:ext cx="9152242" cy="1590126"/>
          </a:xfrm>
          <a:prstGeom prst="rect">
            <a:avLst/>
          </a:prstGeom>
          <a:noFill/>
        </p:spPr>
        <p:txBody>
          <a:bodyPr wrap="square" lIns="100785" tIns="50393" rIns="100785" bIns="50393" rtlCol="0">
            <a:spAutoFit/>
          </a:bodyPr>
          <a:lstStyle/>
          <a:p>
            <a:pPr algn="just"/>
            <a:r>
              <a:rPr lang="en-US" sz="2600" b="1" dirty="0" smtClean="0">
                <a:solidFill>
                  <a:schemeClr val="tx1"/>
                </a:solidFill>
              </a:rPr>
              <a:t>A health check consists of verifying that each subsystem of Jade or Turquoise has successfully survived delivery, integration, transportation, and launch before leading in to their actual missions.  </a:t>
            </a:r>
          </a:p>
        </p:txBody>
      </p:sp>
      <p:sp>
        <p:nvSpPr>
          <p:cNvPr id="7" name="Slide Number Placeholder 6"/>
          <p:cNvSpPr>
            <a:spLocks noGrp="1"/>
          </p:cNvSpPr>
          <p:nvPr>
            <p:ph type="sldNum" idx="12"/>
          </p:nvPr>
        </p:nvSpPr>
        <p:spPr/>
        <p:txBody>
          <a:bodyPr/>
          <a:lstStyle/>
          <a:p>
            <a:pPr>
              <a:defRPr/>
            </a:pPr>
            <a:fld id="{8C6E2802-7AC4-44BB-B0A5-E12803E0614A}" type="slidenum">
              <a:rPr lang="en-US" altLang="en-US" smtClean="0"/>
              <a:pPr>
                <a:defRPr/>
              </a:pPr>
              <a:t>46</a:t>
            </a:fld>
            <a:endParaRPr lang="en-US" altLang="en-US" dirty="0"/>
          </a:p>
        </p:txBody>
      </p:sp>
    </p:spTree>
    <p:extLst>
      <p:ext uri="{BB962C8B-B14F-4D97-AF65-F5344CB8AC3E}">
        <p14:creationId xmlns:p14="http://schemas.microsoft.com/office/powerpoint/2010/main" xmlns="" val="271190152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xmlns="" val="1483644448"/>
              </p:ext>
            </p:extLst>
          </p:nvPr>
        </p:nvGraphicFramePr>
        <p:xfrm>
          <a:off x="618331" y="657225"/>
          <a:ext cx="9068277" cy="18331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RCL.SS.MOP1</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08380">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1" dirty="0" smtClean="0">
                          <a:solidFill>
                            <a:schemeClr val="tx1"/>
                          </a:solidFill>
                        </a:rPr>
                        <a:t>“Jade</a:t>
                      </a:r>
                      <a:r>
                        <a:rPr lang="en-US" sz="2000" b="1" i="1" baseline="0" dirty="0" smtClean="0">
                          <a:solidFill>
                            <a:schemeClr val="tx1"/>
                          </a:solidFill>
                        </a:rPr>
                        <a:t> and Turquoise Shall be Capable of Separating from One Another with a  Relative Velocity no Greater than 5 cm/s</a:t>
                      </a:r>
                      <a:r>
                        <a:rPr lang="en-US" sz="2000" b="1" i="1" dirty="0" smtClean="0">
                          <a:solidFill>
                            <a:schemeClr val="tx1"/>
                          </a:solidFill>
                        </a:rPr>
                        <a:t>”</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Analyze</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465931" y="2638425"/>
            <a:ext cx="9152242" cy="4080167"/>
          </a:xfrm>
          <a:prstGeom prst="rect">
            <a:avLst/>
          </a:prstGeom>
          <a:noFill/>
        </p:spPr>
        <p:txBody>
          <a:bodyPr wrap="square" lIns="100785" tIns="50393" rIns="100785" bIns="50393" rtlCol="0">
            <a:spAutoFit/>
          </a:bodyPr>
          <a:lstStyle/>
          <a:p>
            <a:pPr algn="just"/>
            <a:r>
              <a:rPr lang="en-US" sz="2600" b="1" dirty="0" smtClean="0">
                <a:solidFill>
                  <a:schemeClr val="tx1"/>
                </a:solidFill>
              </a:rPr>
              <a:t>One of the major failure points of previous Proximity Operations missions has been the problem of initial conditions.</a:t>
            </a:r>
          </a:p>
          <a:p>
            <a:pPr lvl="1" algn="just">
              <a:buFont typeface="Wingdings" pitchFamily="2" charset="2"/>
              <a:buChar char="§"/>
            </a:pPr>
            <a:r>
              <a:rPr lang="en-US" sz="2200" b="1" dirty="0" smtClean="0">
                <a:solidFill>
                  <a:schemeClr val="tx1"/>
                </a:solidFill>
              </a:rPr>
              <a:t>If the initial relative velocity between Jade and Turquoise is too large, extremely large relative displacements can develop between each of them.</a:t>
            </a:r>
          </a:p>
          <a:p>
            <a:pPr lvl="1" algn="just">
              <a:buFont typeface="Wingdings" pitchFamily="2" charset="2"/>
              <a:buChar char="§"/>
            </a:pPr>
            <a:r>
              <a:rPr lang="en-US" sz="2200" b="1" dirty="0" smtClean="0">
                <a:solidFill>
                  <a:schemeClr val="tx1"/>
                </a:solidFill>
              </a:rPr>
              <a:t>This problem can be alleviated by reducing this initial relative velocity value such that the maximum displacement between Jade and Turquoise never goes above 100 meters.</a:t>
            </a:r>
          </a:p>
          <a:p>
            <a:pPr lvl="1" algn="just">
              <a:buFont typeface="Wingdings" pitchFamily="2" charset="2"/>
              <a:buChar char="§"/>
            </a:pPr>
            <a:r>
              <a:rPr lang="en-US" sz="2200" b="1" dirty="0" smtClean="0">
                <a:solidFill>
                  <a:schemeClr val="tx1"/>
                </a:solidFill>
              </a:rPr>
              <a:t>5 cm/s was selected based on relative orbital analyses made in </a:t>
            </a:r>
            <a:r>
              <a:rPr lang="en-US" sz="2200" b="1" dirty="0" err="1" smtClean="0">
                <a:solidFill>
                  <a:schemeClr val="tx1"/>
                </a:solidFill>
              </a:rPr>
              <a:t>MatLab</a:t>
            </a:r>
            <a:r>
              <a:rPr lang="en-US" sz="2200" b="1" dirty="0" smtClean="0">
                <a:solidFill>
                  <a:schemeClr val="tx1"/>
                </a:solidFill>
              </a:rPr>
              <a:t> for various initial relative velocities</a:t>
            </a:r>
          </a:p>
          <a:p>
            <a:pPr algn="just"/>
            <a:endParaRPr lang="en-US" sz="2600" b="1" dirty="0" smtClean="0"/>
          </a:p>
        </p:txBody>
      </p:sp>
      <p:sp>
        <p:nvSpPr>
          <p:cNvPr id="7" name="Slide Number Placeholder 6"/>
          <p:cNvSpPr>
            <a:spLocks noGrp="1"/>
          </p:cNvSpPr>
          <p:nvPr>
            <p:ph type="sldNum" idx="12"/>
          </p:nvPr>
        </p:nvSpPr>
        <p:spPr/>
        <p:txBody>
          <a:bodyPr/>
          <a:lstStyle/>
          <a:p>
            <a:pPr>
              <a:defRPr/>
            </a:pPr>
            <a:fld id="{8C6E2802-7AC4-44BB-B0A5-E12803E0614A}" type="slidenum">
              <a:rPr lang="en-US" altLang="en-US" smtClean="0"/>
              <a:pPr>
                <a:defRPr/>
              </a:pPr>
              <a:t>47</a:t>
            </a:fld>
            <a:endParaRPr lang="en-US" altLang="en-US" dirty="0"/>
          </a:p>
        </p:txBody>
      </p:sp>
    </p:spTree>
    <p:extLst>
      <p:ext uri="{BB962C8B-B14F-4D97-AF65-F5344CB8AC3E}">
        <p14:creationId xmlns:p14="http://schemas.microsoft.com/office/powerpoint/2010/main" xmlns="" val="271190152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xmlns="" val="1483644448"/>
              </p:ext>
            </p:extLst>
          </p:nvPr>
        </p:nvGraphicFramePr>
        <p:xfrm>
          <a:off x="618331" y="733425"/>
          <a:ext cx="9068277" cy="18331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RCL.SS.MOP1 (Continued)</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08380">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1" dirty="0" smtClean="0">
                          <a:solidFill>
                            <a:schemeClr val="tx1"/>
                          </a:solidFill>
                        </a:rPr>
                        <a:t>“Jade</a:t>
                      </a:r>
                      <a:r>
                        <a:rPr lang="en-US" sz="2000" b="1" i="1" baseline="0" dirty="0" smtClean="0">
                          <a:solidFill>
                            <a:schemeClr val="tx1"/>
                          </a:solidFill>
                        </a:rPr>
                        <a:t> and Turquoise Shall be Capable of Separating from One Another with a  Relative Velocity no Greater than 5 cm/s</a:t>
                      </a:r>
                      <a:r>
                        <a:rPr lang="en-US" sz="2000" b="1" i="1" dirty="0" smtClean="0">
                          <a:solidFill>
                            <a:schemeClr val="tx1"/>
                          </a:solidFill>
                        </a:rPr>
                        <a:t>”</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Analyze</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pic>
        <p:nvPicPr>
          <p:cNvPr id="6" name="Picture 5" descr="Magnitude of Relative Displacement 5 cm-s Initial Relative Velocity.tif"/>
          <p:cNvPicPr/>
          <p:nvPr/>
        </p:nvPicPr>
        <p:blipFill>
          <a:blip r:embed="rId2" cstate="print"/>
          <a:srcRect l="9487" t="5391" r="7677" b="6194"/>
          <a:stretch>
            <a:fillRect/>
          </a:stretch>
        </p:blipFill>
        <p:spPr>
          <a:xfrm>
            <a:off x="542131" y="2943225"/>
            <a:ext cx="4786035" cy="2773045"/>
          </a:xfrm>
          <a:prstGeom prst="rect">
            <a:avLst/>
          </a:prstGeom>
          <a:ln>
            <a:solidFill>
              <a:schemeClr val="tx1"/>
            </a:solidFill>
          </a:ln>
        </p:spPr>
      </p:pic>
      <p:sp>
        <p:nvSpPr>
          <p:cNvPr id="1025" name="Rectangle 1"/>
          <p:cNvSpPr>
            <a:spLocks noChangeArrowheads="1"/>
          </p:cNvSpPr>
          <p:nvPr/>
        </p:nvSpPr>
        <p:spPr bwMode="auto">
          <a:xfrm>
            <a:off x="1075531" y="5762625"/>
            <a:ext cx="3862414" cy="489681"/>
          </a:xfrm>
          <a:prstGeom prst="rect">
            <a:avLst/>
          </a:prstGeom>
          <a:noFill/>
          <a:ln w="9525">
            <a:noFill/>
            <a:miter lim="800000"/>
            <a:headEnd/>
            <a:tailEnd/>
          </a:ln>
          <a:effectLst/>
        </p:spPr>
        <p:txBody>
          <a:bodyPr vert="horz" wrap="square" lIns="100785" tIns="50393" rIns="100785" bIns="50393" numCol="1" anchor="ctr" anchorCtr="0" compatLnSpc="1">
            <a:prstTxWarp prst="textNoShape">
              <a:avLst/>
            </a:prstTxWarp>
            <a:spAutoFit/>
          </a:bodyPr>
          <a:lstStyle/>
          <a:p>
            <a:pPr algn="ctr" defTabSz="1007852" hangingPunct="1">
              <a:lnSpc>
                <a:spcPct val="100000"/>
              </a:lnSpc>
              <a:buClrTx/>
              <a:buSzTx/>
            </a:pPr>
            <a:r>
              <a:rPr lang="en-US" sz="1200" b="1" dirty="0" smtClean="0">
                <a:solidFill>
                  <a:schemeClr val="tx1"/>
                </a:solidFill>
                <a:latin typeface="Times New Roman" pitchFamily="18" charset="0"/>
                <a:ea typeface="SimSun" pitchFamily="2" charset="-122"/>
                <a:cs typeface="Times New Roman" pitchFamily="18" charset="0"/>
              </a:rPr>
              <a:t>Relative Displacement Magnitude for 10 cm/s Initial Relative Velocity</a:t>
            </a:r>
            <a:endParaRPr lang="en-US" sz="2000" dirty="0" smtClean="0">
              <a:solidFill>
                <a:schemeClr val="tx1"/>
              </a:solidFill>
              <a:latin typeface="Arial" pitchFamily="34" charset="0"/>
              <a:cs typeface="Arial" pitchFamily="34" charset="0"/>
            </a:endParaRPr>
          </a:p>
        </p:txBody>
      </p:sp>
      <p:pic>
        <p:nvPicPr>
          <p:cNvPr id="7" name="Picture 6" descr="Magnitude of Relative Displacement 50 cm-s Initial Relative Velocity.tif"/>
          <p:cNvPicPr/>
          <p:nvPr/>
        </p:nvPicPr>
        <p:blipFill>
          <a:blip r:embed="rId3" cstate="print"/>
          <a:srcRect l="9207" t="5545" r="7803" b="6535"/>
          <a:stretch>
            <a:fillRect/>
          </a:stretch>
        </p:blipFill>
        <p:spPr>
          <a:xfrm>
            <a:off x="5418931" y="2943225"/>
            <a:ext cx="4366207" cy="2773045"/>
          </a:xfrm>
          <a:prstGeom prst="rect">
            <a:avLst/>
          </a:prstGeom>
          <a:ln>
            <a:solidFill>
              <a:schemeClr val="tx1"/>
            </a:solidFill>
          </a:ln>
        </p:spPr>
      </p:pic>
      <p:sp>
        <p:nvSpPr>
          <p:cNvPr id="8" name="Rectangle 1"/>
          <p:cNvSpPr>
            <a:spLocks noChangeArrowheads="1"/>
          </p:cNvSpPr>
          <p:nvPr/>
        </p:nvSpPr>
        <p:spPr bwMode="auto">
          <a:xfrm>
            <a:off x="5647531" y="5762625"/>
            <a:ext cx="4114311" cy="475173"/>
          </a:xfrm>
          <a:prstGeom prst="rect">
            <a:avLst/>
          </a:prstGeom>
          <a:noFill/>
          <a:ln w="9525">
            <a:noFill/>
            <a:miter lim="800000"/>
            <a:headEnd/>
            <a:tailEnd/>
          </a:ln>
          <a:effectLst/>
        </p:spPr>
        <p:txBody>
          <a:bodyPr vert="horz" wrap="square" lIns="100785" tIns="50393" rIns="100785" bIns="50393" numCol="1" anchor="ctr" anchorCtr="0" compatLnSpc="1">
            <a:prstTxWarp prst="textNoShape">
              <a:avLst/>
            </a:prstTxWarp>
            <a:spAutoFit/>
          </a:bodyPr>
          <a:lstStyle/>
          <a:p>
            <a:pPr algn="ctr" defTabSz="1007852" hangingPunct="1">
              <a:lnSpc>
                <a:spcPct val="100000"/>
              </a:lnSpc>
              <a:buClrTx/>
              <a:buSzTx/>
            </a:pPr>
            <a:r>
              <a:rPr lang="en-US" sz="1200" b="1" dirty="0" smtClean="0">
                <a:solidFill>
                  <a:schemeClr val="tx1"/>
                </a:solidFill>
                <a:latin typeface="Times New Roman" pitchFamily="18" charset="0"/>
                <a:ea typeface="SimSun" pitchFamily="2" charset="-122"/>
                <a:cs typeface="Times New Roman" pitchFamily="18" charset="0"/>
              </a:rPr>
              <a:t>Relative Displacement Magnitude for 50 cm/s Initial Relative Velocity</a:t>
            </a:r>
            <a:endParaRPr lang="en-US" sz="2000" dirty="0" smtClean="0">
              <a:solidFill>
                <a:schemeClr val="tx1"/>
              </a:solidFill>
              <a:latin typeface="Arial" pitchFamily="34" charset="0"/>
              <a:cs typeface="Arial" pitchFamily="34" charset="0"/>
            </a:endParaRPr>
          </a:p>
        </p:txBody>
      </p:sp>
      <p:sp>
        <p:nvSpPr>
          <p:cNvPr id="10" name="Slide Number Placeholder 9"/>
          <p:cNvSpPr>
            <a:spLocks noGrp="1"/>
          </p:cNvSpPr>
          <p:nvPr>
            <p:ph type="sldNum" idx="12"/>
          </p:nvPr>
        </p:nvSpPr>
        <p:spPr/>
        <p:txBody>
          <a:bodyPr/>
          <a:lstStyle/>
          <a:p>
            <a:pPr>
              <a:defRPr/>
            </a:pPr>
            <a:fld id="{8C6E2802-7AC4-44BB-B0A5-E12803E0614A}" type="slidenum">
              <a:rPr lang="en-US" altLang="en-US" smtClean="0"/>
              <a:pPr>
                <a:defRPr/>
              </a:pPr>
              <a:t>48</a:t>
            </a:fld>
            <a:endParaRPr lang="en-US" altLang="en-US" dirty="0"/>
          </a:p>
        </p:txBody>
      </p:sp>
    </p:spTree>
    <p:extLst>
      <p:ext uri="{BB962C8B-B14F-4D97-AF65-F5344CB8AC3E}">
        <p14:creationId xmlns:p14="http://schemas.microsoft.com/office/powerpoint/2010/main" xmlns="" val="271190152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xmlns="" val="1483644448"/>
              </p:ext>
            </p:extLst>
          </p:nvPr>
        </p:nvGraphicFramePr>
        <p:xfrm>
          <a:off x="542131" y="733425"/>
          <a:ext cx="9068277" cy="15283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RCL.SS.MOP2</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05866">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1" dirty="0" smtClean="0">
                          <a:solidFill>
                            <a:schemeClr val="tx1"/>
                          </a:solidFill>
                        </a:rPr>
                        <a:t>“Jade and</a:t>
                      </a:r>
                      <a:r>
                        <a:rPr lang="en-US" sz="2000" b="1" i="1" baseline="0" dirty="0" smtClean="0">
                          <a:solidFill>
                            <a:schemeClr val="tx1"/>
                          </a:solidFill>
                        </a:rPr>
                        <a:t> Turquoise Shall Achieve a Local Slew Rate of Less Than 1 deg/s</a:t>
                      </a:r>
                      <a:r>
                        <a:rPr lang="en-US" sz="2000" b="1" i="1" dirty="0" smtClean="0">
                          <a:solidFill>
                            <a:schemeClr val="tx1"/>
                          </a:solidFill>
                        </a:rPr>
                        <a:t>”</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Analyze</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542131" y="2562225"/>
            <a:ext cx="9152242" cy="1218038"/>
          </a:xfrm>
          <a:prstGeom prst="rect">
            <a:avLst/>
          </a:prstGeom>
          <a:noFill/>
        </p:spPr>
        <p:txBody>
          <a:bodyPr wrap="square" lIns="100785" tIns="50393" rIns="100785" bIns="50393" rtlCol="0">
            <a:spAutoFit/>
          </a:bodyPr>
          <a:lstStyle/>
          <a:p>
            <a:pPr algn="just"/>
            <a:r>
              <a:rPr lang="en-US" sz="2600" b="1" dirty="0" smtClean="0">
                <a:solidFill>
                  <a:schemeClr val="tx1"/>
                </a:solidFill>
              </a:rPr>
              <a:t>Based on slew rate data obtained from previous CubeSat missions, a CubeSat with a slew rate of less than 1 deg/s can be considered to have attained </a:t>
            </a:r>
            <a:r>
              <a:rPr lang="en-US" sz="2600" b="1" dirty="0" smtClean="0">
                <a:solidFill>
                  <a:schemeClr val="tx1"/>
                </a:solidFill>
              </a:rPr>
              <a:t>stability.</a:t>
            </a:r>
            <a:endParaRPr lang="en-US" sz="2600" b="1" dirty="0" smtClean="0">
              <a:solidFill>
                <a:schemeClr val="tx1"/>
              </a:solidFill>
            </a:endParaRPr>
          </a:p>
        </p:txBody>
      </p:sp>
      <p:sp>
        <p:nvSpPr>
          <p:cNvPr id="7" name="Slide Number Placeholder 6"/>
          <p:cNvSpPr>
            <a:spLocks noGrp="1"/>
          </p:cNvSpPr>
          <p:nvPr>
            <p:ph type="sldNum" idx="12"/>
          </p:nvPr>
        </p:nvSpPr>
        <p:spPr/>
        <p:txBody>
          <a:bodyPr/>
          <a:lstStyle/>
          <a:p>
            <a:pPr>
              <a:defRPr/>
            </a:pPr>
            <a:fld id="{8C6E2802-7AC4-44BB-B0A5-E12803E0614A}" type="slidenum">
              <a:rPr lang="en-US" altLang="en-US" smtClean="0"/>
              <a:pPr>
                <a:defRPr/>
              </a:pPr>
              <a:t>49</a:t>
            </a:fld>
            <a:endParaRPr lang="en-US" altLang="en-US" dirty="0"/>
          </a:p>
        </p:txBody>
      </p:sp>
    </p:spTree>
    <p:extLst>
      <p:ext uri="{BB962C8B-B14F-4D97-AF65-F5344CB8AC3E}">
        <p14:creationId xmlns:p14="http://schemas.microsoft.com/office/powerpoint/2010/main" xmlns="" val="27119015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1"/>
          <p:cNvSpPr>
            <a:spLocks noGrp="1" noChangeArrowheads="1"/>
          </p:cNvSpPr>
          <p:nvPr>
            <p:ph type="title"/>
          </p:nvPr>
        </p:nvSpPr>
        <p:spPr>
          <a:xfrm>
            <a:off x="503238" y="301625"/>
            <a:ext cx="9063037" cy="1257300"/>
          </a:xfrm>
        </p:spPr>
        <p:txBody>
          <a:bodyPr/>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b="1" dirty="0" smtClean="0">
                <a:solidFill>
                  <a:srgbClr val="000000"/>
                </a:solidFill>
              </a:rPr>
              <a:t>Configuration Option: Active - Passive</a:t>
            </a:r>
          </a:p>
        </p:txBody>
      </p:sp>
      <p:sp>
        <p:nvSpPr>
          <p:cNvPr id="11268" name="Rectangle 2"/>
          <p:cNvSpPr>
            <a:spLocks noGrp="1" noChangeArrowheads="1"/>
          </p:cNvSpPr>
          <p:nvPr>
            <p:ph type="body" idx="1"/>
          </p:nvPr>
        </p:nvSpPr>
        <p:spPr>
          <a:xfrm>
            <a:off x="503238" y="1768475"/>
            <a:ext cx="9063037" cy="4986338"/>
          </a:xfrm>
        </p:spPr>
        <p:txBody>
          <a:bodyPr/>
          <a:lstStyle/>
          <a:p>
            <a:pPr marL="215900" indent="-215900" eaLnBrk="1">
              <a:lnSpc>
                <a:spcPct val="100000"/>
              </a:lnSpc>
              <a:buSzPct val="45000"/>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solidFill>
                  <a:srgbClr val="000000"/>
                </a:solidFill>
              </a:rPr>
              <a:t>   </a:t>
            </a:r>
            <a:r>
              <a:rPr lang="en-US" altLang="en-US" dirty="0" smtClean="0">
                <a:solidFill>
                  <a:srgbClr val="000000"/>
                </a:solidFill>
              </a:rPr>
              <a:t>Pros</a:t>
            </a:r>
          </a:p>
          <a:p>
            <a:pPr marL="431800" lvl="1" indent="-215900" eaLnBrk="1">
              <a:lnSpc>
                <a:spcPct val="100000"/>
              </a:lnSpc>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solidFill>
                  <a:srgbClr val="000000"/>
                </a:solidFill>
              </a:rPr>
              <a:t>Less Complex</a:t>
            </a:r>
          </a:p>
          <a:p>
            <a:pPr marL="431800" lvl="1" indent="-215900" eaLnBrk="1">
              <a:lnSpc>
                <a:spcPct val="100000"/>
              </a:lnSpc>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solidFill>
                  <a:srgbClr val="000000"/>
                </a:solidFill>
              </a:rPr>
              <a:t>Target vehicle accompanies chase vehicle to orbit</a:t>
            </a:r>
          </a:p>
          <a:p>
            <a:pPr marL="215900" indent="-215900" eaLnBrk="1">
              <a:lnSpc>
                <a:spcPct val="100000"/>
              </a:lnSpc>
              <a:buSzPct val="45000"/>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solidFill>
                  <a:srgbClr val="000000"/>
                </a:solidFill>
              </a:rPr>
              <a:t>   </a:t>
            </a:r>
            <a:r>
              <a:rPr lang="en-US" altLang="en-US" dirty="0" smtClean="0">
                <a:solidFill>
                  <a:srgbClr val="000000"/>
                </a:solidFill>
              </a:rPr>
              <a:t>Cons</a:t>
            </a:r>
            <a:endParaRPr lang="en-US" altLang="en-US" dirty="0" smtClean="0">
              <a:solidFill>
                <a:srgbClr val="000000"/>
              </a:solidFill>
            </a:endParaRPr>
          </a:p>
          <a:p>
            <a:pPr marL="431800" lvl="1" indent="-215900" eaLnBrk="1">
              <a:lnSpc>
                <a:spcPct val="100000"/>
              </a:lnSpc>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solidFill>
                  <a:srgbClr val="000000"/>
                </a:solidFill>
              </a:rPr>
              <a:t>No control over vehicle</a:t>
            </a:r>
          </a:p>
          <a:p>
            <a:pPr marL="431800" lvl="1" indent="-215900" eaLnBrk="1">
              <a:lnSpc>
                <a:spcPct val="100000"/>
              </a:lnSpc>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solidFill>
                  <a:srgbClr val="000000"/>
                </a:solidFill>
              </a:rPr>
              <a:t>Harder to maintain relative velocities</a:t>
            </a:r>
          </a:p>
          <a:p>
            <a:pPr marL="431800" lvl="1" indent="-215900" eaLnBrk="1">
              <a:lnSpc>
                <a:spcPct val="100000"/>
              </a:lnSpc>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solidFill>
                  <a:srgbClr val="000000"/>
                </a:solidFill>
              </a:rPr>
              <a:t>Less redundancy</a:t>
            </a:r>
          </a:p>
        </p:txBody>
      </p:sp>
      <p:sp>
        <p:nvSpPr>
          <p:cNvPr id="8195" name="Text Box 3"/>
          <p:cNvSpPr txBox="1">
            <a:spLocks noChangeArrowheads="1"/>
          </p:cNvSpPr>
          <p:nvPr/>
        </p:nvSpPr>
        <p:spPr bwMode="auto">
          <a:xfrm rot="2220000">
            <a:off x="1700213" y="2593975"/>
            <a:ext cx="6673850" cy="14509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0000" tIns="45000" rIns="90000" bIns="4500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9pPr>
          </a:lstStyle>
          <a:p>
            <a:pPr algn="ctr" eaLnBrk="1">
              <a:buClrTx/>
              <a:buFontTx/>
              <a:buNone/>
            </a:pPr>
            <a:r>
              <a:rPr lang="en-US" altLang="en-US" sz="9600" b="1" dirty="0" smtClean="0">
                <a:solidFill>
                  <a:srgbClr val="00B0F0"/>
                </a:solidFill>
              </a:rPr>
              <a:t>Possible</a:t>
            </a:r>
            <a:endParaRPr lang="en-US" altLang="en-US" sz="9600" b="1" dirty="0">
              <a:solidFill>
                <a:srgbClr val="00B0F0"/>
              </a:solidFill>
            </a:endParaRPr>
          </a:p>
        </p:txBody>
      </p:sp>
      <p:sp>
        <p:nvSpPr>
          <p:cNvPr id="6" name="Slide Number Placeholder 5"/>
          <p:cNvSpPr>
            <a:spLocks noGrp="1"/>
          </p:cNvSpPr>
          <p:nvPr>
            <p:ph type="sldNum" idx="12"/>
          </p:nvPr>
        </p:nvSpPr>
        <p:spPr/>
        <p:txBody>
          <a:bodyPr/>
          <a:lstStyle/>
          <a:p>
            <a:pPr>
              <a:defRPr/>
            </a:pPr>
            <a:fld id="{8C6E2802-7AC4-44BB-B0A5-E12803E0614A}" type="slidenum">
              <a:rPr lang="en-US" altLang="en-US" smtClean="0"/>
              <a:pPr>
                <a:defRPr/>
              </a:pPr>
              <a:t>5</a:t>
            </a:fld>
            <a:endParaRPr lang="en-US" altLang="en-US"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xmlns="" val="1483644448"/>
              </p:ext>
            </p:extLst>
          </p:nvPr>
        </p:nvGraphicFramePr>
        <p:xfrm>
          <a:off x="618331" y="657225"/>
          <a:ext cx="9068277" cy="18331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RCL.SS.MOP3</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08380">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1" dirty="0" smtClean="0">
                          <a:solidFill>
                            <a:schemeClr val="tx1"/>
                          </a:solidFill>
                        </a:rPr>
                        <a:t>“Jade and Turquoise</a:t>
                      </a:r>
                      <a:r>
                        <a:rPr lang="en-US" sz="2000" b="1" i="1" baseline="0" dirty="0" smtClean="0">
                          <a:solidFill>
                            <a:schemeClr val="tx1"/>
                          </a:solidFill>
                        </a:rPr>
                        <a:t> Shall Record Relative Displacement Data Between Each Other at Least Once a Second</a:t>
                      </a:r>
                      <a:r>
                        <a:rPr lang="en-US" sz="2000" b="1" i="1" dirty="0" smtClean="0">
                          <a:solidFill>
                            <a:schemeClr val="tx1"/>
                          </a:solidFill>
                        </a:rPr>
                        <a:t>”</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Analyze</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542131" y="2638425"/>
            <a:ext cx="9152242" cy="1218038"/>
          </a:xfrm>
          <a:prstGeom prst="rect">
            <a:avLst/>
          </a:prstGeom>
          <a:noFill/>
        </p:spPr>
        <p:txBody>
          <a:bodyPr wrap="square" lIns="100785" tIns="50393" rIns="100785" bIns="50393" rtlCol="0">
            <a:spAutoFit/>
          </a:bodyPr>
          <a:lstStyle/>
          <a:p>
            <a:pPr algn="just"/>
            <a:r>
              <a:rPr lang="en-US" sz="2600" b="1" dirty="0" smtClean="0">
                <a:solidFill>
                  <a:schemeClr val="tx1"/>
                </a:solidFill>
              </a:rPr>
              <a:t>This requirement serves as a means to verifying other requirements associated with the completion Rascal’s primary </a:t>
            </a:r>
            <a:r>
              <a:rPr lang="en-US" sz="2600" b="1" dirty="0" smtClean="0">
                <a:solidFill>
                  <a:schemeClr val="tx1"/>
                </a:solidFill>
              </a:rPr>
              <a:t>mission.</a:t>
            </a:r>
            <a:endParaRPr lang="en-US" sz="2600" b="1" dirty="0" smtClean="0">
              <a:solidFill>
                <a:schemeClr val="tx1"/>
              </a:solidFill>
            </a:endParaRPr>
          </a:p>
        </p:txBody>
      </p:sp>
      <p:sp>
        <p:nvSpPr>
          <p:cNvPr id="7" name="Slide Number Placeholder 6"/>
          <p:cNvSpPr>
            <a:spLocks noGrp="1"/>
          </p:cNvSpPr>
          <p:nvPr>
            <p:ph type="sldNum" idx="12"/>
          </p:nvPr>
        </p:nvSpPr>
        <p:spPr/>
        <p:txBody>
          <a:bodyPr/>
          <a:lstStyle/>
          <a:p>
            <a:pPr>
              <a:defRPr/>
            </a:pPr>
            <a:fld id="{8C6E2802-7AC4-44BB-B0A5-E12803E0614A}" type="slidenum">
              <a:rPr lang="en-US" altLang="en-US" smtClean="0"/>
              <a:pPr>
                <a:defRPr/>
              </a:pPr>
              <a:t>50</a:t>
            </a:fld>
            <a:endParaRPr lang="en-US" altLang="en-US" dirty="0"/>
          </a:p>
        </p:txBody>
      </p:sp>
    </p:spTree>
    <p:extLst>
      <p:ext uri="{BB962C8B-B14F-4D97-AF65-F5344CB8AC3E}">
        <p14:creationId xmlns:p14="http://schemas.microsoft.com/office/powerpoint/2010/main" xmlns="" val="271190152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xmlns="" val="1483644448"/>
              </p:ext>
            </p:extLst>
          </p:nvPr>
        </p:nvGraphicFramePr>
        <p:xfrm>
          <a:off x="618331" y="733425"/>
          <a:ext cx="9068277" cy="18331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RCL.SK.MOP1</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08380">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1" dirty="0" smtClean="0">
                          <a:solidFill>
                            <a:schemeClr val="tx1"/>
                          </a:solidFill>
                        </a:rPr>
                        <a:t>“Jade and Turquoise Shall</a:t>
                      </a:r>
                      <a:r>
                        <a:rPr lang="en-US" sz="2000" b="1" i="1" baseline="0" dirty="0" smtClean="0">
                          <a:solidFill>
                            <a:schemeClr val="tx1"/>
                          </a:solidFill>
                        </a:rPr>
                        <a:t> be Able to Stationkeep within a 10-75 meter Sphere of Each Other for at Least 5 Orbits</a:t>
                      </a:r>
                      <a:r>
                        <a:rPr lang="en-US" sz="2000" b="1" i="1" dirty="0" smtClean="0">
                          <a:solidFill>
                            <a:schemeClr val="tx1"/>
                          </a:solidFill>
                        </a:rPr>
                        <a:t>”</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Analyze</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542131" y="2714625"/>
            <a:ext cx="9152242" cy="3078483"/>
          </a:xfrm>
          <a:prstGeom prst="rect">
            <a:avLst/>
          </a:prstGeom>
          <a:noFill/>
        </p:spPr>
        <p:txBody>
          <a:bodyPr wrap="square" lIns="100785" tIns="50393" rIns="100785" bIns="50393" rtlCol="0">
            <a:spAutoFit/>
          </a:bodyPr>
          <a:lstStyle/>
          <a:p>
            <a:pPr algn="just"/>
            <a:r>
              <a:rPr lang="en-US" sz="2600" b="1" dirty="0" smtClean="0">
                <a:solidFill>
                  <a:schemeClr val="tx1"/>
                </a:solidFill>
              </a:rPr>
              <a:t>This requirement comes directly from the Team Bravo RFP and is a key factor in meeting the mission success criteria of the proposed </a:t>
            </a:r>
            <a:r>
              <a:rPr lang="en-US" sz="2600" b="1" dirty="0" smtClean="0">
                <a:solidFill>
                  <a:schemeClr val="tx1"/>
                </a:solidFill>
              </a:rPr>
              <a:t>mission.</a:t>
            </a:r>
            <a:endParaRPr lang="en-US" sz="2600" b="1" dirty="0" smtClean="0">
              <a:solidFill>
                <a:schemeClr val="tx1"/>
              </a:solidFill>
            </a:endParaRPr>
          </a:p>
          <a:p>
            <a:pPr algn="just"/>
            <a:endParaRPr lang="en-US" sz="2600" b="1" dirty="0" smtClean="0">
              <a:solidFill>
                <a:schemeClr val="tx1"/>
              </a:solidFill>
            </a:endParaRPr>
          </a:p>
          <a:p>
            <a:pPr algn="just"/>
            <a:r>
              <a:rPr lang="en-US" sz="2600" b="1" dirty="0" smtClean="0">
                <a:solidFill>
                  <a:schemeClr val="tx1"/>
                </a:solidFill>
              </a:rPr>
              <a:t>The process will be initiated by a command from the ground, at which time it would be executed autonomously and validated based on relative displacement data obtained after the </a:t>
            </a:r>
            <a:r>
              <a:rPr lang="en-US" sz="2600" b="1" dirty="0" smtClean="0">
                <a:solidFill>
                  <a:schemeClr val="tx1"/>
                </a:solidFill>
              </a:rPr>
              <a:t>fact.</a:t>
            </a:r>
            <a:endParaRPr lang="en-US" sz="2600" b="1" dirty="0" smtClean="0">
              <a:solidFill>
                <a:schemeClr val="tx1"/>
              </a:solidFill>
            </a:endParaRPr>
          </a:p>
        </p:txBody>
      </p:sp>
      <p:sp>
        <p:nvSpPr>
          <p:cNvPr id="7" name="Slide Number Placeholder 6"/>
          <p:cNvSpPr>
            <a:spLocks noGrp="1"/>
          </p:cNvSpPr>
          <p:nvPr>
            <p:ph type="sldNum" idx="12"/>
          </p:nvPr>
        </p:nvSpPr>
        <p:spPr/>
        <p:txBody>
          <a:bodyPr/>
          <a:lstStyle/>
          <a:p>
            <a:pPr>
              <a:defRPr/>
            </a:pPr>
            <a:fld id="{8C6E2802-7AC4-44BB-B0A5-E12803E0614A}" type="slidenum">
              <a:rPr lang="en-US" altLang="en-US" smtClean="0"/>
              <a:pPr>
                <a:defRPr/>
              </a:pPr>
              <a:t>51</a:t>
            </a:fld>
            <a:endParaRPr lang="en-US" altLang="en-US" dirty="0"/>
          </a:p>
        </p:txBody>
      </p:sp>
    </p:spTree>
    <p:extLst>
      <p:ext uri="{BB962C8B-B14F-4D97-AF65-F5344CB8AC3E}">
        <p14:creationId xmlns:p14="http://schemas.microsoft.com/office/powerpoint/2010/main" xmlns="" val="271190152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xmlns="" val="1483644448"/>
              </p:ext>
            </p:extLst>
          </p:nvPr>
        </p:nvGraphicFramePr>
        <p:xfrm>
          <a:off x="618331" y="657225"/>
          <a:ext cx="9068277" cy="24427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RCL.ESC.MOP1</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613408">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1" dirty="0" smtClean="0">
                          <a:solidFill>
                            <a:schemeClr val="tx1"/>
                          </a:solidFill>
                        </a:rPr>
                        <a:t>“Jade and Turquoise Shall</a:t>
                      </a:r>
                      <a:r>
                        <a:rPr lang="en-US" sz="2000" b="1" i="1" baseline="0" dirty="0" smtClean="0">
                          <a:solidFill>
                            <a:schemeClr val="tx1"/>
                          </a:solidFill>
                        </a:rPr>
                        <a:t> be Able to Perform an “Escape” Maneuver that Increases the Relative Displacement Between Each Other to at Least 100 meters within 1 Orbit </a:t>
                      </a:r>
                      <a:r>
                        <a:rPr lang="en-US" sz="2000" b="1" i="1" dirty="0" smtClean="0">
                          <a:solidFill>
                            <a:schemeClr val="tx1"/>
                          </a:solidFill>
                        </a:rPr>
                        <a:t>”</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Analyze</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465931" y="3248025"/>
            <a:ext cx="9152242" cy="2706394"/>
          </a:xfrm>
          <a:prstGeom prst="rect">
            <a:avLst/>
          </a:prstGeom>
          <a:noFill/>
        </p:spPr>
        <p:txBody>
          <a:bodyPr wrap="square" lIns="100785" tIns="50393" rIns="100785" bIns="50393" rtlCol="0">
            <a:spAutoFit/>
          </a:bodyPr>
          <a:lstStyle/>
          <a:p>
            <a:pPr algn="just"/>
            <a:r>
              <a:rPr lang="en-US" sz="2600" b="1" dirty="0" smtClean="0">
                <a:solidFill>
                  <a:schemeClr val="tx1"/>
                </a:solidFill>
              </a:rPr>
              <a:t>This requirement comes directly from the Team Bravo RFP and is a key factor in meeting the mission success criteria of the proposed </a:t>
            </a:r>
            <a:r>
              <a:rPr lang="en-US" sz="2600" b="1" dirty="0" smtClean="0">
                <a:solidFill>
                  <a:schemeClr val="tx1"/>
                </a:solidFill>
              </a:rPr>
              <a:t>mission.</a:t>
            </a:r>
            <a:endParaRPr lang="en-US" sz="2600" b="1" dirty="0" smtClean="0">
              <a:solidFill>
                <a:schemeClr val="tx1"/>
              </a:solidFill>
            </a:endParaRPr>
          </a:p>
          <a:p>
            <a:pPr algn="just"/>
            <a:endParaRPr lang="en-US" sz="2600" b="1" dirty="0" smtClean="0">
              <a:solidFill>
                <a:schemeClr val="tx1"/>
              </a:solidFill>
            </a:endParaRPr>
          </a:p>
          <a:p>
            <a:pPr algn="just"/>
            <a:r>
              <a:rPr lang="en-US" sz="2600" b="1" dirty="0" smtClean="0">
                <a:solidFill>
                  <a:schemeClr val="tx1"/>
                </a:solidFill>
              </a:rPr>
              <a:t>Once again, this process would likely be executed autonomously, with verification of its completion coming after it has already been </a:t>
            </a:r>
            <a:r>
              <a:rPr lang="en-US" sz="2600" b="1" dirty="0" smtClean="0">
                <a:solidFill>
                  <a:schemeClr val="tx1"/>
                </a:solidFill>
              </a:rPr>
              <a:t>executed.</a:t>
            </a:r>
            <a:endParaRPr lang="en-US" sz="2600" b="1" dirty="0" smtClean="0">
              <a:solidFill>
                <a:schemeClr val="tx1"/>
              </a:solidFill>
            </a:endParaRPr>
          </a:p>
        </p:txBody>
      </p:sp>
      <p:sp>
        <p:nvSpPr>
          <p:cNvPr id="7" name="Slide Number Placeholder 6"/>
          <p:cNvSpPr>
            <a:spLocks noGrp="1"/>
          </p:cNvSpPr>
          <p:nvPr>
            <p:ph type="sldNum" idx="12"/>
          </p:nvPr>
        </p:nvSpPr>
        <p:spPr/>
        <p:txBody>
          <a:bodyPr/>
          <a:lstStyle/>
          <a:p>
            <a:pPr>
              <a:defRPr/>
            </a:pPr>
            <a:fld id="{8C6E2802-7AC4-44BB-B0A5-E12803E0614A}" type="slidenum">
              <a:rPr lang="en-US" altLang="en-US" smtClean="0"/>
              <a:pPr>
                <a:defRPr/>
              </a:pPr>
              <a:t>52</a:t>
            </a:fld>
            <a:endParaRPr lang="en-US" altLang="en-US" dirty="0"/>
          </a:p>
        </p:txBody>
      </p:sp>
    </p:spTree>
    <p:extLst>
      <p:ext uri="{BB962C8B-B14F-4D97-AF65-F5344CB8AC3E}">
        <p14:creationId xmlns:p14="http://schemas.microsoft.com/office/powerpoint/2010/main" xmlns="" val="271190152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xmlns="" val="1483644448"/>
              </p:ext>
            </p:extLst>
          </p:nvPr>
        </p:nvGraphicFramePr>
        <p:xfrm>
          <a:off x="618331" y="581025"/>
          <a:ext cx="9068277" cy="21379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RCL.RDZ.MOP1</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10894">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1" dirty="0" smtClean="0">
                          <a:solidFill>
                            <a:schemeClr val="tx1"/>
                          </a:solidFill>
                        </a:rPr>
                        <a:t>“Jade and Turquoise Shall be Able to Perform a Rendezvous by Decreasing the Relative Displacement Between Each Other to Within 50 meters for at Least</a:t>
                      </a:r>
                      <a:r>
                        <a:rPr lang="en-US" sz="2000" b="1" i="1" baseline="0" dirty="0" smtClean="0">
                          <a:solidFill>
                            <a:schemeClr val="tx1"/>
                          </a:solidFill>
                        </a:rPr>
                        <a:t> 5 Orbits</a:t>
                      </a:r>
                      <a:r>
                        <a:rPr lang="en-US" sz="2000" b="1" i="1" dirty="0" smtClean="0">
                          <a:solidFill>
                            <a:schemeClr val="tx1"/>
                          </a:solidFill>
                        </a:rPr>
                        <a:t>”</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Analyze</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465931" y="2867025"/>
            <a:ext cx="9152242" cy="2706394"/>
          </a:xfrm>
          <a:prstGeom prst="rect">
            <a:avLst/>
          </a:prstGeom>
          <a:noFill/>
        </p:spPr>
        <p:txBody>
          <a:bodyPr wrap="square" lIns="100785" tIns="50393" rIns="100785" bIns="50393" rtlCol="0">
            <a:spAutoFit/>
          </a:bodyPr>
          <a:lstStyle/>
          <a:p>
            <a:pPr algn="just"/>
            <a:r>
              <a:rPr lang="en-US" sz="2600" b="1" dirty="0" smtClean="0">
                <a:solidFill>
                  <a:schemeClr val="tx1"/>
                </a:solidFill>
              </a:rPr>
              <a:t>This requirement comes directly from the Team Bravo RFP and is a key factor in meeting the mission success criteria of the proposed </a:t>
            </a:r>
            <a:r>
              <a:rPr lang="en-US" sz="2600" b="1" dirty="0" smtClean="0">
                <a:solidFill>
                  <a:schemeClr val="tx1"/>
                </a:solidFill>
              </a:rPr>
              <a:t>mission.</a:t>
            </a:r>
            <a:endParaRPr lang="en-US" sz="2600" b="1" dirty="0" smtClean="0">
              <a:solidFill>
                <a:schemeClr val="tx1"/>
              </a:solidFill>
            </a:endParaRPr>
          </a:p>
          <a:p>
            <a:pPr algn="just"/>
            <a:endParaRPr lang="en-US" sz="2600" b="1" dirty="0" smtClean="0">
              <a:solidFill>
                <a:schemeClr val="tx1"/>
              </a:solidFill>
            </a:endParaRPr>
          </a:p>
          <a:p>
            <a:pPr algn="just"/>
            <a:r>
              <a:rPr lang="en-US" sz="2600" b="1" dirty="0" smtClean="0">
                <a:solidFill>
                  <a:schemeClr val="tx1"/>
                </a:solidFill>
              </a:rPr>
              <a:t>This process would be executed at the completion of the “Escape” Maneuver, with verification of its completion coming after it has already </a:t>
            </a:r>
            <a:r>
              <a:rPr lang="en-US" sz="2600" b="1" dirty="0" smtClean="0">
                <a:solidFill>
                  <a:schemeClr val="tx1"/>
                </a:solidFill>
              </a:rPr>
              <a:t>occurred.</a:t>
            </a:r>
            <a:endParaRPr lang="en-US" sz="2600" b="1" dirty="0" smtClean="0">
              <a:solidFill>
                <a:schemeClr val="tx1"/>
              </a:solidFill>
            </a:endParaRPr>
          </a:p>
        </p:txBody>
      </p:sp>
      <p:sp>
        <p:nvSpPr>
          <p:cNvPr id="7" name="Slide Number Placeholder 6"/>
          <p:cNvSpPr>
            <a:spLocks noGrp="1"/>
          </p:cNvSpPr>
          <p:nvPr>
            <p:ph type="sldNum" idx="12"/>
          </p:nvPr>
        </p:nvSpPr>
        <p:spPr/>
        <p:txBody>
          <a:bodyPr/>
          <a:lstStyle/>
          <a:p>
            <a:pPr>
              <a:defRPr/>
            </a:pPr>
            <a:fld id="{8C6E2802-7AC4-44BB-B0A5-E12803E0614A}" type="slidenum">
              <a:rPr lang="en-US" altLang="en-US" smtClean="0"/>
              <a:pPr>
                <a:defRPr/>
              </a:pPr>
              <a:t>53</a:t>
            </a:fld>
            <a:endParaRPr lang="en-US" altLang="en-US" dirty="0"/>
          </a:p>
        </p:txBody>
      </p:sp>
    </p:spTree>
    <p:extLst>
      <p:ext uri="{BB962C8B-B14F-4D97-AF65-F5344CB8AC3E}">
        <p14:creationId xmlns:p14="http://schemas.microsoft.com/office/powerpoint/2010/main" xmlns="" val="271190152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1"/>
          <p:cNvSpPr>
            <a:spLocks noGrp="1" noChangeArrowheads="1"/>
          </p:cNvSpPr>
          <p:nvPr>
            <p:ph type="title"/>
          </p:nvPr>
        </p:nvSpPr>
        <p:spPr>
          <a:xfrm>
            <a:off x="503238" y="301625"/>
            <a:ext cx="9067800" cy="1262063"/>
          </a:xfrm>
        </p:spPr>
        <p:txBody>
          <a:bodyPr tIns="38880"/>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solidFill>
                  <a:srgbClr val="000000"/>
                </a:solidFill>
              </a:rPr>
              <a:t>Questions?</a:t>
            </a:r>
          </a:p>
        </p:txBody>
      </p:sp>
      <p:pic>
        <p:nvPicPr>
          <p:cNvPr id="5939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522538" y="1768475"/>
            <a:ext cx="5027612" cy="499110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sp>
        <p:nvSpPr>
          <p:cNvPr id="5" name="Slide Number Placeholder 4"/>
          <p:cNvSpPr>
            <a:spLocks noGrp="1"/>
          </p:cNvSpPr>
          <p:nvPr>
            <p:ph type="sldNum" idx="12"/>
          </p:nvPr>
        </p:nvSpPr>
        <p:spPr/>
        <p:txBody>
          <a:bodyPr/>
          <a:lstStyle/>
          <a:p>
            <a:pPr>
              <a:defRPr/>
            </a:pPr>
            <a:fld id="{8C6E2802-7AC4-44BB-B0A5-E12803E0614A}" type="slidenum">
              <a:rPr lang="en-US" altLang="en-US" smtClean="0"/>
              <a:pPr>
                <a:defRPr/>
              </a:pPr>
              <a:t>54</a:t>
            </a:fld>
            <a:endParaRPr lang="en-US" alt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1"/>
          <p:cNvSpPr>
            <a:spLocks noGrp="1" noChangeArrowheads="1"/>
          </p:cNvSpPr>
          <p:nvPr>
            <p:ph type="title"/>
          </p:nvPr>
        </p:nvSpPr>
        <p:spPr>
          <a:xfrm>
            <a:off x="503238" y="301625"/>
            <a:ext cx="9063037" cy="1257300"/>
          </a:xfrm>
        </p:spPr>
        <p:txBody>
          <a:bodyPr/>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b="1" dirty="0" smtClean="0">
                <a:solidFill>
                  <a:srgbClr val="000000"/>
                </a:solidFill>
              </a:rPr>
              <a:t>Configuration Option: Active - Active</a:t>
            </a:r>
          </a:p>
        </p:txBody>
      </p:sp>
      <p:sp>
        <p:nvSpPr>
          <p:cNvPr id="12292" name="Rectangle 2"/>
          <p:cNvSpPr>
            <a:spLocks noGrp="1" noChangeArrowheads="1"/>
          </p:cNvSpPr>
          <p:nvPr>
            <p:ph type="body" idx="1"/>
          </p:nvPr>
        </p:nvSpPr>
        <p:spPr>
          <a:xfrm>
            <a:off x="503238" y="1768475"/>
            <a:ext cx="9063037" cy="4986338"/>
          </a:xfrm>
        </p:spPr>
        <p:txBody>
          <a:bodyPr/>
          <a:lstStyle/>
          <a:p>
            <a:pPr marL="339725" indent="-339725" eaLnBrk="1">
              <a:lnSpc>
                <a:spcPct val="100000"/>
              </a:lnSpc>
              <a:buClrTx/>
              <a:buSzPct val="150000"/>
              <a:buFont typeface="Arial"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dirty="0" smtClean="0"/>
              <a:t> </a:t>
            </a:r>
            <a:r>
              <a:rPr lang="en-US" altLang="en-US" dirty="0" smtClean="0">
                <a:solidFill>
                  <a:srgbClr val="000000"/>
                </a:solidFill>
              </a:rPr>
              <a:t>Pros</a:t>
            </a:r>
          </a:p>
          <a:p>
            <a:pPr marL="1081088" indent="-566738" eaLnBrk="1">
              <a:lnSpc>
                <a:spcPct val="100000"/>
              </a:lnSpc>
              <a:buClrTx/>
              <a:buSzPct val="150000"/>
              <a:buFont typeface="Arial"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dirty="0" smtClean="0">
                <a:solidFill>
                  <a:srgbClr val="000000"/>
                </a:solidFill>
              </a:rPr>
              <a:t>Redundancy</a:t>
            </a:r>
          </a:p>
          <a:p>
            <a:pPr marL="1081088" indent="-566738" eaLnBrk="1">
              <a:lnSpc>
                <a:spcPct val="100000"/>
              </a:lnSpc>
              <a:buClrTx/>
              <a:buSzPct val="150000"/>
              <a:buFont typeface="Arial"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dirty="0" smtClean="0">
                <a:solidFill>
                  <a:srgbClr val="000000"/>
                </a:solidFill>
              </a:rPr>
              <a:t>Target vehicle accompanies chase vehicle to orbit</a:t>
            </a:r>
          </a:p>
          <a:p>
            <a:pPr marL="1081088" indent="-566738" eaLnBrk="1">
              <a:lnSpc>
                <a:spcPct val="100000"/>
              </a:lnSpc>
              <a:buClrTx/>
              <a:buSzPct val="150000"/>
              <a:buFont typeface="Arial"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dirty="0" smtClean="0">
                <a:solidFill>
                  <a:srgbClr val="000000"/>
                </a:solidFill>
              </a:rPr>
              <a:t>Replicable</a:t>
            </a:r>
          </a:p>
          <a:p>
            <a:pPr marL="1081088" indent="-566738" eaLnBrk="1">
              <a:lnSpc>
                <a:spcPct val="100000"/>
              </a:lnSpc>
              <a:buClrTx/>
              <a:buSzPct val="150000"/>
              <a:buFont typeface="Arial"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dirty="0" smtClean="0">
                <a:solidFill>
                  <a:srgbClr val="000000"/>
                </a:solidFill>
              </a:rPr>
              <a:t>Active control over target vehicle</a:t>
            </a:r>
          </a:p>
          <a:p>
            <a:pPr marL="339725" indent="-339725" eaLnBrk="1">
              <a:lnSpc>
                <a:spcPct val="100000"/>
              </a:lnSpc>
              <a:buClr>
                <a:srgbClr val="FFFFFF"/>
              </a:buClr>
              <a:buSzPct val="45000"/>
              <a:buFont typeface="Wingdings" charset="2"/>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dirty="0" smtClean="0">
                <a:solidFill>
                  <a:srgbClr val="000000"/>
                </a:solidFill>
              </a:rPr>
              <a:t> Cons</a:t>
            </a:r>
          </a:p>
          <a:p>
            <a:pPr marL="1081088" indent="-566738" eaLnBrk="1">
              <a:lnSpc>
                <a:spcPct val="100000"/>
              </a:lnSpc>
              <a:buClrTx/>
              <a:buSzPct val="150000"/>
              <a:buFont typeface="Arial"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dirty="0" smtClean="0">
                <a:solidFill>
                  <a:srgbClr val="000000"/>
                </a:solidFill>
              </a:rPr>
              <a:t>Increased mission complexity</a:t>
            </a:r>
          </a:p>
          <a:p>
            <a:pPr marL="1081088" indent="-566738" eaLnBrk="1">
              <a:lnSpc>
                <a:spcPct val="100000"/>
              </a:lnSpc>
              <a:buClrTx/>
              <a:buSzPct val="150000"/>
              <a:buFont typeface="Arial"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dirty="0" smtClean="0">
                <a:solidFill>
                  <a:srgbClr val="000000"/>
                </a:solidFill>
              </a:rPr>
              <a:t>More expensive</a:t>
            </a:r>
          </a:p>
        </p:txBody>
      </p:sp>
      <p:sp>
        <p:nvSpPr>
          <p:cNvPr id="9219" name="Text Box 3"/>
          <p:cNvSpPr txBox="1">
            <a:spLocks noChangeArrowheads="1"/>
          </p:cNvSpPr>
          <p:nvPr/>
        </p:nvSpPr>
        <p:spPr bwMode="auto">
          <a:xfrm rot="1800000">
            <a:off x="1257300" y="3022600"/>
            <a:ext cx="7223125" cy="14509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0000" tIns="45000" rIns="90000" bIns="4500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9pPr>
          </a:lstStyle>
          <a:p>
            <a:pPr algn="ctr" eaLnBrk="1">
              <a:buClrTx/>
              <a:buFontTx/>
              <a:buNone/>
            </a:pPr>
            <a:r>
              <a:rPr lang="en-US" altLang="en-US" sz="9600" b="1" dirty="0" smtClean="0">
                <a:solidFill>
                  <a:srgbClr val="00B0F0"/>
                </a:solidFill>
              </a:rPr>
              <a:t>Possible</a:t>
            </a:r>
            <a:endParaRPr lang="en-US" altLang="en-US" sz="9600" b="1" dirty="0">
              <a:solidFill>
                <a:srgbClr val="00B0F0"/>
              </a:solidFill>
            </a:endParaRPr>
          </a:p>
        </p:txBody>
      </p:sp>
      <p:sp>
        <p:nvSpPr>
          <p:cNvPr id="6" name="Slide Number Placeholder 5"/>
          <p:cNvSpPr>
            <a:spLocks noGrp="1"/>
          </p:cNvSpPr>
          <p:nvPr>
            <p:ph type="sldNum" idx="12"/>
          </p:nvPr>
        </p:nvSpPr>
        <p:spPr/>
        <p:txBody>
          <a:bodyPr/>
          <a:lstStyle/>
          <a:p>
            <a:pPr>
              <a:defRPr/>
            </a:pPr>
            <a:fld id="{8C6E2802-7AC4-44BB-B0A5-E12803E0614A}" type="slidenum">
              <a:rPr lang="en-US" altLang="en-US" smtClean="0"/>
              <a:pPr>
                <a:defRPr/>
              </a:pPr>
              <a:t>6</a:t>
            </a:fld>
            <a:endParaRPr lang="en-US" altLang="en-US"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1"/>
          <p:cNvSpPr>
            <a:spLocks noGrp="1" noChangeArrowheads="1"/>
          </p:cNvSpPr>
          <p:nvPr>
            <p:ph type="title"/>
          </p:nvPr>
        </p:nvSpPr>
        <p:spPr>
          <a:xfrm>
            <a:off x="503238" y="301625"/>
            <a:ext cx="9067800" cy="1262063"/>
          </a:xfrm>
        </p:spPr>
        <p:txBody>
          <a:bodyPr tIns="38880"/>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b="1" dirty="0" smtClean="0">
                <a:solidFill>
                  <a:srgbClr val="000000"/>
                </a:solidFill>
              </a:rPr>
              <a:t>Preliminary Concept </a:t>
            </a:r>
            <a:r>
              <a:rPr lang="en-US" altLang="en-US" b="1" dirty="0" smtClean="0">
                <a:solidFill>
                  <a:srgbClr val="000000"/>
                </a:solidFill>
              </a:rPr>
              <a:t>of Operations</a:t>
            </a:r>
          </a:p>
        </p:txBody>
      </p:sp>
      <p:pic>
        <p:nvPicPr>
          <p:cNvPr id="1331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016000" y="1371600"/>
            <a:ext cx="8043863" cy="5487988"/>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sp>
        <p:nvSpPr>
          <p:cNvPr id="5" name="Slide Number Placeholder 4"/>
          <p:cNvSpPr>
            <a:spLocks noGrp="1"/>
          </p:cNvSpPr>
          <p:nvPr>
            <p:ph type="sldNum" idx="12"/>
          </p:nvPr>
        </p:nvSpPr>
        <p:spPr/>
        <p:txBody>
          <a:bodyPr/>
          <a:lstStyle/>
          <a:p>
            <a:pPr>
              <a:defRPr/>
            </a:pPr>
            <a:fld id="{8C6E2802-7AC4-44BB-B0A5-E12803E0614A}" type="slidenum">
              <a:rPr lang="en-US" altLang="en-US" smtClean="0"/>
              <a:pPr>
                <a:defRPr/>
              </a:pPr>
              <a:t>7</a:t>
            </a:fld>
            <a:endParaRPr lang="en-US" alt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Requirements Verification Matrix Overview</a:t>
            </a:r>
            <a:endParaRPr lang="en-US" b="1" dirty="0">
              <a:solidFill>
                <a:schemeClr val="tx1"/>
              </a:solidFill>
            </a:endParaRPr>
          </a:p>
        </p:txBody>
      </p:sp>
      <p:sp>
        <p:nvSpPr>
          <p:cNvPr id="3" name="Content Placeholder 2"/>
          <p:cNvSpPr>
            <a:spLocks noGrp="1"/>
          </p:cNvSpPr>
          <p:nvPr>
            <p:ph idx="1"/>
          </p:nvPr>
        </p:nvSpPr>
        <p:spPr/>
        <p:txBody>
          <a:bodyPr/>
          <a:lstStyle/>
          <a:p>
            <a:pPr>
              <a:buSzPct val="150000"/>
              <a:buFont typeface="Arial" pitchFamily="34" charset="0"/>
              <a:buChar char="•"/>
            </a:pPr>
            <a:r>
              <a:rPr lang="en-US" dirty="0" smtClean="0">
                <a:solidFill>
                  <a:schemeClr val="tx1"/>
                </a:solidFill>
              </a:rPr>
              <a:t>A Requirements Verification Matrix (RVM) is essentially a list of requirements that, if met, determine the success or failure of a spacecraft mission with respect to:</a:t>
            </a:r>
          </a:p>
          <a:p>
            <a:pPr lvl="1">
              <a:buFont typeface="Wingdings" pitchFamily="2" charset="2"/>
              <a:buChar char="§"/>
            </a:pPr>
            <a:r>
              <a:rPr lang="en-US" sz="2400" dirty="0" smtClean="0">
                <a:solidFill>
                  <a:schemeClr val="tx1"/>
                </a:solidFill>
              </a:rPr>
              <a:t>Meeting Success Criteria Laid out in the Team Bravo RFP</a:t>
            </a:r>
          </a:p>
          <a:p>
            <a:pPr lvl="1">
              <a:buFont typeface="Wingdings" pitchFamily="2" charset="2"/>
              <a:buChar char="§"/>
            </a:pPr>
            <a:r>
              <a:rPr lang="en-US" sz="2400" dirty="0" smtClean="0">
                <a:solidFill>
                  <a:schemeClr val="tx1"/>
                </a:solidFill>
              </a:rPr>
              <a:t>Satisfying Design Constraints Imposed by Deployer Sizes, Orbital Mechanics, Launch Service Providers, Regulatory Agencies, etc</a:t>
            </a:r>
          </a:p>
          <a:p>
            <a:pPr lvl="1">
              <a:buFont typeface="Wingdings" pitchFamily="2" charset="2"/>
              <a:buChar char="§"/>
            </a:pPr>
            <a:r>
              <a:rPr lang="en-US" sz="2400" dirty="0" smtClean="0">
                <a:solidFill>
                  <a:schemeClr val="tx1"/>
                </a:solidFill>
              </a:rPr>
              <a:t>Designing and Completing said mission in a timely, cost-effective manner</a:t>
            </a:r>
          </a:p>
        </p:txBody>
      </p:sp>
      <p:sp>
        <p:nvSpPr>
          <p:cNvPr id="5" name="Slide Number Placeholder 4"/>
          <p:cNvSpPr>
            <a:spLocks noGrp="1"/>
          </p:cNvSpPr>
          <p:nvPr>
            <p:ph type="sldNum" idx="12"/>
          </p:nvPr>
        </p:nvSpPr>
        <p:spPr/>
        <p:txBody>
          <a:bodyPr/>
          <a:lstStyle/>
          <a:p>
            <a:pPr>
              <a:defRPr/>
            </a:pPr>
            <a:fld id="{8C6E2802-7AC4-44BB-B0A5-E12803E0614A}" type="slidenum">
              <a:rPr lang="en-US" altLang="en-US" smtClean="0"/>
              <a:pPr>
                <a:defRPr/>
              </a:pPr>
              <a:t>8</a:t>
            </a:fld>
            <a:endParaRPr lang="en-US"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RVM Notation and Layout</a:t>
            </a:r>
            <a:endParaRPr lang="en-US" b="1" dirty="0">
              <a:solidFill>
                <a:schemeClr val="tx1"/>
              </a:solidFill>
            </a:endParaRPr>
          </a:p>
        </p:txBody>
      </p:sp>
      <p:sp>
        <p:nvSpPr>
          <p:cNvPr id="3" name="Content Placeholder 2"/>
          <p:cNvSpPr>
            <a:spLocks noGrp="1"/>
          </p:cNvSpPr>
          <p:nvPr>
            <p:ph idx="1"/>
          </p:nvPr>
        </p:nvSpPr>
        <p:spPr>
          <a:xfrm>
            <a:off x="542131" y="1419225"/>
            <a:ext cx="9058275" cy="946150"/>
          </a:xfrm>
        </p:spPr>
        <p:txBody>
          <a:bodyPr/>
          <a:lstStyle/>
          <a:p>
            <a:pPr>
              <a:buSzPct val="150000"/>
              <a:buFont typeface="Arial" pitchFamily="34" charset="0"/>
              <a:buChar char="•"/>
            </a:pPr>
            <a:r>
              <a:rPr lang="en-US" dirty="0" smtClean="0">
                <a:solidFill>
                  <a:schemeClr val="tx1"/>
                </a:solidFill>
              </a:rPr>
              <a:t>Each requirement listed in the RVM has a specific identifier associated with it, which can be broken down as follows:</a:t>
            </a:r>
            <a:endParaRPr lang="en-US" dirty="0" smtClean="0">
              <a:solidFill>
                <a:schemeClr val="tx1"/>
              </a:solidFill>
            </a:endParaRPr>
          </a:p>
          <a:p>
            <a:endParaRPr lang="en-US" dirty="0"/>
          </a:p>
        </p:txBody>
      </p:sp>
      <p:graphicFrame>
        <p:nvGraphicFramePr>
          <p:cNvPr id="5" name="Table 4"/>
          <p:cNvGraphicFramePr>
            <a:graphicFrameLocks noGrp="1"/>
          </p:cNvGraphicFramePr>
          <p:nvPr/>
        </p:nvGraphicFramePr>
        <p:xfrm>
          <a:off x="618331" y="2181225"/>
          <a:ext cx="8610600" cy="3515363"/>
        </p:xfrm>
        <a:graphic>
          <a:graphicData uri="http://schemas.openxmlformats.org/drawingml/2006/table">
            <a:tbl>
              <a:tblPr/>
              <a:tblGrid>
                <a:gridCol w="2417953"/>
                <a:gridCol w="2417953"/>
                <a:gridCol w="2283623"/>
                <a:gridCol w="1491071"/>
              </a:tblGrid>
              <a:tr h="846667">
                <a:tc>
                  <a:txBody>
                    <a:bodyPr/>
                    <a:lstStyle/>
                    <a:p>
                      <a:pPr marL="0" marR="0" algn="ctr">
                        <a:spcBef>
                          <a:spcPts val="0"/>
                        </a:spcBef>
                        <a:spcAft>
                          <a:spcPts val="600"/>
                        </a:spcAft>
                      </a:pPr>
                      <a:r>
                        <a:rPr lang="en-US" sz="1800" b="1" kern="50" dirty="0">
                          <a:solidFill>
                            <a:srgbClr val="FFFFFF"/>
                          </a:solidFill>
                          <a:latin typeface="Times New Roman"/>
                          <a:ea typeface="SimSun"/>
                          <a:cs typeface="Mangal"/>
                        </a:rPr>
                        <a:t>Mission Identifier</a:t>
                      </a:r>
                      <a:endParaRPr lang="en-US" sz="1800" kern="50" dirty="0">
                        <a:latin typeface="Times New Roman"/>
                        <a:ea typeface="SimSun"/>
                        <a:cs typeface="Mangal"/>
                      </a:endParaRP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spcBef>
                          <a:spcPts val="0"/>
                        </a:spcBef>
                        <a:spcAft>
                          <a:spcPts val="600"/>
                        </a:spcAft>
                      </a:pPr>
                      <a:r>
                        <a:rPr lang="en-US" sz="1800" b="1" kern="50" dirty="0">
                          <a:solidFill>
                            <a:srgbClr val="FFFFFF"/>
                          </a:solidFill>
                          <a:latin typeface="Times New Roman"/>
                          <a:ea typeface="SimSun"/>
                          <a:cs typeface="Mangal"/>
                        </a:rPr>
                        <a:t>Stage Identifier</a:t>
                      </a:r>
                      <a:endParaRPr lang="en-US" sz="1800" kern="50" dirty="0">
                        <a:latin typeface="Times New Roman"/>
                        <a:ea typeface="SimSun"/>
                        <a:cs typeface="Mangal"/>
                      </a:endParaRP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spcBef>
                          <a:spcPts val="0"/>
                        </a:spcBef>
                        <a:spcAft>
                          <a:spcPts val="600"/>
                        </a:spcAft>
                      </a:pPr>
                      <a:r>
                        <a:rPr lang="en-US" sz="1800" b="1" kern="50" dirty="0" smtClean="0">
                          <a:solidFill>
                            <a:srgbClr val="FFFFFF"/>
                          </a:solidFill>
                          <a:latin typeface="Times New Roman"/>
                          <a:ea typeface="SimSun"/>
                          <a:cs typeface="Mangal"/>
                        </a:rPr>
                        <a:t>Subsystem </a:t>
                      </a:r>
                      <a:r>
                        <a:rPr lang="en-US" sz="1800" b="1" kern="50" dirty="0">
                          <a:solidFill>
                            <a:srgbClr val="FFFFFF"/>
                          </a:solidFill>
                          <a:latin typeface="Times New Roman"/>
                          <a:ea typeface="SimSun"/>
                          <a:cs typeface="Mangal"/>
                        </a:rPr>
                        <a:t>Identifier</a:t>
                      </a:r>
                      <a:endParaRPr lang="en-US" sz="1800" kern="50" dirty="0">
                        <a:latin typeface="Times New Roman"/>
                        <a:ea typeface="SimSun"/>
                        <a:cs typeface="Mangal"/>
                      </a:endParaRP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spcBef>
                          <a:spcPts val="0"/>
                        </a:spcBef>
                        <a:spcAft>
                          <a:spcPts val="600"/>
                        </a:spcAft>
                      </a:pPr>
                      <a:r>
                        <a:rPr lang="en-US" sz="1800" b="1" kern="50" dirty="0">
                          <a:solidFill>
                            <a:srgbClr val="FFFFFF"/>
                          </a:solidFill>
                          <a:latin typeface="Times New Roman"/>
                          <a:ea typeface="SimSun"/>
                          <a:cs typeface="Mangal"/>
                        </a:rPr>
                        <a:t>Requirement Number</a:t>
                      </a:r>
                      <a:endParaRPr lang="en-US" sz="1800" kern="50" dirty="0">
                        <a:latin typeface="Times New Roman"/>
                        <a:ea typeface="SimSun"/>
                        <a:cs typeface="Mangal"/>
                      </a:endParaRP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r>
              <a:tr h="423334">
                <a:tc rowSpan="6">
                  <a:txBody>
                    <a:bodyPr/>
                    <a:lstStyle/>
                    <a:p>
                      <a:pPr marL="0" marR="0" algn="ctr">
                        <a:spcBef>
                          <a:spcPts val="0"/>
                        </a:spcBef>
                        <a:spcAft>
                          <a:spcPts val="600"/>
                        </a:spcAft>
                      </a:pPr>
                      <a:r>
                        <a:rPr lang="en-US" sz="1600" kern="50" dirty="0">
                          <a:latin typeface="Times New Roman"/>
                          <a:ea typeface="SimSun"/>
                          <a:cs typeface="Mangal"/>
                        </a:rPr>
                        <a:t>RCL</a:t>
                      </a: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600"/>
                        </a:spcAft>
                      </a:pPr>
                      <a:r>
                        <a:rPr lang="en-US" sz="1600" kern="50" dirty="0">
                          <a:latin typeface="Times New Roman"/>
                          <a:ea typeface="SimSun"/>
                          <a:cs typeface="Mangal"/>
                        </a:rPr>
                        <a:t>Pre Launch (PL)</a:t>
                      </a: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600"/>
                        </a:spcAft>
                      </a:pPr>
                      <a:r>
                        <a:rPr lang="en-US" sz="1600" kern="50">
                          <a:latin typeface="Times New Roman"/>
                          <a:ea typeface="SimSun"/>
                          <a:cs typeface="Mangal"/>
                        </a:rPr>
                        <a:t>Structures (STR)</a:t>
                      </a: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6">
                  <a:txBody>
                    <a:bodyPr/>
                    <a:lstStyle/>
                    <a:p>
                      <a:pPr marL="0" marR="0" algn="ctr">
                        <a:spcBef>
                          <a:spcPts val="0"/>
                        </a:spcBef>
                        <a:spcAft>
                          <a:spcPts val="600"/>
                        </a:spcAft>
                      </a:pPr>
                      <a:r>
                        <a:rPr lang="en-US" sz="1600" kern="50" dirty="0">
                          <a:latin typeface="Times New Roman"/>
                          <a:ea typeface="SimSun"/>
                          <a:cs typeface="Mangal"/>
                        </a:rPr>
                        <a:t>Number In Order of Importance (1 = Highest)</a:t>
                      </a: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3334">
                <a:tc vMerge="1">
                  <a:txBody>
                    <a:bodyPr/>
                    <a:lstStyle/>
                    <a:p>
                      <a:endParaRPr lang="en-US"/>
                    </a:p>
                  </a:txBody>
                  <a:tcPr/>
                </a:tc>
                <a:tc>
                  <a:txBody>
                    <a:bodyPr/>
                    <a:lstStyle/>
                    <a:p>
                      <a:pPr marL="0" marR="0" algn="ctr">
                        <a:spcBef>
                          <a:spcPts val="0"/>
                        </a:spcBef>
                        <a:spcAft>
                          <a:spcPts val="600"/>
                        </a:spcAft>
                      </a:pPr>
                      <a:r>
                        <a:rPr lang="en-US" sz="1600" kern="50" dirty="0">
                          <a:latin typeface="Times New Roman"/>
                          <a:ea typeface="SimSun"/>
                          <a:cs typeface="Mangal"/>
                        </a:rPr>
                        <a:t>Post Launch Ejection (PLE)</a:t>
                      </a: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600"/>
                        </a:spcAft>
                      </a:pPr>
                      <a:r>
                        <a:rPr lang="en-US" sz="1600" kern="50">
                          <a:latin typeface="Times New Roman"/>
                          <a:ea typeface="SimSun"/>
                          <a:cs typeface="Mangal"/>
                        </a:rPr>
                        <a:t>Thermal (THM)</a:t>
                      </a: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423334">
                <a:tc vMerge="1">
                  <a:txBody>
                    <a:bodyPr/>
                    <a:lstStyle/>
                    <a:p>
                      <a:endParaRPr lang="en-US"/>
                    </a:p>
                  </a:txBody>
                  <a:tcPr/>
                </a:tc>
                <a:tc>
                  <a:txBody>
                    <a:bodyPr/>
                    <a:lstStyle/>
                    <a:p>
                      <a:pPr marL="0" marR="0" algn="ctr">
                        <a:spcBef>
                          <a:spcPts val="0"/>
                        </a:spcBef>
                        <a:spcAft>
                          <a:spcPts val="600"/>
                        </a:spcAft>
                      </a:pPr>
                      <a:r>
                        <a:rPr lang="en-US" sz="1600" kern="50" dirty="0">
                          <a:latin typeface="Times New Roman"/>
                          <a:ea typeface="SimSun"/>
                          <a:cs typeface="Mangal"/>
                        </a:rPr>
                        <a:t>Separation and Stabilization (SS)</a:t>
                      </a: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600"/>
                        </a:spcAft>
                      </a:pPr>
                      <a:r>
                        <a:rPr lang="en-US" sz="1600" kern="50">
                          <a:latin typeface="Times New Roman"/>
                          <a:ea typeface="SimSun"/>
                          <a:cs typeface="Mangal"/>
                        </a:rPr>
                        <a:t>Propulsion (PRP)</a:t>
                      </a: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423334">
                <a:tc vMerge="1">
                  <a:txBody>
                    <a:bodyPr/>
                    <a:lstStyle/>
                    <a:p>
                      <a:endParaRPr lang="en-US"/>
                    </a:p>
                  </a:txBody>
                  <a:tcPr/>
                </a:tc>
                <a:tc>
                  <a:txBody>
                    <a:bodyPr/>
                    <a:lstStyle/>
                    <a:p>
                      <a:pPr marL="0" marR="0" algn="ctr">
                        <a:spcBef>
                          <a:spcPts val="0"/>
                        </a:spcBef>
                        <a:spcAft>
                          <a:spcPts val="600"/>
                        </a:spcAft>
                      </a:pPr>
                      <a:r>
                        <a:rPr lang="en-US" sz="1600" kern="50" dirty="0">
                          <a:latin typeface="Times New Roman"/>
                          <a:ea typeface="SimSun"/>
                          <a:cs typeface="Mangal"/>
                        </a:rPr>
                        <a:t>Stationkeeping (SK)</a:t>
                      </a: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600"/>
                        </a:spcAft>
                      </a:pPr>
                      <a:r>
                        <a:rPr lang="en-US" sz="1600" kern="50">
                          <a:latin typeface="Times New Roman"/>
                          <a:ea typeface="SimSun"/>
                          <a:cs typeface="Mangal"/>
                        </a:rPr>
                        <a:t>Testing (TST)</a:t>
                      </a: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423334">
                <a:tc vMerge="1">
                  <a:txBody>
                    <a:bodyPr/>
                    <a:lstStyle/>
                    <a:p>
                      <a:endParaRPr lang="en-US"/>
                    </a:p>
                  </a:txBody>
                  <a:tcPr/>
                </a:tc>
                <a:tc>
                  <a:txBody>
                    <a:bodyPr/>
                    <a:lstStyle/>
                    <a:p>
                      <a:pPr marL="0" marR="0" algn="ctr">
                        <a:spcBef>
                          <a:spcPts val="0"/>
                        </a:spcBef>
                        <a:spcAft>
                          <a:spcPts val="600"/>
                        </a:spcAft>
                      </a:pPr>
                      <a:r>
                        <a:rPr lang="en-US" sz="1600" kern="50" dirty="0">
                          <a:latin typeface="Times New Roman"/>
                          <a:ea typeface="SimSun"/>
                          <a:cs typeface="Mangal"/>
                        </a:rPr>
                        <a:t>“Escape” (ESC)</a:t>
                      </a: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600"/>
                        </a:spcAft>
                      </a:pPr>
                      <a:r>
                        <a:rPr lang="en-US" sz="1600" kern="50" dirty="0">
                          <a:latin typeface="Times New Roman"/>
                          <a:ea typeface="SimSun"/>
                          <a:cs typeface="Mangal"/>
                        </a:rPr>
                        <a:t>Mission Operations (MOP)</a:t>
                      </a: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423334">
                <a:tc vMerge="1">
                  <a:txBody>
                    <a:bodyPr/>
                    <a:lstStyle/>
                    <a:p>
                      <a:endParaRPr lang="en-US"/>
                    </a:p>
                  </a:txBody>
                  <a:tcPr/>
                </a:tc>
                <a:tc>
                  <a:txBody>
                    <a:bodyPr/>
                    <a:lstStyle/>
                    <a:p>
                      <a:pPr marL="0" marR="0" algn="ctr">
                        <a:spcBef>
                          <a:spcPts val="0"/>
                        </a:spcBef>
                        <a:spcAft>
                          <a:spcPts val="600"/>
                        </a:spcAft>
                      </a:pPr>
                      <a:r>
                        <a:rPr lang="en-US" sz="1600" kern="50">
                          <a:latin typeface="Times New Roman"/>
                          <a:ea typeface="SimSun"/>
                          <a:cs typeface="Mangal"/>
                        </a:rPr>
                        <a:t>Rendezvous (RDZ)</a:t>
                      </a: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600"/>
                        </a:spcAft>
                      </a:pPr>
                      <a:r>
                        <a:rPr lang="en-US" sz="1600" kern="50" dirty="0">
                          <a:latin typeface="Times New Roman"/>
                          <a:ea typeface="SimSun"/>
                          <a:cs typeface="Mangal"/>
                        </a:rPr>
                        <a:t>Payload (PLD)</a:t>
                      </a: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bl>
          </a:graphicData>
        </a:graphic>
      </p:graphicFrame>
      <p:sp>
        <p:nvSpPr>
          <p:cNvPr id="6" name="Rectangle 5"/>
          <p:cNvSpPr/>
          <p:nvPr/>
        </p:nvSpPr>
        <p:spPr>
          <a:xfrm>
            <a:off x="542131" y="5762625"/>
            <a:ext cx="8915400" cy="1122808"/>
          </a:xfrm>
          <a:prstGeom prst="rect">
            <a:avLst/>
          </a:prstGeom>
        </p:spPr>
        <p:txBody>
          <a:bodyPr wrap="square">
            <a:spAutoFit/>
          </a:bodyPr>
          <a:lstStyle/>
          <a:p>
            <a:pPr>
              <a:buSzPct val="150000"/>
              <a:buFont typeface="Arial" pitchFamily="34" charset="0"/>
              <a:buChar char="•"/>
            </a:pPr>
            <a:r>
              <a:rPr lang="en-US" sz="2400" dirty="0" smtClean="0">
                <a:solidFill>
                  <a:schemeClr val="tx1"/>
                </a:solidFill>
              </a:rPr>
              <a:t>Example: </a:t>
            </a:r>
            <a:r>
              <a:rPr lang="en-US" sz="2400" i="1" dirty="0" smtClean="0">
                <a:solidFill>
                  <a:schemeClr val="tx1"/>
                </a:solidFill>
              </a:rPr>
              <a:t>RCL.PL.STR1</a:t>
            </a:r>
            <a:r>
              <a:rPr lang="en-US" sz="2400" dirty="0" smtClean="0">
                <a:solidFill>
                  <a:schemeClr val="tx1"/>
                </a:solidFill>
              </a:rPr>
              <a:t> Corresponds to the highest priority Structures Subsystem requirement found during the Pre-Launch Mission Phase  </a:t>
            </a:r>
            <a:endParaRPr lang="en-US" sz="2400" dirty="0" smtClean="0">
              <a:solidFill>
                <a:schemeClr val="tx1"/>
              </a:solidFill>
            </a:endParaRPr>
          </a:p>
        </p:txBody>
      </p:sp>
      <p:sp>
        <p:nvSpPr>
          <p:cNvPr id="7" name="Slide Number Placeholder 6"/>
          <p:cNvSpPr>
            <a:spLocks noGrp="1"/>
          </p:cNvSpPr>
          <p:nvPr>
            <p:ph type="sldNum" idx="12"/>
          </p:nvPr>
        </p:nvSpPr>
        <p:spPr/>
        <p:txBody>
          <a:bodyPr/>
          <a:lstStyle/>
          <a:p>
            <a:pPr>
              <a:defRPr/>
            </a:pPr>
            <a:fld id="{8C6E2802-7AC4-44BB-B0A5-E12803E0614A}" type="slidenum">
              <a:rPr lang="en-US" altLang="en-US" smtClean="0"/>
              <a:pPr>
                <a:defRPr/>
              </a:pPr>
              <a:t>9</a:t>
            </a:fld>
            <a:endParaRPr lang="en-US" altLang="en-US" dirty="0"/>
          </a:p>
        </p:txBody>
      </p:sp>
    </p:spTree>
  </p:cSld>
  <p:clrMapOvr>
    <a:masterClrMapping/>
  </p:clrMapOvr>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altLang="en-US" sz="1800" b="0" i="0" u="none" strike="noStrike" cap="none" normalizeH="0" baseline="0" smtClean="0">
            <a:ln>
              <a:noFill/>
            </a:ln>
            <a:solidFill>
              <a:schemeClr val="bg1"/>
            </a:solidFill>
            <a:effectLst/>
            <a:latin typeface="Arial" charset="0"/>
            <a:ea typeface="Microsoft YaHei"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altLang="en-US" sz="1800" b="0" i="0" u="none" strike="noStrike" cap="none" normalizeH="0" baseline="0" smtClean="0">
            <a:ln>
              <a:noFill/>
            </a:ln>
            <a:solidFill>
              <a:schemeClr val="bg1"/>
            </a:solidFill>
            <a:effectLst/>
            <a:latin typeface="Arial" charset="0"/>
            <a:ea typeface="Microsoft YaHei"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Arial Unicode MS"/>
      </a:majorFont>
      <a:minorFont>
        <a:latin typeface="Arial"/>
        <a:ea typeface=""/>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altLang="en-US" sz="1800" b="0" i="0" u="none" strike="noStrike" cap="none" normalizeH="0" baseline="0" smtClean="0">
            <a:ln>
              <a:noFill/>
            </a:ln>
            <a:solidFill>
              <a:schemeClr val="bg1"/>
            </a:solidFill>
            <a:effectLst/>
            <a:latin typeface="Arial" charset="0"/>
            <a:ea typeface="Microsoft YaHei"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altLang="en-US" sz="1800" b="0" i="0" u="none" strike="noStrike" cap="none" normalizeH="0" baseline="0" smtClean="0">
            <a:ln>
              <a:noFill/>
            </a:ln>
            <a:solidFill>
              <a:schemeClr val="bg1"/>
            </a:solidFill>
            <a:effectLst/>
            <a:latin typeface="Arial" charset="0"/>
            <a:ea typeface="Microsoft YaHei"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34658</TotalTime>
  <Words>3396</Words>
  <Application>Microsoft Office PowerPoint</Application>
  <PresentationFormat>Custom</PresentationFormat>
  <Paragraphs>495</Paragraphs>
  <Slides>54</Slides>
  <Notes>9</Notes>
  <HiddenSlides>0</HiddenSlides>
  <MMClips>0</MMClips>
  <ScaleCrop>false</ScaleCrop>
  <HeadingPairs>
    <vt:vector size="4" baseType="variant">
      <vt:variant>
        <vt:lpstr>Theme</vt:lpstr>
      </vt:variant>
      <vt:variant>
        <vt:i4>2</vt:i4>
      </vt:variant>
      <vt:variant>
        <vt:lpstr>Slide Titles</vt:lpstr>
      </vt:variant>
      <vt:variant>
        <vt:i4>54</vt:i4>
      </vt:variant>
    </vt:vector>
  </HeadingPairs>
  <TitlesOfParts>
    <vt:vector size="56" baseType="lpstr">
      <vt:lpstr>Office Theme</vt:lpstr>
      <vt:lpstr>1_Office Theme</vt:lpstr>
      <vt:lpstr>Slide 1</vt:lpstr>
      <vt:lpstr>Mission Summary</vt:lpstr>
      <vt:lpstr>Configuration Options</vt:lpstr>
      <vt:lpstr>Configuration Option: 6U</vt:lpstr>
      <vt:lpstr>Configuration Option: Active - Passive</vt:lpstr>
      <vt:lpstr>Configuration Option: Active - Active</vt:lpstr>
      <vt:lpstr>Preliminary Concept of Operations</vt:lpstr>
      <vt:lpstr>Requirements Verification Matrix Overview</vt:lpstr>
      <vt:lpstr>RVM Notation and Layout</vt:lpstr>
      <vt:lpstr>Final RVM Note</vt:lpstr>
      <vt:lpstr>RCL.PL.STR1</vt:lpstr>
      <vt:lpstr>RCL.PL.STR2</vt:lpstr>
      <vt:lpstr>RCL.PL.STR3</vt:lpstr>
      <vt:lpstr>RCL.PL.STR4</vt:lpstr>
      <vt:lpstr>RCL.PL.MOP1</vt:lpstr>
      <vt:lpstr>RCL.PL.MOP2</vt:lpstr>
      <vt:lpstr>RCL.PL.STR5</vt:lpstr>
      <vt:lpstr>RCL.PL.STR6</vt:lpstr>
      <vt:lpstr>RCL.PL.STR7</vt:lpstr>
      <vt:lpstr>RCL.PL.STR8 </vt:lpstr>
      <vt:lpstr>RCL.PL.STR9 </vt:lpstr>
      <vt:lpstr>RCL.PL.STR10</vt:lpstr>
      <vt:lpstr>RCL.PL.STR11</vt:lpstr>
      <vt:lpstr>RCL.PL.STR12</vt:lpstr>
      <vt:lpstr>RCL.PL.STR13</vt:lpstr>
      <vt:lpstr>RCL.PL.STR14</vt:lpstr>
      <vt:lpstr>Slide 27</vt:lpstr>
      <vt:lpstr>Slide 28</vt:lpstr>
      <vt:lpstr>Slide 29</vt:lpstr>
      <vt:lpstr>Slide 30</vt:lpstr>
      <vt:lpstr>Slide 31</vt:lpstr>
      <vt:lpstr>Slide 32</vt:lpstr>
      <vt:lpstr>Slide 33</vt:lpstr>
      <vt:lpstr>RCL.PL.THM1</vt:lpstr>
      <vt:lpstr>RCL.PL.PRP2</vt:lpstr>
      <vt:lpstr>RCL.PL.PRP3</vt:lpstr>
      <vt:lpstr>Slide 37</vt:lpstr>
      <vt:lpstr>RCL.PL.TST1</vt:lpstr>
      <vt:lpstr>RCL.PL.TST2</vt:lpstr>
      <vt:lpstr>RCL.PL.TST3</vt:lpstr>
      <vt:lpstr>RCL.PL.TST4</vt:lpstr>
      <vt:lpstr>RCL.PL.TST5</vt:lpstr>
      <vt:lpstr>Slide 43</vt:lpstr>
      <vt:lpstr>Slide 44</vt:lpstr>
      <vt:lpstr>Slide 45</vt:lpstr>
      <vt:lpstr>Slide 46</vt:lpstr>
      <vt:lpstr>Slide 47</vt:lpstr>
      <vt:lpstr>Slide 48</vt:lpstr>
      <vt:lpstr>Slide 49</vt:lpstr>
      <vt:lpstr>Slide 50</vt:lpstr>
      <vt:lpstr>Slide 51</vt:lpstr>
      <vt:lpstr>Slide 52</vt:lpstr>
      <vt:lpstr>Slide 53</vt:lpstr>
      <vt:lpstr>Questions?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Nathaniel Richard</dc:creator>
  <cp:lastModifiedBy>Thomas Arthur Moline</cp:lastModifiedBy>
  <cp:revision>13</cp:revision>
  <cp:lastPrinted>1601-01-01T00:00:00Z</cp:lastPrinted>
  <dcterms:created xsi:type="dcterms:W3CDTF">2013-11-10T16:48:37Z</dcterms:created>
  <dcterms:modified xsi:type="dcterms:W3CDTF">2013-11-12T05:03:07Z</dcterms:modified>
</cp:coreProperties>
</file>